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784" r:id="rId2"/>
    <p:sldId id="805" r:id="rId3"/>
    <p:sldId id="785" r:id="rId4"/>
    <p:sldId id="335" r:id="rId5"/>
    <p:sldId id="564" r:id="rId6"/>
    <p:sldId id="337" r:id="rId7"/>
    <p:sldId id="807" r:id="rId8"/>
    <p:sldId id="802" r:id="rId9"/>
    <p:sldId id="783" r:id="rId10"/>
    <p:sldId id="292" r:id="rId11"/>
    <p:sldId id="797" r:id="rId12"/>
    <p:sldId id="804" r:id="rId13"/>
    <p:sldId id="289" r:id="rId14"/>
    <p:sldId id="290" r:id="rId15"/>
    <p:sldId id="293" r:id="rId16"/>
    <p:sldId id="792" r:id="rId17"/>
    <p:sldId id="793" r:id="rId18"/>
    <p:sldId id="794" r:id="rId19"/>
    <p:sldId id="304" r:id="rId20"/>
    <p:sldId id="789" r:id="rId21"/>
    <p:sldId id="782" r:id="rId22"/>
    <p:sldId id="799" r:id="rId23"/>
    <p:sldId id="779" r:id="rId24"/>
    <p:sldId id="773" r:id="rId25"/>
    <p:sldId id="776" r:id="rId26"/>
    <p:sldId id="810" r:id="rId27"/>
    <p:sldId id="808" r:id="rId28"/>
    <p:sldId id="811" r:id="rId29"/>
  </p:sldIdLst>
  <p:sldSz cx="12192000" cy="6858000"/>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rolina Bjurlefors" initials="CB" lastIdx="1" clrIdx="0">
    <p:extLst>
      <p:ext uri="{19B8F6BF-5375-455C-9EA6-DF929625EA0E}">
        <p15:presenceInfo xmlns:p15="http://schemas.microsoft.com/office/powerpoint/2012/main" userId="S::carolina@rehngruppen.se::d3a9b529-2d61-408e-bfb3-93ab56c1a88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43" autoAdjust="0"/>
    <p:restoredTop sz="70306" autoAdjust="0"/>
  </p:normalViewPr>
  <p:slideViewPr>
    <p:cSldViewPr snapToGrid="0" showGuides="1">
      <p:cViewPr varScale="1">
        <p:scale>
          <a:sx n="90" d="100"/>
          <a:sy n="90" d="100"/>
        </p:scale>
        <p:origin x="1840" y="192"/>
      </p:cViewPr>
      <p:guideLst>
        <p:guide orient="horz" pos="2160"/>
        <p:guide pos="3840"/>
      </p:guideLst>
    </p:cSldViewPr>
  </p:slideViewPr>
  <p:notesTextViewPr>
    <p:cViewPr>
      <p:scale>
        <a:sx n="3" d="2"/>
        <a:sy n="3" d="2"/>
      </p:scale>
      <p:origin x="0" y="0"/>
    </p:cViewPr>
  </p:notesTextViewPr>
  <p:notesViewPr>
    <p:cSldViewPr snapToGrid="0">
      <p:cViewPr varScale="1">
        <p:scale>
          <a:sx n="49" d="100"/>
          <a:sy n="49" d="100"/>
        </p:scale>
        <p:origin x="2940" y="3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7ECAFE-178F-A547-9D19-3CDFE61A53B6}" type="doc">
      <dgm:prSet loTypeId="urn:microsoft.com/office/officeart/2005/8/layout/hierarchy2" loCatId="relationship" qsTypeId="urn:microsoft.com/office/officeart/2005/8/quickstyle/simple1" qsCatId="simple" csTypeId="urn:microsoft.com/office/officeart/2005/8/colors/accent3_2" csCatId="accent3" phldr="1"/>
      <dgm:spPr/>
    </dgm:pt>
    <dgm:pt modelId="{B9E89958-7389-1149-82A8-7000F996D3F9}">
      <dgm:prSet phldrT="[Text]" custT="1"/>
      <dgm:spPr>
        <a:solidFill>
          <a:schemeClr val="accent1"/>
        </a:solidFill>
      </dgm:spPr>
      <dgm:t>
        <a:bodyPr/>
        <a:lstStyle/>
        <a:p>
          <a:r>
            <a:rPr lang="en-US" sz="1800" b="0" dirty="0">
              <a:solidFill>
                <a:schemeClr val="tx1"/>
              </a:solidFill>
            </a:rPr>
            <a:t>Trade Secret Holder</a:t>
          </a:r>
        </a:p>
      </dgm:t>
    </dgm:pt>
    <dgm:pt modelId="{D4E6E024-BA93-AF44-B69E-F071431EEDFD}" type="parTrans" cxnId="{FC7BF068-82D3-9844-986C-A4DF6E972A59}">
      <dgm:prSet/>
      <dgm:spPr/>
      <dgm:t>
        <a:bodyPr/>
        <a:lstStyle/>
        <a:p>
          <a:endParaRPr lang="en-US" sz="1800" b="0">
            <a:solidFill>
              <a:schemeClr val="tx1"/>
            </a:solidFill>
          </a:endParaRPr>
        </a:p>
      </dgm:t>
    </dgm:pt>
    <dgm:pt modelId="{C096A0DE-A933-694B-8AA8-B5F6418F9B53}" type="sibTrans" cxnId="{FC7BF068-82D3-9844-986C-A4DF6E972A59}">
      <dgm:prSet/>
      <dgm:spPr/>
      <dgm:t>
        <a:bodyPr/>
        <a:lstStyle/>
        <a:p>
          <a:endParaRPr lang="en-US" sz="1800" b="0">
            <a:solidFill>
              <a:schemeClr val="tx1"/>
            </a:solidFill>
          </a:endParaRPr>
        </a:p>
      </dgm:t>
    </dgm:pt>
    <dgm:pt modelId="{3EC6AE8F-8438-8348-A09B-CF87EE30D5A0}">
      <dgm:prSet phldrT="[Text]" custT="1"/>
      <dgm:spPr>
        <a:solidFill>
          <a:schemeClr val="accent3">
            <a:lumMod val="60000"/>
            <a:lumOff val="40000"/>
          </a:schemeClr>
        </a:solidFill>
      </dgm:spPr>
      <dgm:t>
        <a:bodyPr/>
        <a:lstStyle/>
        <a:p>
          <a:r>
            <a:rPr lang="en-US" sz="1800" b="0" dirty="0">
              <a:solidFill>
                <a:schemeClr val="tx1"/>
              </a:solidFill>
            </a:rPr>
            <a:t>Primary Actor </a:t>
          </a:r>
        </a:p>
        <a:p>
          <a:endParaRPr lang="en-US" sz="1800" b="0" dirty="0">
            <a:solidFill>
              <a:schemeClr val="tx1"/>
            </a:solidFill>
          </a:endParaRPr>
        </a:p>
        <a:p>
          <a:r>
            <a:rPr lang="en-US" sz="1800" b="0" dirty="0">
              <a:solidFill>
                <a:schemeClr val="tx1"/>
              </a:solidFill>
            </a:rPr>
            <a:t>Acquisition </a:t>
          </a:r>
        </a:p>
        <a:p>
          <a:r>
            <a:rPr lang="en-US" sz="1800" b="0" dirty="0" err="1">
              <a:solidFill>
                <a:srgbClr val="FF0000"/>
              </a:solidFill>
            </a:rPr>
            <a:t>Unauthorised</a:t>
          </a:r>
          <a:r>
            <a:rPr lang="en-US" sz="1800" b="0" dirty="0">
              <a:solidFill>
                <a:srgbClr val="FF0000"/>
              </a:solidFill>
            </a:rPr>
            <a:t> or Commercially Dishonest</a:t>
          </a:r>
        </a:p>
        <a:p>
          <a:r>
            <a:rPr lang="en-US" sz="1800" b="0" dirty="0">
              <a:solidFill>
                <a:srgbClr val="FF0000"/>
              </a:solidFill>
            </a:rPr>
            <a:t>§4.2</a:t>
          </a:r>
        </a:p>
      </dgm:t>
    </dgm:pt>
    <dgm:pt modelId="{1526168F-D835-0843-B66B-DE3066062690}" type="parTrans" cxnId="{90CD1025-B089-3E45-B1EE-8A73327366F4}">
      <dgm:prSet custT="1"/>
      <dgm:spPr/>
      <dgm:t>
        <a:bodyPr/>
        <a:lstStyle/>
        <a:p>
          <a:endParaRPr lang="en-US" sz="1800" b="0">
            <a:solidFill>
              <a:schemeClr val="tx1"/>
            </a:solidFill>
          </a:endParaRPr>
        </a:p>
      </dgm:t>
    </dgm:pt>
    <dgm:pt modelId="{0096246A-A2F1-D847-98A9-1431E3B8C355}" type="sibTrans" cxnId="{90CD1025-B089-3E45-B1EE-8A73327366F4}">
      <dgm:prSet/>
      <dgm:spPr/>
      <dgm:t>
        <a:bodyPr/>
        <a:lstStyle/>
        <a:p>
          <a:endParaRPr lang="en-US" sz="1800" b="0">
            <a:solidFill>
              <a:schemeClr val="tx1"/>
            </a:solidFill>
          </a:endParaRPr>
        </a:p>
      </dgm:t>
    </dgm:pt>
    <dgm:pt modelId="{E5AAEB91-97B1-A448-B9F6-F4BC031AABBA}">
      <dgm:prSet phldrT="[Text]" custT="1"/>
      <dgm:spPr>
        <a:solidFill>
          <a:schemeClr val="accent3"/>
        </a:solidFill>
        <a:ln>
          <a:noFill/>
        </a:ln>
      </dgm:spPr>
      <dgm:t>
        <a:bodyPr/>
        <a:lstStyle/>
        <a:p>
          <a:r>
            <a:rPr lang="en-US" sz="1800" b="0" dirty="0">
              <a:solidFill>
                <a:schemeClr val="tx1"/>
              </a:solidFill>
            </a:rPr>
            <a:t>Third Party</a:t>
          </a:r>
        </a:p>
        <a:p>
          <a:r>
            <a:rPr lang="en-US" sz="1800" b="0" dirty="0">
              <a:solidFill>
                <a:schemeClr val="tx1"/>
              </a:solidFill>
            </a:rPr>
            <a:t>Use / Disclose TS (§4.4)</a:t>
          </a:r>
        </a:p>
      </dgm:t>
    </dgm:pt>
    <dgm:pt modelId="{711AE9CF-A7AE-E34D-91E7-5D3F917F4C5C}" type="parTrans" cxnId="{F01FD9D3-EA0C-6A49-B75B-6BEEE9CADBC2}">
      <dgm:prSet custT="1"/>
      <dgm:spPr/>
      <dgm:t>
        <a:bodyPr/>
        <a:lstStyle/>
        <a:p>
          <a:endParaRPr lang="en-US" sz="1800" b="0">
            <a:solidFill>
              <a:schemeClr val="tx1"/>
            </a:solidFill>
          </a:endParaRPr>
        </a:p>
      </dgm:t>
    </dgm:pt>
    <dgm:pt modelId="{608E0158-A205-3F42-A9C0-F2775B6CB3F1}" type="sibTrans" cxnId="{F01FD9D3-EA0C-6A49-B75B-6BEEE9CADBC2}">
      <dgm:prSet/>
      <dgm:spPr/>
      <dgm:t>
        <a:bodyPr/>
        <a:lstStyle/>
        <a:p>
          <a:endParaRPr lang="en-US" sz="1800" b="0">
            <a:solidFill>
              <a:schemeClr val="tx1"/>
            </a:solidFill>
          </a:endParaRPr>
        </a:p>
      </dgm:t>
    </dgm:pt>
    <dgm:pt modelId="{A91844FB-E41A-554B-9CD3-D587CA7911D8}">
      <dgm:prSet phldrT="[Text]" custT="1"/>
      <dgm:spPr/>
      <dgm:t>
        <a:bodyPr/>
        <a:lstStyle/>
        <a:p>
          <a:r>
            <a:rPr lang="en-US" sz="1800" b="0" dirty="0">
              <a:solidFill>
                <a:schemeClr val="tx1"/>
              </a:solidFill>
            </a:rPr>
            <a:t>Third Party</a:t>
          </a:r>
        </a:p>
        <a:p>
          <a:r>
            <a:rPr lang="en-US" sz="1800" b="0" dirty="0">
              <a:solidFill>
                <a:schemeClr val="tx1"/>
              </a:solidFill>
            </a:rPr>
            <a:t>Acquire (§4.4)</a:t>
          </a:r>
        </a:p>
      </dgm:t>
    </dgm:pt>
    <dgm:pt modelId="{DE849D02-EAE6-C94C-8C3A-F7EFEF2095EA}" type="parTrans" cxnId="{9D514864-CD41-A44F-B6C6-3965DB50E2C7}">
      <dgm:prSet custT="1"/>
      <dgm:spPr/>
      <dgm:t>
        <a:bodyPr/>
        <a:lstStyle/>
        <a:p>
          <a:endParaRPr lang="en-US" sz="1800" b="0">
            <a:solidFill>
              <a:schemeClr val="tx1"/>
            </a:solidFill>
          </a:endParaRPr>
        </a:p>
      </dgm:t>
    </dgm:pt>
    <dgm:pt modelId="{9535C93B-A0A2-8E48-BBC7-3D953E30FCB0}" type="sibTrans" cxnId="{9D514864-CD41-A44F-B6C6-3965DB50E2C7}">
      <dgm:prSet/>
      <dgm:spPr/>
      <dgm:t>
        <a:bodyPr/>
        <a:lstStyle/>
        <a:p>
          <a:endParaRPr lang="en-US" sz="1800" b="0">
            <a:solidFill>
              <a:schemeClr val="tx1"/>
            </a:solidFill>
          </a:endParaRPr>
        </a:p>
      </dgm:t>
    </dgm:pt>
    <dgm:pt modelId="{44CE148D-84A6-8949-83CC-4EE978327F8E}">
      <dgm:prSet phldrT="[Text]" custT="1"/>
      <dgm:spPr>
        <a:solidFill>
          <a:srgbClr val="FF0000"/>
        </a:solidFill>
        <a:ln>
          <a:noFill/>
        </a:ln>
      </dgm:spPr>
      <dgm:t>
        <a:bodyPr/>
        <a:lstStyle/>
        <a:p>
          <a:r>
            <a:rPr lang="en-US" sz="1800" b="0" dirty="0">
              <a:solidFill>
                <a:schemeClr val="tx1"/>
              </a:solidFill>
            </a:rPr>
            <a:t>Primary Actor </a:t>
          </a:r>
        </a:p>
        <a:p>
          <a:endParaRPr lang="en-US" sz="1800" b="0" dirty="0">
            <a:solidFill>
              <a:schemeClr val="tx1"/>
            </a:solidFill>
          </a:endParaRPr>
        </a:p>
        <a:p>
          <a:r>
            <a:rPr lang="en-US" sz="1800" b="0" dirty="0">
              <a:solidFill>
                <a:schemeClr val="tx1"/>
              </a:solidFill>
            </a:rPr>
            <a:t>Use/ Disclose</a:t>
          </a:r>
        </a:p>
        <a:p>
          <a:r>
            <a:rPr lang="en-GB" sz="1800" dirty="0"/>
            <a:t>Unlawful acquisition (§4.2) or  Against Duty of confidence or Other duty</a:t>
          </a:r>
        </a:p>
        <a:p>
          <a:r>
            <a:rPr lang="en-GB" sz="1800" dirty="0"/>
            <a:t>§ 4.3 </a:t>
          </a:r>
          <a:endParaRPr lang="en-US" sz="1800" b="0" dirty="0">
            <a:solidFill>
              <a:schemeClr val="tx1"/>
            </a:solidFill>
          </a:endParaRPr>
        </a:p>
      </dgm:t>
    </dgm:pt>
    <dgm:pt modelId="{0E6E8022-618C-AF43-B63C-7FBE3A4DE592}" type="parTrans" cxnId="{CFECF774-D4DE-6F4A-B400-8B5217836BBB}">
      <dgm:prSet custT="1"/>
      <dgm:spPr/>
      <dgm:t>
        <a:bodyPr/>
        <a:lstStyle/>
        <a:p>
          <a:endParaRPr lang="en-US" sz="1800" b="0">
            <a:solidFill>
              <a:schemeClr val="tx1"/>
            </a:solidFill>
          </a:endParaRPr>
        </a:p>
      </dgm:t>
    </dgm:pt>
    <dgm:pt modelId="{B91930CB-C177-954F-BFEE-05FB1EBB0209}" type="sibTrans" cxnId="{CFECF774-D4DE-6F4A-B400-8B5217836BBB}">
      <dgm:prSet/>
      <dgm:spPr/>
      <dgm:t>
        <a:bodyPr/>
        <a:lstStyle/>
        <a:p>
          <a:endParaRPr lang="en-US" sz="1800" b="0">
            <a:solidFill>
              <a:schemeClr val="tx1"/>
            </a:solidFill>
          </a:endParaRPr>
        </a:p>
      </dgm:t>
    </dgm:pt>
    <dgm:pt modelId="{410A923B-5633-5449-8602-0FB146C54F42}">
      <dgm:prSet phldrT="[Text]" custT="1"/>
      <dgm:spPr>
        <a:solidFill>
          <a:srgbClr val="FFC000"/>
        </a:solidFill>
        <a:ln>
          <a:noFill/>
        </a:ln>
      </dgm:spPr>
      <dgm:t>
        <a:bodyPr/>
        <a:lstStyle/>
        <a:p>
          <a:r>
            <a:rPr lang="en-US" sz="1800" b="0" dirty="0">
              <a:solidFill>
                <a:schemeClr val="tx1"/>
              </a:solidFill>
            </a:rPr>
            <a:t>Trading Infringing goods</a:t>
          </a:r>
        </a:p>
        <a:p>
          <a:r>
            <a:rPr lang="en-US" sz="1800" b="0" dirty="0">
              <a:solidFill>
                <a:schemeClr val="tx1"/>
              </a:solidFill>
            </a:rPr>
            <a:t>(§4.5 </a:t>
          </a:r>
          <a:r>
            <a:rPr lang="en-US" sz="1800" b="0" dirty="0">
              <a:solidFill>
                <a:schemeClr val="tx1"/>
              </a:solidFill>
              <a:sym typeface="Wingdings" pitchFamily="2" charset="2"/>
            </a:rPr>
            <a:t> §2.4 Definition</a:t>
          </a:r>
          <a:r>
            <a:rPr lang="en-US" sz="1800" b="0" dirty="0">
              <a:solidFill>
                <a:schemeClr val="tx1"/>
              </a:solidFill>
            </a:rPr>
            <a:t>)</a:t>
          </a:r>
        </a:p>
      </dgm:t>
    </dgm:pt>
    <dgm:pt modelId="{4A075BF0-F356-714F-A5C8-91EA9F74292D}" type="sibTrans" cxnId="{674FE488-386B-FE4F-AB28-0B6C41615AFD}">
      <dgm:prSet/>
      <dgm:spPr/>
      <dgm:t>
        <a:bodyPr/>
        <a:lstStyle/>
        <a:p>
          <a:endParaRPr lang="en-US" sz="1800" b="0">
            <a:solidFill>
              <a:schemeClr val="tx1"/>
            </a:solidFill>
          </a:endParaRPr>
        </a:p>
      </dgm:t>
    </dgm:pt>
    <dgm:pt modelId="{229FA344-A20A-D844-A37B-8C08E292DA45}" type="parTrans" cxnId="{674FE488-386B-FE4F-AB28-0B6C41615AFD}">
      <dgm:prSet custT="1"/>
      <dgm:spPr/>
      <dgm:t>
        <a:bodyPr/>
        <a:lstStyle/>
        <a:p>
          <a:endParaRPr lang="en-US" sz="1800" b="0">
            <a:solidFill>
              <a:schemeClr val="tx1"/>
            </a:solidFill>
          </a:endParaRPr>
        </a:p>
      </dgm:t>
    </dgm:pt>
    <dgm:pt modelId="{514B443D-EB17-BC42-B59A-A187B5839167}">
      <dgm:prSet phldrT="[Text]" custT="1"/>
      <dgm:spPr/>
      <dgm:t>
        <a:bodyPr/>
        <a:lstStyle/>
        <a:p>
          <a:r>
            <a:rPr lang="en-US" sz="1800" b="0" dirty="0">
              <a:solidFill>
                <a:schemeClr val="tx1"/>
              </a:solidFill>
            </a:rPr>
            <a:t>Third party </a:t>
          </a:r>
        </a:p>
        <a:p>
          <a:r>
            <a:rPr lang="en-US" sz="1800" b="0" dirty="0">
              <a:solidFill>
                <a:schemeClr val="tx1"/>
              </a:solidFill>
            </a:rPr>
            <a:t>Acquire Infringing goods (§.4.4)</a:t>
          </a:r>
        </a:p>
      </dgm:t>
    </dgm:pt>
    <dgm:pt modelId="{FD09CFD0-9EB8-A24C-A237-337DF861401D}" type="parTrans" cxnId="{5A8FB4B1-4E2F-3343-8974-0859A7F40D87}">
      <dgm:prSet custT="1"/>
      <dgm:spPr/>
      <dgm:t>
        <a:bodyPr/>
        <a:lstStyle/>
        <a:p>
          <a:endParaRPr lang="en-US" sz="1800" b="0">
            <a:solidFill>
              <a:schemeClr val="tx1"/>
            </a:solidFill>
          </a:endParaRPr>
        </a:p>
      </dgm:t>
    </dgm:pt>
    <dgm:pt modelId="{615F5471-9C84-E04F-825F-025C0BA480A5}" type="sibTrans" cxnId="{5A8FB4B1-4E2F-3343-8974-0859A7F40D87}">
      <dgm:prSet/>
      <dgm:spPr/>
      <dgm:t>
        <a:bodyPr/>
        <a:lstStyle/>
        <a:p>
          <a:endParaRPr lang="en-US" sz="1800" b="0">
            <a:solidFill>
              <a:schemeClr val="tx1"/>
            </a:solidFill>
          </a:endParaRPr>
        </a:p>
      </dgm:t>
    </dgm:pt>
    <dgm:pt modelId="{3554A68B-3459-484C-A6CF-0CA83009A69C}" type="pres">
      <dgm:prSet presAssocID="{BC7ECAFE-178F-A547-9D19-3CDFE61A53B6}" presName="diagram" presStyleCnt="0">
        <dgm:presLayoutVars>
          <dgm:chPref val="1"/>
          <dgm:dir/>
          <dgm:animOne val="branch"/>
          <dgm:animLvl val="lvl"/>
          <dgm:resizeHandles val="exact"/>
        </dgm:presLayoutVars>
      </dgm:prSet>
      <dgm:spPr/>
    </dgm:pt>
    <dgm:pt modelId="{F4CCD80D-C5C1-8A49-8754-F20E27C6A9BD}" type="pres">
      <dgm:prSet presAssocID="{B9E89958-7389-1149-82A8-7000F996D3F9}" presName="root1" presStyleCnt="0"/>
      <dgm:spPr/>
    </dgm:pt>
    <dgm:pt modelId="{1AA7227F-E4C5-6948-A7A9-33FEB090BBAB}" type="pres">
      <dgm:prSet presAssocID="{B9E89958-7389-1149-82A8-7000F996D3F9}" presName="LevelOneTextNode" presStyleLbl="node0" presStyleIdx="0" presStyleCnt="1" custScaleX="99193" custLinFactNeighborX="-30044" custLinFactNeighborY="31531">
        <dgm:presLayoutVars>
          <dgm:chPref val="3"/>
        </dgm:presLayoutVars>
      </dgm:prSet>
      <dgm:spPr/>
    </dgm:pt>
    <dgm:pt modelId="{468765DB-FEB9-244A-AF6D-59AE7713BF2E}" type="pres">
      <dgm:prSet presAssocID="{B9E89958-7389-1149-82A8-7000F996D3F9}" presName="level2hierChild" presStyleCnt="0"/>
      <dgm:spPr/>
    </dgm:pt>
    <dgm:pt modelId="{6E7DB116-35B9-F143-88A2-8E76A929C86F}" type="pres">
      <dgm:prSet presAssocID="{1526168F-D835-0843-B66B-DE3066062690}" presName="conn2-1" presStyleLbl="parChTrans1D2" presStyleIdx="0" presStyleCnt="2"/>
      <dgm:spPr/>
    </dgm:pt>
    <dgm:pt modelId="{2A7C62EC-EBEF-DF4B-A99B-ABC18B6668CE}" type="pres">
      <dgm:prSet presAssocID="{1526168F-D835-0843-B66B-DE3066062690}" presName="connTx" presStyleLbl="parChTrans1D2" presStyleIdx="0" presStyleCnt="2"/>
      <dgm:spPr/>
    </dgm:pt>
    <dgm:pt modelId="{37841E7E-FDEF-FF4D-A4DB-688E7527F596}" type="pres">
      <dgm:prSet presAssocID="{3EC6AE8F-8438-8348-A09B-CF87EE30D5A0}" presName="root2" presStyleCnt="0"/>
      <dgm:spPr/>
    </dgm:pt>
    <dgm:pt modelId="{B324FA24-4B94-7246-9754-3976C3B9556A}" type="pres">
      <dgm:prSet presAssocID="{3EC6AE8F-8438-8348-A09B-CF87EE30D5A0}" presName="LevelTwoTextNode" presStyleLbl="node2" presStyleIdx="0" presStyleCnt="2" custScaleX="135645" custScaleY="178865" custLinFactNeighborX="-10144" custLinFactNeighborY="55154">
        <dgm:presLayoutVars>
          <dgm:chPref val="3"/>
        </dgm:presLayoutVars>
      </dgm:prSet>
      <dgm:spPr/>
    </dgm:pt>
    <dgm:pt modelId="{7717769B-8666-0D44-B19D-3014DA692AFB}" type="pres">
      <dgm:prSet presAssocID="{3EC6AE8F-8438-8348-A09B-CF87EE30D5A0}" presName="level3hierChild" presStyleCnt="0"/>
      <dgm:spPr/>
    </dgm:pt>
    <dgm:pt modelId="{25F5C54D-A5FA-634A-AAE6-90BBFBAA43DE}" type="pres">
      <dgm:prSet presAssocID="{0E6E8022-618C-AF43-B63C-7FBE3A4DE592}" presName="conn2-1" presStyleLbl="parChTrans1D2" presStyleIdx="1" presStyleCnt="2"/>
      <dgm:spPr/>
    </dgm:pt>
    <dgm:pt modelId="{9D265E2C-8CB6-4441-92DB-CAD4534935CE}" type="pres">
      <dgm:prSet presAssocID="{0E6E8022-618C-AF43-B63C-7FBE3A4DE592}" presName="connTx" presStyleLbl="parChTrans1D2" presStyleIdx="1" presStyleCnt="2"/>
      <dgm:spPr/>
    </dgm:pt>
    <dgm:pt modelId="{D0A713B0-964A-DB41-88C9-ABC85D325DA3}" type="pres">
      <dgm:prSet presAssocID="{44CE148D-84A6-8949-83CC-4EE978327F8E}" presName="root2" presStyleCnt="0"/>
      <dgm:spPr/>
    </dgm:pt>
    <dgm:pt modelId="{DC76FD4D-4241-A542-B602-A3E5416BC40F}" type="pres">
      <dgm:prSet presAssocID="{44CE148D-84A6-8949-83CC-4EE978327F8E}" presName="LevelTwoTextNode" presStyleLbl="node2" presStyleIdx="1" presStyleCnt="2" custScaleX="134186" custScaleY="220167" custLinFactNeighborX="-12783" custLinFactNeighborY="68618">
        <dgm:presLayoutVars>
          <dgm:chPref val="3"/>
        </dgm:presLayoutVars>
      </dgm:prSet>
      <dgm:spPr/>
    </dgm:pt>
    <dgm:pt modelId="{BAD93C8D-4106-C74A-AD84-AF11F41DFB59}" type="pres">
      <dgm:prSet presAssocID="{44CE148D-84A6-8949-83CC-4EE978327F8E}" presName="level3hierChild" presStyleCnt="0"/>
      <dgm:spPr/>
    </dgm:pt>
    <dgm:pt modelId="{74D7CBF5-85CC-AE42-88FC-0622EAF51C00}" type="pres">
      <dgm:prSet presAssocID="{DE849D02-EAE6-C94C-8C3A-F7EFEF2095EA}" presName="conn2-1" presStyleLbl="parChTrans1D3" presStyleIdx="0" presStyleCnt="4"/>
      <dgm:spPr/>
    </dgm:pt>
    <dgm:pt modelId="{24008ADC-3A14-1F4B-AAD4-5AA2EA6FA5A7}" type="pres">
      <dgm:prSet presAssocID="{DE849D02-EAE6-C94C-8C3A-F7EFEF2095EA}" presName="connTx" presStyleLbl="parChTrans1D3" presStyleIdx="0" presStyleCnt="4"/>
      <dgm:spPr/>
    </dgm:pt>
    <dgm:pt modelId="{9EE188F7-4A4D-5B44-96F9-4A5D3A3B6C21}" type="pres">
      <dgm:prSet presAssocID="{A91844FB-E41A-554B-9CD3-D587CA7911D8}" presName="root2" presStyleCnt="0"/>
      <dgm:spPr/>
    </dgm:pt>
    <dgm:pt modelId="{B5D70DD3-6D01-0A4D-BF2D-3D42E97CA778}" type="pres">
      <dgm:prSet presAssocID="{A91844FB-E41A-554B-9CD3-D587CA7911D8}" presName="LevelTwoTextNode" presStyleLbl="node3" presStyleIdx="0" presStyleCnt="4" custScaleX="146421" custLinFactNeighborX="31973" custLinFactNeighborY="-11619">
        <dgm:presLayoutVars>
          <dgm:chPref val="3"/>
        </dgm:presLayoutVars>
      </dgm:prSet>
      <dgm:spPr/>
    </dgm:pt>
    <dgm:pt modelId="{B9FEEA67-74B5-AD4A-B38F-C7EA63F5E65D}" type="pres">
      <dgm:prSet presAssocID="{A91844FB-E41A-554B-9CD3-D587CA7911D8}" presName="level3hierChild" presStyleCnt="0"/>
      <dgm:spPr/>
    </dgm:pt>
    <dgm:pt modelId="{CEA64BC2-7CEA-D647-ABAD-D5A5ABA60DBF}" type="pres">
      <dgm:prSet presAssocID="{FD09CFD0-9EB8-A24C-A237-337DF861401D}" presName="conn2-1" presStyleLbl="parChTrans1D3" presStyleIdx="1" presStyleCnt="4"/>
      <dgm:spPr/>
    </dgm:pt>
    <dgm:pt modelId="{A70B8D88-D8A3-9F4F-B365-CB96B81AC937}" type="pres">
      <dgm:prSet presAssocID="{FD09CFD0-9EB8-A24C-A237-337DF861401D}" presName="connTx" presStyleLbl="parChTrans1D3" presStyleIdx="1" presStyleCnt="4"/>
      <dgm:spPr/>
    </dgm:pt>
    <dgm:pt modelId="{FFF68979-39EC-2940-9317-B030199BD40F}" type="pres">
      <dgm:prSet presAssocID="{514B443D-EB17-BC42-B59A-A187B5839167}" presName="root2" presStyleCnt="0"/>
      <dgm:spPr/>
    </dgm:pt>
    <dgm:pt modelId="{6D90B6D1-63FE-7F47-B36F-1D086127DC3F}" type="pres">
      <dgm:prSet presAssocID="{514B443D-EB17-BC42-B59A-A187B5839167}" presName="LevelTwoTextNode" presStyleLbl="node3" presStyleIdx="1" presStyleCnt="4" custScaleX="147768" custLinFactNeighborX="33119" custLinFactNeighborY="-9899">
        <dgm:presLayoutVars>
          <dgm:chPref val="3"/>
        </dgm:presLayoutVars>
      </dgm:prSet>
      <dgm:spPr/>
    </dgm:pt>
    <dgm:pt modelId="{584EE958-3E87-C24E-A8F8-6374AD2FCCC2}" type="pres">
      <dgm:prSet presAssocID="{514B443D-EB17-BC42-B59A-A187B5839167}" presName="level3hierChild" presStyleCnt="0"/>
      <dgm:spPr/>
    </dgm:pt>
    <dgm:pt modelId="{55A8C646-61F1-C64E-806F-927F16C7E825}" type="pres">
      <dgm:prSet presAssocID="{711AE9CF-A7AE-E34D-91E7-5D3F917F4C5C}" presName="conn2-1" presStyleLbl="parChTrans1D3" presStyleIdx="2" presStyleCnt="4"/>
      <dgm:spPr/>
    </dgm:pt>
    <dgm:pt modelId="{0B8C5F9E-F809-1842-A8B8-29A85D8CC465}" type="pres">
      <dgm:prSet presAssocID="{711AE9CF-A7AE-E34D-91E7-5D3F917F4C5C}" presName="connTx" presStyleLbl="parChTrans1D3" presStyleIdx="2" presStyleCnt="4"/>
      <dgm:spPr/>
    </dgm:pt>
    <dgm:pt modelId="{065E3596-E0B5-424A-90CC-1D37444B61F8}" type="pres">
      <dgm:prSet presAssocID="{E5AAEB91-97B1-A448-B9F6-F4BC031AABBA}" presName="root2" presStyleCnt="0"/>
      <dgm:spPr/>
    </dgm:pt>
    <dgm:pt modelId="{3520358C-0018-784B-B2A5-1D1060BF981B}" type="pres">
      <dgm:prSet presAssocID="{E5AAEB91-97B1-A448-B9F6-F4BC031AABBA}" presName="LevelTwoTextNode" presStyleLbl="node3" presStyleIdx="2" presStyleCnt="4" custScaleX="147076" custLinFactNeighborX="34811" custLinFactNeighborY="-6076">
        <dgm:presLayoutVars>
          <dgm:chPref val="3"/>
        </dgm:presLayoutVars>
      </dgm:prSet>
      <dgm:spPr/>
    </dgm:pt>
    <dgm:pt modelId="{C953B3C1-D055-6747-9000-A1F7381A11CD}" type="pres">
      <dgm:prSet presAssocID="{E5AAEB91-97B1-A448-B9F6-F4BC031AABBA}" presName="level3hierChild" presStyleCnt="0"/>
      <dgm:spPr/>
    </dgm:pt>
    <dgm:pt modelId="{33111372-EEB8-1045-BF74-5B8D6BEA5F58}" type="pres">
      <dgm:prSet presAssocID="{229FA344-A20A-D844-A37B-8C08E292DA45}" presName="conn2-1" presStyleLbl="parChTrans1D3" presStyleIdx="3" presStyleCnt="4"/>
      <dgm:spPr/>
    </dgm:pt>
    <dgm:pt modelId="{A847B7ED-5EE4-5E40-B8CE-F488C1218390}" type="pres">
      <dgm:prSet presAssocID="{229FA344-A20A-D844-A37B-8C08E292DA45}" presName="connTx" presStyleLbl="parChTrans1D3" presStyleIdx="3" presStyleCnt="4"/>
      <dgm:spPr/>
    </dgm:pt>
    <dgm:pt modelId="{5EACCE14-5F0C-0345-83A3-533BF618F2F2}" type="pres">
      <dgm:prSet presAssocID="{410A923B-5633-5449-8602-0FB146C54F42}" presName="root2" presStyleCnt="0"/>
      <dgm:spPr/>
    </dgm:pt>
    <dgm:pt modelId="{D8F99E67-1F40-6B4D-A008-1EF5A6098245}" type="pres">
      <dgm:prSet presAssocID="{410A923B-5633-5449-8602-0FB146C54F42}" presName="LevelTwoTextNode" presStyleLbl="node3" presStyleIdx="3" presStyleCnt="4" custScaleX="144655" custLinFactNeighborX="43052" custLinFactNeighborY="-2695">
        <dgm:presLayoutVars>
          <dgm:chPref val="3"/>
        </dgm:presLayoutVars>
      </dgm:prSet>
      <dgm:spPr/>
    </dgm:pt>
    <dgm:pt modelId="{20DF576C-48EC-2441-B544-F67E18BD4DB5}" type="pres">
      <dgm:prSet presAssocID="{410A923B-5633-5449-8602-0FB146C54F42}" presName="level3hierChild" presStyleCnt="0"/>
      <dgm:spPr/>
    </dgm:pt>
  </dgm:ptLst>
  <dgm:cxnLst>
    <dgm:cxn modelId="{A5076104-C1F4-1244-83AA-62D94D691222}" type="presOf" srcId="{711AE9CF-A7AE-E34D-91E7-5D3F917F4C5C}" destId="{0B8C5F9E-F809-1842-A8B8-29A85D8CC465}" srcOrd="1" destOrd="0" presId="urn:microsoft.com/office/officeart/2005/8/layout/hierarchy2"/>
    <dgm:cxn modelId="{AEDC8604-B53D-4E47-AC3C-28D35957F437}" type="presOf" srcId="{229FA344-A20A-D844-A37B-8C08E292DA45}" destId="{A847B7ED-5EE4-5E40-B8CE-F488C1218390}" srcOrd="1" destOrd="0" presId="urn:microsoft.com/office/officeart/2005/8/layout/hierarchy2"/>
    <dgm:cxn modelId="{59E3B507-360F-7949-A58D-2B584D262DBA}" type="presOf" srcId="{DE849D02-EAE6-C94C-8C3A-F7EFEF2095EA}" destId="{74D7CBF5-85CC-AE42-88FC-0622EAF51C00}" srcOrd="0" destOrd="0" presId="urn:microsoft.com/office/officeart/2005/8/layout/hierarchy2"/>
    <dgm:cxn modelId="{ABC1C219-5C90-CB43-941A-C36086E90731}" type="presOf" srcId="{FD09CFD0-9EB8-A24C-A237-337DF861401D}" destId="{A70B8D88-D8A3-9F4F-B365-CB96B81AC937}" srcOrd="1" destOrd="0" presId="urn:microsoft.com/office/officeart/2005/8/layout/hierarchy2"/>
    <dgm:cxn modelId="{90CD1025-B089-3E45-B1EE-8A73327366F4}" srcId="{B9E89958-7389-1149-82A8-7000F996D3F9}" destId="{3EC6AE8F-8438-8348-A09B-CF87EE30D5A0}" srcOrd="0" destOrd="0" parTransId="{1526168F-D835-0843-B66B-DE3066062690}" sibTransId="{0096246A-A2F1-D847-98A9-1431E3B8C355}"/>
    <dgm:cxn modelId="{AF2BCE2F-F680-E942-81FE-1883967C59E2}" type="presOf" srcId="{229FA344-A20A-D844-A37B-8C08E292DA45}" destId="{33111372-EEB8-1045-BF74-5B8D6BEA5F58}" srcOrd="0" destOrd="0" presId="urn:microsoft.com/office/officeart/2005/8/layout/hierarchy2"/>
    <dgm:cxn modelId="{2BD27745-B24C-9249-879D-3DAE41B10E71}" type="presOf" srcId="{1526168F-D835-0843-B66B-DE3066062690}" destId="{6E7DB116-35B9-F143-88A2-8E76A929C86F}" srcOrd="0" destOrd="0" presId="urn:microsoft.com/office/officeart/2005/8/layout/hierarchy2"/>
    <dgm:cxn modelId="{FFDC184C-A0C6-9647-AA1D-A63A44DAE904}" type="presOf" srcId="{FD09CFD0-9EB8-A24C-A237-337DF861401D}" destId="{CEA64BC2-7CEA-D647-ABAD-D5A5ABA60DBF}" srcOrd="0" destOrd="0" presId="urn:microsoft.com/office/officeart/2005/8/layout/hierarchy2"/>
    <dgm:cxn modelId="{3E1E2F5B-4508-9B48-89D8-6DD200F0A7E6}" type="presOf" srcId="{0E6E8022-618C-AF43-B63C-7FBE3A4DE592}" destId="{25F5C54D-A5FA-634A-AAE6-90BBFBAA43DE}" srcOrd="0" destOrd="0" presId="urn:microsoft.com/office/officeart/2005/8/layout/hierarchy2"/>
    <dgm:cxn modelId="{C803475B-96BF-5941-89FA-A90747697BD4}" type="presOf" srcId="{0E6E8022-618C-AF43-B63C-7FBE3A4DE592}" destId="{9D265E2C-8CB6-4441-92DB-CAD4534935CE}" srcOrd="1" destOrd="0" presId="urn:microsoft.com/office/officeart/2005/8/layout/hierarchy2"/>
    <dgm:cxn modelId="{9D514864-CD41-A44F-B6C6-3965DB50E2C7}" srcId="{44CE148D-84A6-8949-83CC-4EE978327F8E}" destId="{A91844FB-E41A-554B-9CD3-D587CA7911D8}" srcOrd="0" destOrd="0" parTransId="{DE849D02-EAE6-C94C-8C3A-F7EFEF2095EA}" sibTransId="{9535C93B-A0A2-8E48-BBC7-3D953E30FCB0}"/>
    <dgm:cxn modelId="{FC7BF068-82D3-9844-986C-A4DF6E972A59}" srcId="{BC7ECAFE-178F-A547-9D19-3CDFE61A53B6}" destId="{B9E89958-7389-1149-82A8-7000F996D3F9}" srcOrd="0" destOrd="0" parTransId="{D4E6E024-BA93-AF44-B69E-F071431EEDFD}" sibTransId="{C096A0DE-A933-694B-8AA8-B5F6418F9B53}"/>
    <dgm:cxn modelId="{CFECF774-D4DE-6F4A-B400-8B5217836BBB}" srcId="{B9E89958-7389-1149-82A8-7000F996D3F9}" destId="{44CE148D-84A6-8949-83CC-4EE978327F8E}" srcOrd="1" destOrd="0" parTransId="{0E6E8022-618C-AF43-B63C-7FBE3A4DE592}" sibTransId="{B91930CB-C177-954F-BFEE-05FB1EBB0209}"/>
    <dgm:cxn modelId="{674FE488-386B-FE4F-AB28-0B6C41615AFD}" srcId="{44CE148D-84A6-8949-83CC-4EE978327F8E}" destId="{410A923B-5633-5449-8602-0FB146C54F42}" srcOrd="3" destOrd="0" parTransId="{229FA344-A20A-D844-A37B-8C08E292DA45}" sibTransId="{4A075BF0-F356-714F-A5C8-91EA9F74292D}"/>
    <dgm:cxn modelId="{004B3C8A-3C57-2043-869F-BC8DF2040E99}" type="presOf" srcId="{BC7ECAFE-178F-A547-9D19-3CDFE61A53B6}" destId="{3554A68B-3459-484C-A6CF-0CA83009A69C}" srcOrd="0" destOrd="0" presId="urn:microsoft.com/office/officeart/2005/8/layout/hierarchy2"/>
    <dgm:cxn modelId="{9765AFA0-E43F-2D44-9124-8B159E35CA63}" type="presOf" srcId="{44CE148D-84A6-8949-83CC-4EE978327F8E}" destId="{DC76FD4D-4241-A542-B602-A3E5416BC40F}" srcOrd="0" destOrd="0" presId="urn:microsoft.com/office/officeart/2005/8/layout/hierarchy2"/>
    <dgm:cxn modelId="{1608EFA6-2AC6-E849-8010-068282EAC24E}" type="presOf" srcId="{711AE9CF-A7AE-E34D-91E7-5D3F917F4C5C}" destId="{55A8C646-61F1-C64E-806F-927F16C7E825}" srcOrd="0" destOrd="0" presId="urn:microsoft.com/office/officeart/2005/8/layout/hierarchy2"/>
    <dgm:cxn modelId="{C29371B0-DE6E-5440-A8AA-2149EEE4561E}" type="presOf" srcId="{A91844FB-E41A-554B-9CD3-D587CA7911D8}" destId="{B5D70DD3-6D01-0A4D-BF2D-3D42E97CA778}" srcOrd="0" destOrd="0" presId="urn:microsoft.com/office/officeart/2005/8/layout/hierarchy2"/>
    <dgm:cxn modelId="{C9CBBEB0-C94F-2C44-8E33-C55345141ACA}" type="presOf" srcId="{E5AAEB91-97B1-A448-B9F6-F4BC031AABBA}" destId="{3520358C-0018-784B-B2A5-1D1060BF981B}" srcOrd="0" destOrd="0" presId="urn:microsoft.com/office/officeart/2005/8/layout/hierarchy2"/>
    <dgm:cxn modelId="{5A8FB4B1-4E2F-3343-8974-0859A7F40D87}" srcId="{44CE148D-84A6-8949-83CC-4EE978327F8E}" destId="{514B443D-EB17-BC42-B59A-A187B5839167}" srcOrd="1" destOrd="0" parTransId="{FD09CFD0-9EB8-A24C-A237-337DF861401D}" sibTransId="{615F5471-9C84-E04F-825F-025C0BA480A5}"/>
    <dgm:cxn modelId="{EF49AAB3-035D-544E-AAF2-8330E04DCC91}" type="presOf" srcId="{B9E89958-7389-1149-82A8-7000F996D3F9}" destId="{1AA7227F-E4C5-6948-A7A9-33FEB090BBAB}" srcOrd="0" destOrd="0" presId="urn:microsoft.com/office/officeart/2005/8/layout/hierarchy2"/>
    <dgm:cxn modelId="{52723EB7-8219-3341-977B-42CB1B29B75C}" type="presOf" srcId="{410A923B-5633-5449-8602-0FB146C54F42}" destId="{D8F99E67-1F40-6B4D-A008-1EF5A6098245}" srcOrd="0" destOrd="0" presId="urn:microsoft.com/office/officeart/2005/8/layout/hierarchy2"/>
    <dgm:cxn modelId="{F01FD9D3-EA0C-6A49-B75B-6BEEE9CADBC2}" srcId="{44CE148D-84A6-8949-83CC-4EE978327F8E}" destId="{E5AAEB91-97B1-A448-B9F6-F4BC031AABBA}" srcOrd="2" destOrd="0" parTransId="{711AE9CF-A7AE-E34D-91E7-5D3F917F4C5C}" sibTransId="{608E0158-A205-3F42-A9C0-F2775B6CB3F1}"/>
    <dgm:cxn modelId="{8A8878D5-F6FA-D144-B7B4-2C31F7111700}" type="presOf" srcId="{DE849D02-EAE6-C94C-8C3A-F7EFEF2095EA}" destId="{24008ADC-3A14-1F4B-AAD4-5AA2EA6FA5A7}" srcOrd="1" destOrd="0" presId="urn:microsoft.com/office/officeart/2005/8/layout/hierarchy2"/>
    <dgm:cxn modelId="{402D38E3-11FD-0242-8413-9A59DE5D8B69}" type="presOf" srcId="{3EC6AE8F-8438-8348-A09B-CF87EE30D5A0}" destId="{B324FA24-4B94-7246-9754-3976C3B9556A}" srcOrd="0" destOrd="0" presId="urn:microsoft.com/office/officeart/2005/8/layout/hierarchy2"/>
    <dgm:cxn modelId="{F7999FF3-51B9-9045-B406-9CD61F960300}" type="presOf" srcId="{514B443D-EB17-BC42-B59A-A187B5839167}" destId="{6D90B6D1-63FE-7F47-B36F-1D086127DC3F}" srcOrd="0" destOrd="0" presId="urn:microsoft.com/office/officeart/2005/8/layout/hierarchy2"/>
    <dgm:cxn modelId="{F1971FF5-D732-2843-827A-D83A400C5906}" type="presOf" srcId="{1526168F-D835-0843-B66B-DE3066062690}" destId="{2A7C62EC-EBEF-DF4B-A99B-ABC18B6668CE}" srcOrd="1" destOrd="0" presId="urn:microsoft.com/office/officeart/2005/8/layout/hierarchy2"/>
    <dgm:cxn modelId="{39C54435-C4E7-C84C-BC0F-35E85F21F884}" type="presParOf" srcId="{3554A68B-3459-484C-A6CF-0CA83009A69C}" destId="{F4CCD80D-C5C1-8A49-8754-F20E27C6A9BD}" srcOrd="0" destOrd="0" presId="urn:microsoft.com/office/officeart/2005/8/layout/hierarchy2"/>
    <dgm:cxn modelId="{CABDF57A-380E-E34F-96AA-CADE89FAC629}" type="presParOf" srcId="{F4CCD80D-C5C1-8A49-8754-F20E27C6A9BD}" destId="{1AA7227F-E4C5-6948-A7A9-33FEB090BBAB}" srcOrd="0" destOrd="0" presId="urn:microsoft.com/office/officeart/2005/8/layout/hierarchy2"/>
    <dgm:cxn modelId="{7F55E54A-5775-3644-AD1B-47BA6B2269E2}" type="presParOf" srcId="{F4CCD80D-C5C1-8A49-8754-F20E27C6A9BD}" destId="{468765DB-FEB9-244A-AF6D-59AE7713BF2E}" srcOrd="1" destOrd="0" presId="urn:microsoft.com/office/officeart/2005/8/layout/hierarchy2"/>
    <dgm:cxn modelId="{9D7732F2-FA89-6A4C-8CD3-6E2B374ED80C}" type="presParOf" srcId="{468765DB-FEB9-244A-AF6D-59AE7713BF2E}" destId="{6E7DB116-35B9-F143-88A2-8E76A929C86F}" srcOrd="0" destOrd="0" presId="urn:microsoft.com/office/officeart/2005/8/layout/hierarchy2"/>
    <dgm:cxn modelId="{3DB69FFD-CFD3-A249-B186-CFEB7F9268A6}" type="presParOf" srcId="{6E7DB116-35B9-F143-88A2-8E76A929C86F}" destId="{2A7C62EC-EBEF-DF4B-A99B-ABC18B6668CE}" srcOrd="0" destOrd="0" presId="urn:microsoft.com/office/officeart/2005/8/layout/hierarchy2"/>
    <dgm:cxn modelId="{B3240FFB-5081-274E-A7BB-703757E3ACF9}" type="presParOf" srcId="{468765DB-FEB9-244A-AF6D-59AE7713BF2E}" destId="{37841E7E-FDEF-FF4D-A4DB-688E7527F596}" srcOrd="1" destOrd="0" presId="urn:microsoft.com/office/officeart/2005/8/layout/hierarchy2"/>
    <dgm:cxn modelId="{1302CE0C-2884-414B-A99C-F49078CEE942}" type="presParOf" srcId="{37841E7E-FDEF-FF4D-A4DB-688E7527F596}" destId="{B324FA24-4B94-7246-9754-3976C3B9556A}" srcOrd="0" destOrd="0" presId="urn:microsoft.com/office/officeart/2005/8/layout/hierarchy2"/>
    <dgm:cxn modelId="{B8522A17-EC7E-E544-BA78-3338272B927B}" type="presParOf" srcId="{37841E7E-FDEF-FF4D-A4DB-688E7527F596}" destId="{7717769B-8666-0D44-B19D-3014DA692AFB}" srcOrd="1" destOrd="0" presId="urn:microsoft.com/office/officeart/2005/8/layout/hierarchy2"/>
    <dgm:cxn modelId="{628A6F5B-395C-514D-8CE1-B658C9976642}" type="presParOf" srcId="{468765DB-FEB9-244A-AF6D-59AE7713BF2E}" destId="{25F5C54D-A5FA-634A-AAE6-90BBFBAA43DE}" srcOrd="2" destOrd="0" presId="urn:microsoft.com/office/officeart/2005/8/layout/hierarchy2"/>
    <dgm:cxn modelId="{AEEC5034-491D-0046-B17D-1810F0CEFA3D}" type="presParOf" srcId="{25F5C54D-A5FA-634A-AAE6-90BBFBAA43DE}" destId="{9D265E2C-8CB6-4441-92DB-CAD4534935CE}" srcOrd="0" destOrd="0" presId="urn:microsoft.com/office/officeart/2005/8/layout/hierarchy2"/>
    <dgm:cxn modelId="{49CED64D-7624-6D4A-B9D8-04AE55545D98}" type="presParOf" srcId="{468765DB-FEB9-244A-AF6D-59AE7713BF2E}" destId="{D0A713B0-964A-DB41-88C9-ABC85D325DA3}" srcOrd="3" destOrd="0" presId="urn:microsoft.com/office/officeart/2005/8/layout/hierarchy2"/>
    <dgm:cxn modelId="{988AB821-F7CF-D149-AFBD-C6716BF21C64}" type="presParOf" srcId="{D0A713B0-964A-DB41-88C9-ABC85D325DA3}" destId="{DC76FD4D-4241-A542-B602-A3E5416BC40F}" srcOrd="0" destOrd="0" presId="urn:microsoft.com/office/officeart/2005/8/layout/hierarchy2"/>
    <dgm:cxn modelId="{223EFF15-5E2F-614B-B4AA-0FB8D09473A4}" type="presParOf" srcId="{D0A713B0-964A-DB41-88C9-ABC85D325DA3}" destId="{BAD93C8D-4106-C74A-AD84-AF11F41DFB59}" srcOrd="1" destOrd="0" presId="urn:microsoft.com/office/officeart/2005/8/layout/hierarchy2"/>
    <dgm:cxn modelId="{F67DF191-4363-7346-99BD-D8C09ABF5F0F}" type="presParOf" srcId="{BAD93C8D-4106-C74A-AD84-AF11F41DFB59}" destId="{74D7CBF5-85CC-AE42-88FC-0622EAF51C00}" srcOrd="0" destOrd="0" presId="urn:microsoft.com/office/officeart/2005/8/layout/hierarchy2"/>
    <dgm:cxn modelId="{7AEC14F0-BE63-F249-8C19-9D4C9D71BBBF}" type="presParOf" srcId="{74D7CBF5-85CC-AE42-88FC-0622EAF51C00}" destId="{24008ADC-3A14-1F4B-AAD4-5AA2EA6FA5A7}" srcOrd="0" destOrd="0" presId="urn:microsoft.com/office/officeart/2005/8/layout/hierarchy2"/>
    <dgm:cxn modelId="{F2819D81-8F28-E54D-8A86-3237E2EDB9F1}" type="presParOf" srcId="{BAD93C8D-4106-C74A-AD84-AF11F41DFB59}" destId="{9EE188F7-4A4D-5B44-96F9-4A5D3A3B6C21}" srcOrd="1" destOrd="0" presId="urn:microsoft.com/office/officeart/2005/8/layout/hierarchy2"/>
    <dgm:cxn modelId="{0E8A7184-DAC1-DD4A-B8CB-22992C0FD72D}" type="presParOf" srcId="{9EE188F7-4A4D-5B44-96F9-4A5D3A3B6C21}" destId="{B5D70DD3-6D01-0A4D-BF2D-3D42E97CA778}" srcOrd="0" destOrd="0" presId="urn:microsoft.com/office/officeart/2005/8/layout/hierarchy2"/>
    <dgm:cxn modelId="{8881F9FF-9822-6848-B627-9B395FF362EA}" type="presParOf" srcId="{9EE188F7-4A4D-5B44-96F9-4A5D3A3B6C21}" destId="{B9FEEA67-74B5-AD4A-B38F-C7EA63F5E65D}" srcOrd="1" destOrd="0" presId="urn:microsoft.com/office/officeart/2005/8/layout/hierarchy2"/>
    <dgm:cxn modelId="{E6B3FDAC-542A-DE43-A0FC-E573D18019D4}" type="presParOf" srcId="{BAD93C8D-4106-C74A-AD84-AF11F41DFB59}" destId="{CEA64BC2-7CEA-D647-ABAD-D5A5ABA60DBF}" srcOrd="2" destOrd="0" presId="urn:microsoft.com/office/officeart/2005/8/layout/hierarchy2"/>
    <dgm:cxn modelId="{D264655C-3CDB-EF42-B58E-FDE05EF0522B}" type="presParOf" srcId="{CEA64BC2-7CEA-D647-ABAD-D5A5ABA60DBF}" destId="{A70B8D88-D8A3-9F4F-B365-CB96B81AC937}" srcOrd="0" destOrd="0" presId="urn:microsoft.com/office/officeart/2005/8/layout/hierarchy2"/>
    <dgm:cxn modelId="{1DFE617B-4A5B-4346-B65E-41FD53CE5992}" type="presParOf" srcId="{BAD93C8D-4106-C74A-AD84-AF11F41DFB59}" destId="{FFF68979-39EC-2940-9317-B030199BD40F}" srcOrd="3" destOrd="0" presId="urn:microsoft.com/office/officeart/2005/8/layout/hierarchy2"/>
    <dgm:cxn modelId="{9105584C-5704-DF45-8291-5D8CE051AC34}" type="presParOf" srcId="{FFF68979-39EC-2940-9317-B030199BD40F}" destId="{6D90B6D1-63FE-7F47-B36F-1D086127DC3F}" srcOrd="0" destOrd="0" presId="urn:microsoft.com/office/officeart/2005/8/layout/hierarchy2"/>
    <dgm:cxn modelId="{B79A98A2-CE0B-1546-8914-5987578B93B4}" type="presParOf" srcId="{FFF68979-39EC-2940-9317-B030199BD40F}" destId="{584EE958-3E87-C24E-A8F8-6374AD2FCCC2}" srcOrd="1" destOrd="0" presId="urn:microsoft.com/office/officeart/2005/8/layout/hierarchy2"/>
    <dgm:cxn modelId="{3401756B-AA4C-2740-A0F7-76DA085FA41F}" type="presParOf" srcId="{BAD93C8D-4106-C74A-AD84-AF11F41DFB59}" destId="{55A8C646-61F1-C64E-806F-927F16C7E825}" srcOrd="4" destOrd="0" presId="urn:microsoft.com/office/officeart/2005/8/layout/hierarchy2"/>
    <dgm:cxn modelId="{6470F348-8CC7-D249-9A1B-279CEE1E194C}" type="presParOf" srcId="{55A8C646-61F1-C64E-806F-927F16C7E825}" destId="{0B8C5F9E-F809-1842-A8B8-29A85D8CC465}" srcOrd="0" destOrd="0" presId="urn:microsoft.com/office/officeart/2005/8/layout/hierarchy2"/>
    <dgm:cxn modelId="{E8183853-B59D-5F4E-ABD0-2CCCDA946A6C}" type="presParOf" srcId="{BAD93C8D-4106-C74A-AD84-AF11F41DFB59}" destId="{065E3596-E0B5-424A-90CC-1D37444B61F8}" srcOrd="5" destOrd="0" presId="urn:microsoft.com/office/officeart/2005/8/layout/hierarchy2"/>
    <dgm:cxn modelId="{DA487A36-9551-B742-9AEC-31F44CFC364A}" type="presParOf" srcId="{065E3596-E0B5-424A-90CC-1D37444B61F8}" destId="{3520358C-0018-784B-B2A5-1D1060BF981B}" srcOrd="0" destOrd="0" presId="urn:microsoft.com/office/officeart/2005/8/layout/hierarchy2"/>
    <dgm:cxn modelId="{10B6F951-F1AF-DA4A-A0C9-07D1A2452702}" type="presParOf" srcId="{065E3596-E0B5-424A-90CC-1D37444B61F8}" destId="{C953B3C1-D055-6747-9000-A1F7381A11CD}" srcOrd="1" destOrd="0" presId="urn:microsoft.com/office/officeart/2005/8/layout/hierarchy2"/>
    <dgm:cxn modelId="{7C71B597-032D-CA4B-BEB0-90D8175E0CD6}" type="presParOf" srcId="{BAD93C8D-4106-C74A-AD84-AF11F41DFB59}" destId="{33111372-EEB8-1045-BF74-5B8D6BEA5F58}" srcOrd="6" destOrd="0" presId="urn:microsoft.com/office/officeart/2005/8/layout/hierarchy2"/>
    <dgm:cxn modelId="{403C887B-06F4-484C-A7B5-200B1121D2BE}" type="presParOf" srcId="{33111372-EEB8-1045-BF74-5B8D6BEA5F58}" destId="{A847B7ED-5EE4-5E40-B8CE-F488C1218390}" srcOrd="0" destOrd="0" presId="urn:microsoft.com/office/officeart/2005/8/layout/hierarchy2"/>
    <dgm:cxn modelId="{37C46A53-F00B-E440-8CD2-A66701F7008F}" type="presParOf" srcId="{BAD93C8D-4106-C74A-AD84-AF11F41DFB59}" destId="{5EACCE14-5F0C-0345-83A3-533BF618F2F2}" srcOrd="7" destOrd="0" presId="urn:microsoft.com/office/officeart/2005/8/layout/hierarchy2"/>
    <dgm:cxn modelId="{926299C5-4582-E84D-8672-6DA24EDF5073}" type="presParOf" srcId="{5EACCE14-5F0C-0345-83A3-533BF618F2F2}" destId="{D8F99E67-1F40-6B4D-A008-1EF5A6098245}" srcOrd="0" destOrd="0" presId="urn:microsoft.com/office/officeart/2005/8/layout/hierarchy2"/>
    <dgm:cxn modelId="{2484779D-FF7E-C342-92DE-E26189F10544}" type="presParOf" srcId="{5EACCE14-5F0C-0345-83A3-533BF618F2F2}" destId="{20DF576C-48EC-2441-B544-F67E18BD4DB5}"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C7ECAFE-178F-A547-9D19-3CDFE61A53B6}" type="doc">
      <dgm:prSet loTypeId="urn:microsoft.com/office/officeart/2005/8/layout/hierarchy2" loCatId="relationship" qsTypeId="urn:microsoft.com/office/officeart/2005/8/quickstyle/simple1" qsCatId="simple" csTypeId="urn:microsoft.com/office/officeart/2005/8/colors/colorful1" csCatId="colorful" phldr="1"/>
      <dgm:spPr/>
    </dgm:pt>
    <dgm:pt modelId="{B9E89958-7389-1149-82A8-7000F996D3F9}">
      <dgm:prSet phldrT="[Text]" custT="1"/>
      <dgm:spPr/>
      <dgm:t>
        <a:bodyPr/>
        <a:lstStyle/>
        <a:p>
          <a:r>
            <a:rPr lang="en-US" sz="1600" b="0" dirty="0"/>
            <a:t>Lawful control of TS</a:t>
          </a:r>
        </a:p>
      </dgm:t>
    </dgm:pt>
    <dgm:pt modelId="{D4E6E024-BA93-AF44-B69E-F071431EEDFD}" type="parTrans" cxnId="{FC7BF068-82D3-9844-986C-A4DF6E972A59}">
      <dgm:prSet/>
      <dgm:spPr/>
      <dgm:t>
        <a:bodyPr/>
        <a:lstStyle/>
        <a:p>
          <a:endParaRPr lang="en-US" sz="1600" b="0">
            <a:solidFill>
              <a:schemeClr val="tx1"/>
            </a:solidFill>
          </a:endParaRPr>
        </a:p>
      </dgm:t>
    </dgm:pt>
    <dgm:pt modelId="{C096A0DE-A933-694B-8AA8-B5F6418F9B53}" type="sibTrans" cxnId="{FC7BF068-82D3-9844-986C-A4DF6E972A59}">
      <dgm:prSet/>
      <dgm:spPr/>
      <dgm:t>
        <a:bodyPr/>
        <a:lstStyle/>
        <a:p>
          <a:endParaRPr lang="en-US" sz="1600" b="0">
            <a:solidFill>
              <a:schemeClr val="tx1"/>
            </a:solidFill>
          </a:endParaRPr>
        </a:p>
      </dgm:t>
    </dgm:pt>
    <dgm:pt modelId="{3EC6AE8F-8438-8348-A09B-CF87EE30D5A0}">
      <dgm:prSet phldrT="[Text]" custT="1"/>
      <dgm:spPr/>
      <dgm:t>
        <a:bodyPr/>
        <a:lstStyle/>
        <a:p>
          <a:r>
            <a:rPr lang="en-US" sz="1600" b="0" dirty="0"/>
            <a:t>Acquisition</a:t>
          </a:r>
        </a:p>
      </dgm:t>
    </dgm:pt>
    <dgm:pt modelId="{1526168F-D835-0843-B66B-DE3066062690}" type="parTrans" cxnId="{90CD1025-B089-3E45-B1EE-8A73327366F4}">
      <dgm:prSet custT="1"/>
      <dgm:spPr/>
      <dgm:t>
        <a:bodyPr/>
        <a:lstStyle/>
        <a:p>
          <a:endParaRPr lang="en-US" sz="1600" b="0">
            <a:solidFill>
              <a:schemeClr val="tx1"/>
            </a:solidFill>
          </a:endParaRPr>
        </a:p>
      </dgm:t>
    </dgm:pt>
    <dgm:pt modelId="{0096246A-A2F1-D847-98A9-1431E3B8C355}" type="sibTrans" cxnId="{90CD1025-B089-3E45-B1EE-8A73327366F4}">
      <dgm:prSet/>
      <dgm:spPr/>
      <dgm:t>
        <a:bodyPr/>
        <a:lstStyle/>
        <a:p>
          <a:endParaRPr lang="en-US" sz="1600" b="0">
            <a:solidFill>
              <a:schemeClr val="tx1"/>
            </a:solidFill>
          </a:endParaRPr>
        </a:p>
      </dgm:t>
    </dgm:pt>
    <dgm:pt modelId="{A91844FB-E41A-554B-9CD3-D587CA7911D8}">
      <dgm:prSet phldrT="[Text]" custT="1"/>
      <dgm:spPr/>
      <dgm:t>
        <a:bodyPr/>
        <a:lstStyle/>
        <a:p>
          <a:r>
            <a:rPr lang="en-US" sz="1600" b="0" dirty="0"/>
            <a:t>Acquire</a:t>
          </a:r>
        </a:p>
      </dgm:t>
    </dgm:pt>
    <dgm:pt modelId="{DE849D02-EAE6-C94C-8C3A-F7EFEF2095EA}" type="parTrans" cxnId="{9D514864-CD41-A44F-B6C6-3965DB50E2C7}">
      <dgm:prSet custT="1"/>
      <dgm:spPr/>
      <dgm:t>
        <a:bodyPr/>
        <a:lstStyle/>
        <a:p>
          <a:endParaRPr lang="en-US" sz="1600" b="0">
            <a:solidFill>
              <a:schemeClr val="tx1"/>
            </a:solidFill>
          </a:endParaRPr>
        </a:p>
      </dgm:t>
    </dgm:pt>
    <dgm:pt modelId="{9535C93B-A0A2-8E48-BBC7-3D953E30FCB0}" type="sibTrans" cxnId="{9D514864-CD41-A44F-B6C6-3965DB50E2C7}">
      <dgm:prSet/>
      <dgm:spPr/>
      <dgm:t>
        <a:bodyPr/>
        <a:lstStyle/>
        <a:p>
          <a:endParaRPr lang="en-US" sz="1600" b="0">
            <a:solidFill>
              <a:schemeClr val="tx1"/>
            </a:solidFill>
          </a:endParaRPr>
        </a:p>
      </dgm:t>
    </dgm:pt>
    <dgm:pt modelId="{44CE148D-84A6-8949-83CC-4EE978327F8E}">
      <dgm:prSet phldrT="[Text]" custT="1"/>
      <dgm:spPr/>
      <dgm:t>
        <a:bodyPr/>
        <a:lstStyle/>
        <a:p>
          <a:r>
            <a:rPr lang="en-US" sz="1600" b="0" dirty="0"/>
            <a:t>Disclosure/ </a:t>
          </a:r>
        </a:p>
        <a:p>
          <a:r>
            <a:rPr lang="en-US" sz="1600" b="0" dirty="0"/>
            <a:t>           Use</a:t>
          </a:r>
        </a:p>
      </dgm:t>
    </dgm:pt>
    <dgm:pt modelId="{0E6E8022-618C-AF43-B63C-7FBE3A4DE592}" type="parTrans" cxnId="{CFECF774-D4DE-6F4A-B400-8B5217836BBB}">
      <dgm:prSet custT="1"/>
      <dgm:spPr/>
      <dgm:t>
        <a:bodyPr/>
        <a:lstStyle/>
        <a:p>
          <a:endParaRPr lang="en-US" sz="1600" b="0">
            <a:solidFill>
              <a:schemeClr val="tx1"/>
            </a:solidFill>
          </a:endParaRPr>
        </a:p>
      </dgm:t>
    </dgm:pt>
    <dgm:pt modelId="{B91930CB-C177-954F-BFEE-05FB1EBB0209}" type="sibTrans" cxnId="{CFECF774-D4DE-6F4A-B400-8B5217836BBB}">
      <dgm:prSet/>
      <dgm:spPr/>
      <dgm:t>
        <a:bodyPr/>
        <a:lstStyle/>
        <a:p>
          <a:endParaRPr lang="en-US" sz="1600" b="0">
            <a:solidFill>
              <a:schemeClr val="tx1"/>
            </a:solidFill>
          </a:endParaRPr>
        </a:p>
      </dgm:t>
    </dgm:pt>
    <dgm:pt modelId="{410A923B-5633-5449-8602-0FB146C54F42}">
      <dgm:prSet phldrT="[Text]" custT="1"/>
      <dgm:spPr>
        <a:solidFill>
          <a:srgbClr val="FF0000"/>
        </a:solidFill>
      </dgm:spPr>
      <dgm:t>
        <a:bodyPr/>
        <a:lstStyle/>
        <a:p>
          <a:r>
            <a:rPr lang="en-US" sz="1600" b="1" dirty="0"/>
            <a:t>Trading  Infringing goods </a:t>
          </a:r>
        </a:p>
      </dgm:t>
    </dgm:pt>
    <dgm:pt modelId="{4A075BF0-F356-714F-A5C8-91EA9F74292D}" type="sibTrans" cxnId="{674FE488-386B-FE4F-AB28-0B6C41615AFD}">
      <dgm:prSet/>
      <dgm:spPr/>
      <dgm:t>
        <a:bodyPr/>
        <a:lstStyle/>
        <a:p>
          <a:endParaRPr lang="en-US" sz="1600" b="0">
            <a:solidFill>
              <a:schemeClr val="tx1"/>
            </a:solidFill>
          </a:endParaRPr>
        </a:p>
      </dgm:t>
    </dgm:pt>
    <dgm:pt modelId="{229FA344-A20A-D844-A37B-8C08E292DA45}" type="parTrans" cxnId="{674FE488-386B-FE4F-AB28-0B6C41615AFD}">
      <dgm:prSet custT="1"/>
      <dgm:spPr/>
      <dgm:t>
        <a:bodyPr/>
        <a:lstStyle/>
        <a:p>
          <a:endParaRPr lang="en-US" sz="1600" b="0">
            <a:solidFill>
              <a:schemeClr val="tx1"/>
            </a:solidFill>
          </a:endParaRPr>
        </a:p>
      </dgm:t>
    </dgm:pt>
    <dgm:pt modelId="{E5AAEB91-97B1-A448-B9F6-F4BC031AABBA}">
      <dgm:prSet phldrT="[Text]" custT="1"/>
      <dgm:spPr/>
      <dgm:t>
        <a:bodyPr/>
        <a:lstStyle/>
        <a:p>
          <a:r>
            <a:rPr lang="en-US" sz="1600" b="0" dirty="0"/>
            <a:t>Use / Disclose  TS</a:t>
          </a:r>
        </a:p>
      </dgm:t>
    </dgm:pt>
    <dgm:pt modelId="{608E0158-A205-3F42-A9C0-F2775B6CB3F1}" type="sibTrans" cxnId="{F01FD9D3-EA0C-6A49-B75B-6BEEE9CADBC2}">
      <dgm:prSet/>
      <dgm:spPr/>
      <dgm:t>
        <a:bodyPr/>
        <a:lstStyle/>
        <a:p>
          <a:endParaRPr lang="en-US" sz="1600" b="0">
            <a:solidFill>
              <a:schemeClr val="tx1"/>
            </a:solidFill>
          </a:endParaRPr>
        </a:p>
      </dgm:t>
    </dgm:pt>
    <dgm:pt modelId="{711AE9CF-A7AE-E34D-91E7-5D3F917F4C5C}" type="parTrans" cxnId="{F01FD9D3-EA0C-6A49-B75B-6BEEE9CADBC2}">
      <dgm:prSet custT="1"/>
      <dgm:spPr/>
      <dgm:t>
        <a:bodyPr/>
        <a:lstStyle/>
        <a:p>
          <a:endParaRPr lang="en-US" sz="1600" b="0">
            <a:solidFill>
              <a:schemeClr val="tx1"/>
            </a:solidFill>
          </a:endParaRPr>
        </a:p>
      </dgm:t>
    </dgm:pt>
    <dgm:pt modelId="{514B443D-EB17-BC42-B59A-A187B5839167}">
      <dgm:prSet phldrT="[Text]" custT="1"/>
      <dgm:spPr/>
      <dgm:t>
        <a:bodyPr/>
        <a:lstStyle/>
        <a:p>
          <a:r>
            <a:rPr lang="en-US" sz="1600" b="0" strike="noStrike" dirty="0"/>
            <a:t>Acquire Infringing goods</a:t>
          </a:r>
        </a:p>
      </dgm:t>
    </dgm:pt>
    <dgm:pt modelId="{615F5471-9C84-E04F-825F-025C0BA480A5}" type="sibTrans" cxnId="{5A8FB4B1-4E2F-3343-8974-0859A7F40D87}">
      <dgm:prSet/>
      <dgm:spPr/>
      <dgm:t>
        <a:bodyPr/>
        <a:lstStyle/>
        <a:p>
          <a:endParaRPr lang="en-US" sz="1600" b="0">
            <a:solidFill>
              <a:schemeClr val="tx1"/>
            </a:solidFill>
          </a:endParaRPr>
        </a:p>
      </dgm:t>
    </dgm:pt>
    <dgm:pt modelId="{FD09CFD0-9EB8-A24C-A237-337DF861401D}" type="parTrans" cxnId="{5A8FB4B1-4E2F-3343-8974-0859A7F40D87}">
      <dgm:prSet custT="1"/>
      <dgm:spPr/>
      <dgm:t>
        <a:bodyPr/>
        <a:lstStyle/>
        <a:p>
          <a:endParaRPr lang="en-US" sz="1600" b="0">
            <a:solidFill>
              <a:schemeClr val="tx1"/>
            </a:solidFill>
          </a:endParaRPr>
        </a:p>
      </dgm:t>
    </dgm:pt>
    <dgm:pt modelId="{3554A68B-3459-484C-A6CF-0CA83009A69C}" type="pres">
      <dgm:prSet presAssocID="{BC7ECAFE-178F-A547-9D19-3CDFE61A53B6}" presName="diagram" presStyleCnt="0">
        <dgm:presLayoutVars>
          <dgm:chPref val="1"/>
          <dgm:dir/>
          <dgm:animOne val="branch"/>
          <dgm:animLvl val="lvl"/>
          <dgm:resizeHandles val="exact"/>
        </dgm:presLayoutVars>
      </dgm:prSet>
      <dgm:spPr/>
    </dgm:pt>
    <dgm:pt modelId="{F4CCD80D-C5C1-8A49-8754-F20E27C6A9BD}" type="pres">
      <dgm:prSet presAssocID="{B9E89958-7389-1149-82A8-7000F996D3F9}" presName="root1" presStyleCnt="0"/>
      <dgm:spPr/>
    </dgm:pt>
    <dgm:pt modelId="{1AA7227F-E4C5-6948-A7A9-33FEB090BBAB}" type="pres">
      <dgm:prSet presAssocID="{B9E89958-7389-1149-82A8-7000F996D3F9}" presName="LevelOneTextNode" presStyleLbl="node0" presStyleIdx="0" presStyleCnt="1" custScaleX="99193" custLinFactY="20122" custLinFactNeighborX="-32424" custLinFactNeighborY="100000">
        <dgm:presLayoutVars>
          <dgm:chPref val="3"/>
        </dgm:presLayoutVars>
      </dgm:prSet>
      <dgm:spPr/>
    </dgm:pt>
    <dgm:pt modelId="{468765DB-FEB9-244A-AF6D-59AE7713BF2E}" type="pres">
      <dgm:prSet presAssocID="{B9E89958-7389-1149-82A8-7000F996D3F9}" presName="level2hierChild" presStyleCnt="0"/>
      <dgm:spPr/>
    </dgm:pt>
    <dgm:pt modelId="{6E7DB116-35B9-F143-88A2-8E76A929C86F}" type="pres">
      <dgm:prSet presAssocID="{1526168F-D835-0843-B66B-DE3066062690}" presName="conn2-1" presStyleLbl="parChTrans1D2" presStyleIdx="0" presStyleCnt="2"/>
      <dgm:spPr/>
    </dgm:pt>
    <dgm:pt modelId="{2A7C62EC-EBEF-DF4B-A99B-ABC18B6668CE}" type="pres">
      <dgm:prSet presAssocID="{1526168F-D835-0843-B66B-DE3066062690}" presName="connTx" presStyleLbl="parChTrans1D2" presStyleIdx="0" presStyleCnt="2"/>
      <dgm:spPr/>
    </dgm:pt>
    <dgm:pt modelId="{37841E7E-FDEF-FF4D-A4DB-688E7527F596}" type="pres">
      <dgm:prSet presAssocID="{3EC6AE8F-8438-8348-A09B-CF87EE30D5A0}" presName="root2" presStyleCnt="0"/>
      <dgm:spPr/>
    </dgm:pt>
    <dgm:pt modelId="{B324FA24-4B94-7246-9754-3976C3B9556A}" type="pres">
      <dgm:prSet presAssocID="{3EC6AE8F-8438-8348-A09B-CF87EE30D5A0}" presName="LevelTwoTextNode" presStyleLbl="node2" presStyleIdx="0" presStyleCnt="2" custScaleX="111766" custScaleY="98866" custLinFactY="20741" custLinFactNeighborX="-8275" custLinFactNeighborY="100000">
        <dgm:presLayoutVars>
          <dgm:chPref val="3"/>
        </dgm:presLayoutVars>
      </dgm:prSet>
      <dgm:spPr/>
    </dgm:pt>
    <dgm:pt modelId="{7717769B-8666-0D44-B19D-3014DA692AFB}" type="pres">
      <dgm:prSet presAssocID="{3EC6AE8F-8438-8348-A09B-CF87EE30D5A0}" presName="level3hierChild" presStyleCnt="0"/>
      <dgm:spPr/>
    </dgm:pt>
    <dgm:pt modelId="{25F5C54D-A5FA-634A-AAE6-90BBFBAA43DE}" type="pres">
      <dgm:prSet presAssocID="{0E6E8022-618C-AF43-B63C-7FBE3A4DE592}" presName="conn2-1" presStyleLbl="parChTrans1D2" presStyleIdx="1" presStyleCnt="2"/>
      <dgm:spPr/>
    </dgm:pt>
    <dgm:pt modelId="{9D265E2C-8CB6-4441-92DB-CAD4534935CE}" type="pres">
      <dgm:prSet presAssocID="{0E6E8022-618C-AF43-B63C-7FBE3A4DE592}" presName="connTx" presStyleLbl="parChTrans1D2" presStyleIdx="1" presStyleCnt="2"/>
      <dgm:spPr/>
    </dgm:pt>
    <dgm:pt modelId="{D0A713B0-964A-DB41-88C9-ABC85D325DA3}" type="pres">
      <dgm:prSet presAssocID="{44CE148D-84A6-8949-83CC-4EE978327F8E}" presName="root2" presStyleCnt="0"/>
      <dgm:spPr/>
    </dgm:pt>
    <dgm:pt modelId="{DC76FD4D-4241-A542-B602-A3E5416BC40F}" type="pres">
      <dgm:prSet presAssocID="{44CE148D-84A6-8949-83CC-4EE978327F8E}" presName="LevelTwoTextNode" presStyleLbl="node2" presStyleIdx="1" presStyleCnt="2" custScaleX="114855" custScaleY="136872" custLinFactY="21569" custLinFactNeighborX="-9840" custLinFactNeighborY="100000">
        <dgm:presLayoutVars>
          <dgm:chPref val="3"/>
        </dgm:presLayoutVars>
      </dgm:prSet>
      <dgm:spPr/>
    </dgm:pt>
    <dgm:pt modelId="{BAD93C8D-4106-C74A-AD84-AF11F41DFB59}" type="pres">
      <dgm:prSet presAssocID="{44CE148D-84A6-8949-83CC-4EE978327F8E}" presName="level3hierChild" presStyleCnt="0"/>
      <dgm:spPr/>
    </dgm:pt>
    <dgm:pt modelId="{74D7CBF5-85CC-AE42-88FC-0622EAF51C00}" type="pres">
      <dgm:prSet presAssocID="{DE849D02-EAE6-C94C-8C3A-F7EFEF2095EA}" presName="conn2-1" presStyleLbl="parChTrans1D3" presStyleIdx="0" presStyleCnt="4"/>
      <dgm:spPr/>
    </dgm:pt>
    <dgm:pt modelId="{24008ADC-3A14-1F4B-AAD4-5AA2EA6FA5A7}" type="pres">
      <dgm:prSet presAssocID="{DE849D02-EAE6-C94C-8C3A-F7EFEF2095EA}" presName="connTx" presStyleLbl="parChTrans1D3" presStyleIdx="0" presStyleCnt="4"/>
      <dgm:spPr/>
    </dgm:pt>
    <dgm:pt modelId="{9EE188F7-4A4D-5B44-96F9-4A5D3A3B6C21}" type="pres">
      <dgm:prSet presAssocID="{A91844FB-E41A-554B-9CD3-D587CA7911D8}" presName="root2" presStyleCnt="0"/>
      <dgm:spPr/>
    </dgm:pt>
    <dgm:pt modelId="{B5D70DD3-6D01-0A4D-BF2D-3D42E97CA778}" type="pres">
      <dgm:prSet presAssocID="{A91844FB-E41A-554B-9CD3-D587CA7911D8}" presName="LevelTwoTextNode" presStyleLbl="node3" presStyleIdx="0" presStyleCnt="4" custScaleX="142566" custScaleY="63677" custLinFactNeighborX="4413" custLinFactNeighborY="45993">
        <dgm:presLayoutVars>
          <dgm:chPref val="3"/>
        </dgm:presLayoutVars>
      </dgm:prSet>
      <dgm:spPr/>
    </dgm:pt>
    <dgm:pt modelId="{B9FEEA67-74B5-AD4A-B38F-C7EA63F5E65D}" type="pres">
      <dgm:prSet presAssocID="{A91844FB-E41A-554B-9CD3-D587CA7911D8}" presName="level3hierChild" presStyleCnt="0"/>
      <dgm:spPr/>
    </dgm:pt>
    <dgm:pt modelId="{CEA64BC2-7CEA-D647-ABAD-D5A5ABA60DBF}" type="pres">
      <dgm:prSet presAssocID="{FD09CFD0-9EB8-A24C-A237-337DF861401D}" presName="conn2-1" presStyleLbl="parChTrans1D3" presStyleIdx="1" presStyleCnt="4"/>
      <dgm:spPr/>
    </dgm:pt>
    <dgm:pt modelId="{A70B8D88-D8A3-9F4F-B365-CB96B81AC937}" type="pres">
      <dgm:prSet presAssocID="{FD09CFD0-9EB8-A24C-A237-337DF861401D}" presName="connTx" presStyleLbl="parChTrans1D3" presStyleIdx="1" presStyleCnt="4"/>
      <dgm:spPr/>
    </dgm:pt>
    <dgm:pt modelId="{FFF68979-39EC-2940-9317-B030199BD40F}" type="pres">
      <dgm:prSet presAssocID="{514B443D-EB17-BC42-B59A-A187B5839167}" presName="root2" presStyleCnt="0"/>
      <dgm:spPr/>
    </dgm:pt>
    <dgm:pt modelId="{6D90B6D1-63FE-7F47-B36F-1D086127DC3F}" type="pres">
      <dgm:prSet presAssocID="{514B443D-EB17-BC42-B59A-A187B5839167}" presName="LevelTwoTextNode" presStyleLbl="node3" presStyleIdx="1" presStyleCnt="4" custScaleX="141977" custScaleY="72448" custLinFactNeighborX="4413" custLinFactNeighborY="37420">
        <dgm:presLayoutVars>
          <dgm:chPref val="3"/>
        </dgm:presLayoutVars>
      </dgm:prSet>
      <dgm:spPr/>
    </dgm:pt>
    <dgm:pt modelId="{584EE958-3E87-C24E-A8F8-6374AD2FCCC2}" type="pres">
      <dgm:prSet presAssocID="{514B443D-EB17-BC42-B59A-A187B5839167}" presName="level3hierChild" presStyleCnt="0"/>
      <dgm:spPr/>
    </dgm:pt>
    <dgm:pt modelId="{55A8C646-61F1-C64E-806F-927F16C7E825}" type="pres">
      <dgm:prSet presAssocID="{711AE9CF-A7AE-E34D-91E7-5D3F917F4C5C}" presName="conn2-1" presStyleLbl="parChTrans1D3" presStyleIdx="2" presStyleCnt="4"/>
      <dgm:spPr/>
    </dgm:pt>
    <dgm:pt modelId="{0B8C5F9E-F809-1842-A8B8-29A85D8CC465}" type="pres">
      <dgm:prSet presAssocID="{711AE9CF-A7AE-E34D-91E7-5D3F917F4C5C}" presName="connTx" presStyleLbl="parChTrans1D3" presStyleIdx="2" presStyleCnt="4"/>
      <dgm:spPr/>
    </dgm:pt>
    <dgm:pt modelId="{065E3596-E0B5-424A-90CC-1D37444B61F8}" type="pres">
      <dgm:prSet presAssocID="{E5AAEB91-97B1-A448-B9F6-F4BC031AABBA}" presName="root2" presStyleCnt="0"/>
      <dgm:spPr/>
    </dgm:pt>
    <dgm:pt modelId="{3520358C-0018-784B-B2A5-1D1060BF981B}" type="pres">
      <dgm:prSet presAssocID="{E5AAEB91-97B1-A448-B9F6-F4BC031AABBA}" presName="LevelTwoTextNode" presStyleLbl="node3" presStyleIdx="2" presStyleCnt="4" custScaleX="143567" custScaleY="64529" custLinFactNeighborX="8722" custLinFactNeighborY="29680">
        <dgm:presLayoutVars>
          <dgm:chPref val="3"/>
        </dgm:presLayoutVars>
      </dgm:prSet>
      <dgm:spPr/>
    </dgm:pt>
    <dgm:pt modelId="{C953B3C1-D055-6747-9000-A1F7381A11CD}" type="pres">
      <dgm:prSet presAssocID="{E5AAEB91-97B1-A448-B9F6-F4BC031AABBA}" presName="level3hierChild" presStyleCnt="0"/>
      <dgm:spPr/>
    </dgm:pt>
    <dgm:pt modelId="{33111372-EEB8-1045-BF74-5B8D6BEA5F58}" type="pres">
      <dgm:prSet presAssocID="{229FA344-A20A-D844-A37B-8C08E292DA45}" presName="conn2-1" presStyleLbl="parChTrans1D3" presStyleIdx="3" presStyleCnt="4"/>
      <dgm:spPr/>
    </dgm:pt>
    <dgm:pt modelId="{A847B7ED-5EE4-5E40-B8CE-F488C1218390}" type="pres">
      <dgm:prSet presAssocID="{229FA344-A20A-D844-A37B-8C08E292DA45}" presName="connTx" presStyleLbl="parChTrans1D3" presStyleIdx="3" presStyleCnt="4"/>
      <dgm:spPr/>
    </dgm:pt>
    <dgm:pt modelId="{5EACCE14-5F0C-0345-83A3-533BF618F2F2}" type="pres">
      <dgm:prSet presAssocID="{410A923B-5633-5449-8602-0FB146C54F42}" presName="root2" presStyleCnt="0"/>
      <dgm:spPr/>
    </dgm:pt>
    <dgm:pt modelId="{D8F99E67-1F40-6B4D-A008-1EF5A6098245}" type="pres">
      <dgm:prSet presAssocID="{410A923B-5633-5449-8602-0FB146C54F42}" presName="LevelTwoTextNode" presStyleLbl="node3" presStyleIdx="3" presStyleCnt="4" custScaleX="146277" custScaleY="100837" custLinFactNeighborX="50372" custLinFactNeighborY="39414">
        <dgm:presLayoutVars>
          <dgm:chPref val="3"/>
        </dgm:presLayoutVars>
      </dgm:prSet>
      <dgm:spPr/>
    </dgm:pt>
    <dgm:pt modelId="{20DF576C-48EC-2441-B544-F67E18BD4DB5}" type="pres">
      <dgm:prSet presAssocID="{410A923B-5633-5449-8602-0FB146C54F42}" presName="level3hierChild" presStyleCnt="0"/>
      <dgm:spPr/>
    </dgm:pt>
  </dgm:ptLst>
  <dgm:cxnLst>
    <dgm:cxn modelId="{A5076104-C1F4-1244-83AA-62D94D691222}" type="presOf" srcId="{711AE9CF-A7AE-E34D-91E7-5D3F917F4C5C}" destId="{0B8C5F9E-F809-1842-A8B8-29A85D8CC465}" srcOrd="1" destOrd="0" presId="urn:microsoft.com/office/officeart/2005/8/layout/hierarchy2"/>
    <dgm:cxn modelId="{AEDC8604-B53D-4E47-AC3C-28D35957F437}" type="presOf" srcId="{229FA344-A20A-D844-A37B-8C08E292DA45}" destId="{A847B7ED-5EE4-5E40-B8CE-F488C1218390}" srcOrd="1" destOrd="0" presId="urn:microsoft.com/office/officeart/2005/8/layout/hierarchy2"/>
    <dgm:cxn modelId="{59E3B507-360F-7949-A58D-2B584D262DBA}" type="presOf" srcId="{DE849D02-EAE6-C94C-8C3A-F7EFEF2095EA}" destId="{74D7CBF5-85CC-AE42-88FC-0622EAF51C00}" srcOrd="0" destOrd="0" presId="urn:microsoft.com/office/officeart/2005/8/layout/hierarchy2"/>
    <dgm:cxn modelId="{ABC1C219-5C90-CB43-941A-C36086E90731}" type="presOf" srcId="{FD09CFD0-9EB8-A24C-A237-337DF861401D}" destId="{A70B8D88-D8A3-9F4F-B365-CB96B81AC937}" srcOrd="1" destOrd="0" presId="urn:microsoft.com/office/officeart/2005/8/layout/hierarchy2"/>
    <dgm:cxn modelId="{90CD1025-B089-3E45-B1EE-8A73327366F4}" srcId="{B9E89958-7389-1149-82A8-7000F996D3F9}" destId="{3EC6AE8F-8438-8348-A09B-CF87EE30D5A0}" srcOrd="0" destOrd="0" parTransId="{1526168F-D835-0843-B66B-DE3066062690}" sibTransId="{0096246A-A2F1-D847-98A9-1431E3B8C355}"/>
    <dgm:cxn modelId="{AF2BCE2F-F680-E942-81FE-1883967C59E2}" type="presOf" srcId="{229FA344-A20A-D844-A37B-8C08E292DA45}" destId="{33111372-EEB8-1045-BF74-5B8D6BEA5F58}" srcOrd="0" destOrd="0" presId="urn:microsoft.com/office/officeart/2005/8/layout/hierarchy2"/>
    <dgm:cxn modelId="{2BD27745-B24C-9249-879D-3DAE41B10E71}" type="presOf" srcId="{1526168F-D835-0843-B66B-DE3066062690}" destId="{6E7DB116-35B9-F143-88A2-8E76A929C86F}" srcOrd="0" destOrd="0" presId="urn:microsoft.com/office/officeart/2005/8/layout/hierarchy2"/>
    <dgm:cxn modelId="{FFDC184C-A0C6-9647-AA1D-A63A44DAE904}" type="presOf" srcId="{FD09CFD0-9EB8-A24C-A237-337DF861401D}" destId="{CEA64BC2-7CEA-D647-ABAD-D5A5ABA60DBF}" srcOrd="0" destOrd="0" presId="urn:microsoft.com/office/officeart/2005/8/layout/hierarchy2"/>
    <dgm:cxn modelId="{3E1E2F5B-4508-9B48-89D8-6DD200F0A7E6}" type="presOf" srcId="{0E6E8022-618C-AF43-B63C-7FBE3A4DE592}" destId="{25F5C54D-A5FA-634A-AAE6-90BBFBAA43DE}" srcOrd="0" destOrd="0" presId="urn:microsoft.com/office/officeart/2005/8/layout/hierarchy2"/>
    <dgm:cxn modelId="{C803475B-96BF-5941-89FA-A90747697BD4}" type="presOf" srcId="{0E6E8022-618C-AF43-B63C-7FBE3A4DE592}" destId="{9D265E2C-8CB6-4441-92DB-CAD4534935CE}" srcOrd="1" destOrd="0" presId="urn:microsoft.com/office/officeart/2005/8/layout/hierarchy2"/>
    <dgm:cxn modelId="{9D514864-CD41-A44F-B6C6-3965DB50E2C7}" srcId="{44CE148D-84A6-8949-83CC-4EE978327F8E}" destId="{A91844FB-E41A-554B-9CD3-D587CA7911D8}" srcOrd="0" destOrd="0" parTransId="{DE849D02-EAE6-C94C-8C3A-F7EFEF2095EA}" sibTransId="{9535C93B-A0A2-8E48-BBC7-3D953E30FCB0}"/>
    <dgm:cxn modelId="{FC7BF068-82D3-9844-986C-A4DF6E972A59}" srcId="{BC7ECAFE-178F-A547-9D19-3CDFE61A53B6}" destId="{B9E89958-7389-1149-82A8-7000F996D3F9}" srcOrd="0" destOrd="0" parTransId="{D4E6E024-BA93-AF44-B69E-F071431EEDFD}" sibTransId="{C096A0DE-A933-694B-8AA8-B5F6418F9B53}"/>
    <dgm:cxn modelId="{CFECF774-D4DE-6F4A-B400-8B5217836BBB}" srcId="{B9E89958-7389-1149-82A8-7000F996D3F9}" destId="{44CE148D-84A6-8949-83CC-4EE978327F8E}" srcOrd="1" destOrd="0" parTransId="{0E6E8022-618C-AF43-B63C-7FBE3A4DE592}" sibTransId="{B91930CB-C177-954F-BFEE-05FB1EBB0209}"/>
    <dgm:cxn modelId="{674FE488-386B-FE4F-AB28-0B6C41615AFD}" srcId="{44CE148D-84A6-8949-83CC-4EE978327F8E}" destId="{410A923B-5633-5449-8602-0FB146C54F42}" srcOrd="3" destOrd="0" parTransId="{229FA344-A20A-D844-A37B-8C08E292DA45}" sibTransId="{4A075BF0-F356-714F-A5C8-91EA9F74292D}"/>
    <dgm:cxn modelId="{004B3C8A-3C57-2043-869F-BC8DF2040E99}" type="presOf" srcId="{BC7ECAFE-178F-A547-9D19-3CDFE61A53B6}" destId="{3554A68B-3459-484C-A6CF-0CA83009A69C}" srcOrd="0" destOrd="0" presId="urn:microsoft.com/office/officeart/2005/8/layout/hierarchy2"/>
    <dgm:cxn modelId="{9765AFA0-E43F-2D44-9124-8B159E35CA63}" type="presOf" srcId="{44CE148D-84A6-8949-83CC-4EE978327F8E}" destId="{DC76FD4D-4241-A542-B602-A3E5416BC40F}" srcOrd="0" destOrd="0" presId="urn:microsoft.com/office/officeart/2005/8/layout/hierarchy2"/>
    <dgm:cxn modelId="{1608EFA6-2AC6-E849-8010-068282EAC24E}" type="presOf" srcId="{711AE9CF-A7AE-E34D-91E7-5D3F917F4C5C}" destId="{55A8C646-61F1-C64E-806F-927F16C7E825}" srcOrd="0" destOrd="0" presId="urn:microsoft.com/office/officeart/2005/8/layout/hierarchy2"/>
    <dgm:cxn modelId="{C29371B0-DE6E-5440-A8AA-2149EEE4561E}" type="presOf" srcId="{A91844FB-E41A-554B-9CD3-D587CA7911D8}" destId="{B5D70DD3-6D01-0A4D-BF2D-3D42E97CA778}" srcOrd="0" destOrd="0" presId="urn:microsoft.com/office/officeart/2005/8/layout/hierarchy2"/>
    <dgm:cxn modelId="{C9CBBEB0-C94F-2C44-8E33-C55345141ACA}" type="presOf" srcId="{E5AAEB91-97B1-A448-B9F6-F4BC031AABBA}" destId="{3520358C-0018-784B-B2A5-1D1060BF981B}" srcOrd="0" destOrd="0" presId="urn:microsoft.com/office/officeart/2005/8/layout/hierarchy2"/>
    <dgm:cxn modelId="{5A8FB4B1-4E2F-3343-8974-0859A7F40D87}" srcId="{44CE148D-84A6-8949-83CC-4EE978327F8E}" destId="{514B443D-EB17-BC42-B59A-A187B5839167}" srcOrd="1" destOrd="0" parTransId="{FD09CFD0-9EB8-A24C-A237-337DF861401D}" sibTransId="{615F5471-9C84-E04F-825F-025C0BA480A5}"/>
    <dgm:cxn modelId="{EF49AAB3-035D-544E-AAF2-8330E04DCC91}" type="presOf" srcId="{B9E89958-7389-1149-82A8-7000F996D3F9}" destId="{1AA7227F-E4C5-6948-A7A9-33FEB090BBAB}" srcOrd="0" destOrd="0" presId="urn:microsoft.com/office/officeart/2005/8/layout/hierarchy2"/>
    <dgm:cxn modelId="{52723EB7-8219-3341-977B-42CB1B29B75C}" type="presOf" srcId="{410A923B-5633-5449-8602-0FB146C54F42}" destId="{D8F99E67-1F40-6B4D-A008-1EF5A6098245}" srcOrd="0" destOrd="0" presId="urn:microsoft.com/office/officeart/2005/8/layout/hierarchy2"/>
    <dgm:cxn modelId="{F01FD9D3-EA0C-6A49-B75B-6BEEE9CADBC2}" srcId="{44CE148D-84A6-8949-83CC-4EE978327F8E}" destId="{E5AAEB91-97B1-A448-B9F6-F4BC031AABBA}" srcOrd="2" destOrd="0" parTransId="{711AE9CF-A7AE-E34D-91E7-5D3F917F4C5C}" sibTransId="{608E0158-A205-3F42-A9C0-F2775B6CB3F1}"/>
    <dgm:cxn modelId="{8A8878D5-F6FA-D144-B7B4-2C31F7111700}" type="presOf" srcId="{DE849D02-EAE6-C94C-8C3A-F7EFEF2095EA}" destId="{24008ADC-3A14-1F4B-AAD4-5AA2EA6FA5A7}" srcOrd="1" destOrd="0" presId="urn:microsoft.com/office/officeart/2005/8/layout/hierarchy2"/>
    <dgm:cxn modelId="{402D38E3-11FD-0242-8413-9A59DE5D8B69}" type="presOf" srcId="{3EC6AE8F-8438-8348-A09B-CF87EE30D5A0}" destId="{B324FA24-4B94-7246-9754-3976C3B9556A}" srcOrd="0" destOrd="0" presId="urn:microsoft.com/office/officeart/2005/8/layout/hierarchy2"/>
    <dgm:cxn modelId="{F7999FF3-51B9-9045-B406-9CD61F960300}" type="presOf" srcId="{514B443D-EB17-BC42-B59A-A187B5839167}" destId="{6D90B6D1-63FE-7F47-B36F-1D086127DC3F}" srcOrd="0" destOrd="0" presId="urn:microsoft.com/office/officeart/2005/8/layout/hierarchy2"/>
    <dgm:cxn modelId="{F1971FF5-D732-2843-827A-D83A400C5906}" type="presOf" srcId="{1526168F-D835-0843-B66B-DE3066062690}" destId="{2A7C62EC-EBEF-DF4B-A99B-ABC18B6668CE}" srcOrd="1" destOrd="0" presId="urn:microsoft.com/office/officeart/2005/8/layout/hierarchy2"/>
    <dgm:cxn modelId="{39C54435-C4E7-C84C-BC0F-35E85F21F884}" type="presParOf" srcId="{3554A68B-3459-484C-A6CF-0CA83009A69C}" destId="{F4CCD80D-C5C1-8A49-8754-F20E27C6A9BD}" srcOrd="0" destOrd="0" presId="urn:microsoft.com/office/officeart/2005/8/layout/hierarchy2"/>
    <dgm:cxn modelId="{CABDF57A-380E-E34F-96AA-CADE89FAC629}" type="presParOf" srcId="{F4CCD80D-C5C1-8A49-8754-F20E27C6A9BD}" destId="{1AA7227F-E4C5-6948-A7A9-33FEB090BBAB}" srcOrd="0" destOrd="0" presId="urn:microsoft.com/office/officeart/2005/8/layout/hierarchy2"/>
    <dgm:cxn modelId="{7F55E54A-5775-3644-AD1B-47BA6B2269E2}" type="presParOf" srcId="{F4CCD80D-C5C1-8A49-8754-F20E27C6A9BD}" destId="{468765DB-FEB9-244A-AF6D-59AE7713BF2E}" srcOrd="1" destOrd="0" presId="urn:microsoft.com/office/officeart/2005/8/layout/hierarchy2"/>
    <dgm:cxn modelId="{9D7732F2-FA89-6A4C-8CD3-6E2B374ED80C}" type="presParOf" srcId="{468765DB-FEB9-244A-AF6D-59AE7713BF2E}" destId="{6E7DB116-35B9-F143-88A2-8E76A929C86F}" srcOrd="0" destOrd="0" presId="urn:microsoft.com/office/officeart/2005/8/layout/hierarchy2"/>
    <dgm:cxn modelId="{3DB69FFD-CFD3-A249-B186-CFEB7F9268A6}" type="presParOf" srcId="{6E7DB116-35B9-F143-88A2-8E76A929C86F}" destId="{2A7C62EC-EBEF-DF4B-A99B-ABC18B6668CE}" srcOrd="0" destOrd="0" presId="urn:microsoft.com/office/officeart/2005/8/layout/hierarchy2"/>
    <dgm:cxn modelId="{B3240FFB-5081-274E-A7BB-703757E3ACF9}" type="presParOf" srcId="{468765DB-FEB9-244A-AF6D-59AE7713BF2E}" destId="{37841E7E-FDEF-FF4D-A4DB-688E7527F596}" srcOrd="1" destOrd="0" presId="urn:microsoft.com/office/officeart/2005/8/layout/hierarchy2"/>
    <dgm:cxn modelId="{1302CE0C-2884-414B-A99C-F49078CEE942}" type="presParOf" srcId="{37841E7E-FDEF-FF4D-A4DB-688E7527F596}" destId="{B324FA24-4B94-7246-9754-3976C3B9556A}" srcOrd="0" destOrd="0" presId="urn:microsoft.com/office/officeart/2005/8/layout/hierarchy2"/>
    <dgm:cxn modelId="{B8522A17-EC7E-E544-BA78-3338272B927B}" type="presParOf" srcId="{37841E7E-FDEF-FF4D-A4DB-688E7527F596}" destId="{7717769B-8666-0D44-B19D-3014DA692AFB}" srcOrd="1" destOrd="0" presId="urn:microsoft.com/office/officeart/2005/8/layout/hierarchy2"/>
    <dgm:cxn modelId="{628A6F5B-395C-514D-8CE1-B658C9976642}" type="presParOf" srcId="{468765DB-FEB9-244A-AF6D-59AE7713BF2E}" destId="{25F5C54D-A5FA-634A-AAE6-90BBFBAA43DE}" srcOrd="2" destOrd="0" presId="urn:microsoft.com/office/officeart/2005/8/layout/hierarchy2"/>
    <dgm:cxn modelId="{AEEC5034-491D-0046-B17D-1810F0CEFA3D}" type="presParOf" srcId="{25F5C54D-A5FA-634A-AAE6-90BBFBAA43DE}" destId="{9D265E2C-8CB6-4441-92DB-CAD4534935CE}" srcOrd="0" destOrd="0" presId="urn:microsoft.com/office/officeart/2005/8/layout/hierarchy2"/>
    <dgm:cxn modelId="{49CED64D-7624-6D4A-B9D8-04AE55545D98}" type="presParOf" srcId="{468765DB-FEB9-244A-AF6D-59AE7713BF2E}" destId="{D0A713B0-964A-DB41-88C9-ABC85D325DA3}" srcOrd="3" destOrd="0" presId="urn:microsoft.com/office/officeart/2005/8/layout/hierarchy2"/>
    <dgm:cxn modelId="{988AB821-F7CF-D149-AFBD-C6716BF21C64}" type="presParOf" srcId="{D0A713B0-964A-DB41-88C9-ABC85D325DA3}" destId="{DC76FD4D-4241-A542-B602-A3E5416BC40F}" srcOrd="0" destOrd="0" presId="urn:microsoft.com/office/officeart/2005/8/layout/hierarchy2"/>
    <dgm:cxn modelId="{223EFF15-5E2F-614B-B4AA-0FB8D09473A4}" type="presParOf" srcId="{D0A713B0-964A-DB41-88C9-ABC85D325DA3}" destId="{BAD93C8D-4106-C74A-AD84-AF11F41DFB59}" srcOrd="1" destOrd="0" presId="urn:microsoft.com/office/officeart/2005/8/layout/hierarchy2"/>
    <dgm:cxn modelId="{F67DF191-4363-7346-99BD-D8C09ABF5F0F}" type="presParOf" srcId="{BAD93C8D-4106-C74A-AD84-AF11F41DFB59}" destId="{74D7CBF5-85CC-AE42-88FC-0622EAF51C00}" srcOrd="0" destOrd="0" presId="urn:microsoft.com/office/officeart/2005/8/layout/hierarchy2"/>
    <dgm:cxn modelId="{7AEC14F0-BE63-F249-8C19-9D4C9D71BBBF}" type="presParOf" srcId="{74D7CBF5-85CC-AE42-88FC-0622EAF51C00}" destId="{24008ADC-3A14-1F4B-AAD4-5AA2EA6FA5A7}" srcOrd="0" destOrd="0" presId="urn:microsoft.com/office/officeart/2005/8/layout/hierarchy2"/>
    <dgm:cxn modelId="{F2819D81-8F28-E54D-8A86-3237E2EDB9F1}" type="presParOf" srcId="{BAD93C8D-4106-C74A-AD84-AF11F41DFB59}" destId="{9EE188F7-4A4D-5B44-96F9-4A5D3A3B6C21}" srcOrd="1" destOrd="0" presId="urn:microsoft.com/office/officeart/2005/8/layout/hierarchy2"/>
    <dgm:cxn modelId="{0E8A7184-DAC1-DD4A-B8CB-22992C0FD72D}" type="presParOf" srcId="{9EE188F7-4A4D-5B44-96F9-4A5D3A3B6C21}" destId="{B5D70DD3-6D01-0A4D-BF2D-3D42E97CA778}" srcOrd="0" destOrd="0" presId="urn:microsoft.com/office/officeart/2005/8/layout/hierarchy2"/>
    <dgm:cxn modelId="{8881F9FF-9822-6848-B627-9B395FF362EA}" type="presParOf" srcId="{9EE188F7-4A4D-5B44-96F9-4A5D3A3B6C21}" destId="{B9FEEA67-74B5-AD4A-B38F-C7EA63F5E65D}" srcOrd="1" destOrd="0" presId="urn:microsoft.com/office/officeart/2005/8/layout/hierarchy2"/>
    <dgm:cxn modelId="{E6B3FDAC-542A-DE43-A0FC-E573D18019D4}" type="presParOf" srcId="{BAD93C8D-4106-C74A-AD84-AF11F41DFB59}" destId="{CEA64BC2-7CEA-D647-ABAD-D5A5ABA60DBF}" srcOrd="2" destOrd="0" presId="urn:microsoft.com/office/officeart/2005/8/layout/hierarchy2"/>
    <dgm:cxn modelId="{D264655C-3CDB-EF42-B58E-FDE05EF0522B}" type="presParOf" srcId="{CEA64BC2-7CEA-D647-ABAD-D5A5ABA60DBF}" destId="{A70B8D88-D8A3-9F4F-B365-CB96B81AC937}" srcOrd="0" destOrd="0" presId="urn:microsoft.com/office/officeart/2005/8/layout/hierarchy2"/>
    <dgm:cxn modelId="{1DFE617B-4A5B-4346-B65E-41FD53CE5992}" type="presParOf" srcId="{BAD93C8D-4106-C74A-AD84-AF11F41DFB59}" destId="{FFF68979-39EC-2940-9317-B030199BD40F}" srcOrd="3" destOrd="0" presId="urn:microsoft.com/office/officeart/2005/8/layout/hierarchy2"/>
    <dgm:cxn modelId="{9105584C-5704-DF45-8291-5D8CE051AC34}" type="presParOf" srcId="{FFF68979-39EC-2940-9317-B030199BD40F}" destId="{6D90B6D1-63FE-7F47-B36F-1D086127DC3F}" srcOrd="0" destOrd="0" presId="urn:microsoft.com/office/officeart/2005/8/layout/hierarchy2"/>
    <dgm:cxn modelId="{B79A98A2-CE0B-1546-8914-5987578B93B4}" type="presParOf" srcId="{FFF68979-39EC-2940-9317-B030199BD40F}" destId="{584EE958-3E87-C24E-A8F8-6374AD2FCCC2}" srcOrd="1" destOrd="0" presId="urn:microsoft.com/office/officeart/2005/8/layout/hierarchy2"/>
    <dgm:cxn modelId="{3401756B-AA4C-2740-A0F7-76DA085FA41F}" type="presParOf" srcId="{BAD93C8D-4106-C74A-AD84-AF11F41DFB59}" destId="{55A8C646-61F1-C64E-806F-927F16C7E825}" srcOrd="4" destOrd="0" presId="urn:microsoft.com/office/officeart/2005/8/layout/hierarchy2"/>
    <dgm:cxn modelId="{6470F348-8CC7-D249-9A1B-279CEE1E194C}" type="presParOf" srcId="{55A8C646-61F1-C64E-806F-927F16C7E825}" destId="{0B8C5F9E-F809-1842-A8B8-29A85D8CC465}" srcOrd="0" destOrd="0" presId="urn:microsoft.com/office/officeart/2005/8/layout/hierarchy2"/>
    <dgm:cxn modelId="{E8183853-B59D-5F4E-ABD0-2CCCDA946A6C}" type="presParOf" srcId="{BAD93C8D-4106-C74A-AD84-AF11F41DFB59}" destId="{065E3596-E0B5-424A-90CC-1D37444B61F8}" srcOrd="5" destOrd="0" presId="urn:microsoft.com/office/officeart/2005/8/layout/hierarchy2"/>
    <dgm:cxn modelId="{DA487A36-9551-B742-9AEC-31F44CFC364A}" type="presParOf" srcId="{065E3596-E0B5-424A-90CC-1D37444B61F8}" destId="{3520358C-0018-784B-B2A5-1D1060BF981B}" srcOrd="0" destOrd="0" presId="urn:microsoft.com/office/officeart/2005/8/layout/hierarchy2"/>
    <dgm:cxn modelId="{10B6F951-F1AF-DA4A-A0C9-07D1A2452702}" type="presParOf" srcId="{065E3596-E0B5-424A-90CC-1D37444B61F8}" destId="{C953B3C1-D055-6747-9000-A1F7381A11CD}" srcOrd="1" destOrd="0" presId="urn:microsoft.com/office/officeart/2005/8/layout/hierarchy2"/>
    <dgm:cxn modelId="{7C71B597-032D-CA4B-BEB0-90D8175E0CD6}" type="presParOf" srcId="{BAD93C8D-4106-C74A-AD84-AF11F41DFB59}" destId="{33111372-EEB8-1045-BF74-5B8D6BEA5F58}" srcOrd="6" destOrd="0" presId="urn:microsoft.com/office/officeart/2005/8/layout/hierarchy2"/>
    <dgm:cxn modelId="{403C887B-06F4-484C-A7B5-200B1121D2BE}" type="presParOf" srcId="{33111372-EEB8-1045-BF74-5B8D6BEA5F58}" destId="{A847B7ED-5EE4-5E40-B8CE-F488C1218390}" srcOrd="0" destOrd="0" presId="urn:microsoft.com/office/officeart/2005/8/layout/hierarchy2"/>
    <dgm:cxn modelId="{37C46A53-F00B-E440-8CD2-A66701F7008F}" type="presParOf" srcId="{BAD93C8D-4106-C74A-AD84-AF11F41DFB59}" destId="{5EACCE14-5F0C-0345-83A3-533BF618F2F2}" srcOrd="7" destOrd="0" presId="urn:microsoft.com/office/officeart/2005/8/layout/hierarchy2"/>
    <dgm:cxn modelId="{926299C5-4582-E84D-8672-6DA24EDF5073}" type="presParOf" srcId="{5EACCE14-5F0C-0345-83A3-533BF618F2F2}" destId="{D8F99E67-1F40-6B4D-A008-1EF5A6098245}" srcOrd="0" destOrd="0" presId="urn:microsoft.com/office/officeart/2005/8/layout/hierarchy2"/>
    <dgm:cxn modelId="{2484779D-FF7E-C342-92DE-E26189F10544}" type="presParOf" srcId="{5EACCE14-5F0C-0345-83A3-533BF618F2F2}" destId="{20DF576C-48EC-2441-B544-F67E18BD4DB5}"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A7227F-E4C5-6948-A7A9-33FEB090BBAB}">
      <dsp:nvSpPr>
        <dsp:cNvPr id="0" name=""/>
        <dsp:cNvSpPr/>
      </dsp:nvSpPr>
      <dsp:spPr>
        <a:xfrm>
          <a:off x="0" y="2179619"/>
          <a:ext cx="2290053" cy="1154342"/>
        </a:xfrm>
        <a:prstGeom prst="roundRect">
          <a:avLst>
            <a:gd name="adj" fmla="val 10000"/>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0" kern="1200" dirty="0">
              <a:solidFill>
                <a:schemeClr val="tx1"/>
              </a:solidFill>
            </a:rPr>
            <a:t>Trade Secret Holder</a:t>
          </a:r>
        </a:p>
      </dsp:txBody>
      <dsp:txXfrm>
        <a:off x="33810" y="2213429"/>
        <a:ext cx="2222433" cy="1086722"/>
      </dsp:txXfrm>
    </dsp:sp>
    <dsp:sp modelId="{6E7DB116-35B9-F143-88A2-8E76A929C86F}">
      <dsp:nvSpPr>
        <dsp:cNvPr id="0" name=""/>
        <dsp:cNvSpPr/>
      </dsp:nvSpPr>
      <dsp:spPr>
        <a:xfrm rot="18435723">
          <a:off x="2021212" y="2197399"/>
          <a:ext cx="1362809" cy="34156"/>
        </a:xfrm>
        <a:custGeom>
          <a:avLst/>
          <a:gdLst/>
          <a:ahLst/>
          <a:cxnLst/>
          <a:rect l="0" t="0" r="0" b="0"/>
          <a:pathLst>
            <a:path>
              <a:moveTo>
                <a:pt x="0" y="17078"/>
              </a:moveTo>
              <a:lnTo>
                <a:pt x="1362809" y="17078"/>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b="0" kern="1200">
            <a:solidFill>
              <a:schemeClr val="tx1"/>
            </a:solidFill>
          </a:endParaRPr>
        </a:p>
      </dsp:txBody>
      <dsp:txXfrm>
        <a:off x="2668547" y="2180407"/>
        <a:ext cx="68140" cy="68140"/>
      </dsp:txXfrm>
    </dsp:sp>
    <dsp:sp modelId="{B324FA24-4B94-7246-9754-3976C3B9556A}">
      <dsp:nvSpPr>
        <dsp:cNvPr id="0" name=""/>
        <dsp:cNvSpPr/>
      </dsp:nvSpPr>
      <dsp:spPr>
        <a:xfrm>
          <a:off x="3115181" y="639807"/>
          <a:ext cx="3131614" cy="2064714"/>
        </a:xfrm>
        <a:prstGeom prst="roundRect">
          <a:avLst>
            <a:gd name="adj" fmla="val 10000"/>
          </a:avLst>
        </a:prstGeom>
        <a:solidFill>
          <a:schemeClr val="accent3">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0" kern="1200" dirty="0">
              <a:solidFill>
                <a:schemeClr val="tx1"/>
              </a:solidFill>
            </a:rPr>
            <a:t>Primary Actor </a:t>
          </a:r>
        </a:p>
        <a:p>
          <a:pPr marL="0" lvl="0" indent="0" algn="ctr" defTabSz="800100">
            <a:lnSpc>
              <a:spcPct val="90000"/>
            </a:lnSpc>
            <a:spcBef>
              <a:spcPct val="0"/>
            </a:spcBef>
            <a:spcAft>
              <a:spcPct val="35000"/>
            </a:spcAft>
            <a:buNone/>
          </a:pPr>
          <a:endParaRPr lang="en-US" sz="1800" b="0" kern="1200" dirty="0">
            <a:solidFill>
              <a:schemeClr val="tx1"/>
            </a:solidFill>
          </a:endParaRPr>
        </a:p>
        <a:p>
          <a:pPr marL="0" lvl="0" indent="0" algn="ctr" defTabSz="800100">
            <a:lnSpc>
              <a:spcPct val="90000"/>
            </a:lnSpc>
            <a:spcBef>
              <a:spcPct val="0"/>
            </a:spcBef>
            <a:spcAft>
              <a:spcPct val="35000"/>
            </a:spcAft>
            <a:buNone/>
          </a:pPr>
          <a:r>
            <a:rPr lang="en-US" sz="1800" b="0" kern="1200" dirty="0">
              <a:solidFill>
                <a:schemeClr val="tx1"/>
              </a:solidFill>
            </a:rPr>
            <a:t>Acquisition </a:t>
          </a:r>
        </a:p>
        <a:p>
          <a:pPr marL="0" lvl="0" indent="0" algn="ctr" defTabSz="800100">
            <a:lnSpc>
              <a:spcPct val="90000"/>
            </a:lnSpc>
            <a:spcBef>
              <a:spcPct val="0"/>
            </a:spcBef>
            <a:spcAft>
              <a:spcPct val="35000"/>
            </a:spcAft>
            <a:buNone/>
          </a:pPr>
          <a:r>
            <a:rPr lang="en-US" sz="1800" b="0" kern="1200" dirty="0" err="1">
              <a:solidFill>
                <a:srgbClr val="FF0000"/>
              </a:solidFill>
            </a:rPr>
            <a:t>Unauthorised</a:t>
          </a:r>
          <a:r>
            <a:rPr lang="en-US" sz="1800" b="0" kern="1200" dirty="0">
              <a:solidFill>
                <a:srgbClr val="FF0000"/>
              </a:solidFill>
            </a:rPr>
            <a:t> or Commercially Dishonest</a:t>
          </a:r>
        </a:p>
        <a:p>
          <a:pPr marL="0" lvl="0" indent="0" algn="ctr" defTabSz="800100">
            <a:lnSpc>
              <a:spcPct val="90000"/>
            </a:lnSpc>
            <a:spcBef>
              <a:spcPct val="0"/>
            </a:spcBef>
            <a:spcAft>
              <a:spcPct val="35000"/>
            </a:spcAft>
            <a:buNone/>
          </a:pPr>
          <a:r>
            <a:rPr lang="en-US" sz="1800" b="0" kern="1200" dirty="0">
              <a:solidFill>
                <a:srgbClr val="FF0000"/>
              </a:solidFill>
            </a:rPr>
            <a:t>§4.2</a:t>
          </a:r>
        </a:p>
      </dsp:txBody>
      <dsp:txXfrm>
        <a:off x="3175654" y="700280"/>
        <a:ext cx="3010668" cy="1943768"/>
      </dsp:txXfrm>
    </dsp:sp>
    <dsp:sp modelId="{25F5C54D-A5FA-634A-AAE6-90BBFBAA43DE}">
      <dsp:nvSpPr>
        <dsp:cNvPr id="0" name=""/>
        <dsp:cNvSpPr/>
      </dsp:nvSpPr>
      <dsp:spPr>
        <a:xfrm rot="3822704">
          <a:off x="1809404" y="3513233"/>
          <a:ext cx="1725499" cy="34156"/>
        </a:xfrm>
        <a:custGeom>
          <a:avLst/>
          <a:gdLst/>
          <a:ahLst/>
          <a:cxnLst/>
          <a:rect l="0" t="0" r="0" b="0"/>
          <a:pathLst>
            <a:path>
              <a:moveTo>
                <a:pt x="0" y="17078"/>
              </a:moveTo>
              <a:lnTo>
                <a:pt x="1725499" y="17078"/>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b="0" kern="1200">
            <a:solidFill>
              <a:schemeClr val="tx1"/>
            </a:solidFill>
          </a:endParaRPr>
        </a:p>
      </dsp:txBody>
      <dsp:txXfrm>
        <a:off x="2629016" y="3487174"/>
        <a:ext cx="86274" cy="86274"/>
      </dsp:txXfrm>
    </dsp:sp>
    <dsp:sp modelId="{DC76FD4D-4241-A542-B602-A3E5416BC40F}">
      <dsp:nvSpPr>
        <dsp:cNvPr id="0" name=""/>
        <dsp:cNvSpPr/>
      </dsp:nvSpPr>
      <dsp:spPr>
        <a:xfrm>
          <a:off x="3054255" y="3033093"/>
          <a:ext cx="3097931" cy="2541480"/>
        </a:xfrm>
        <a:prstGeom prst="roundRect">
          <a:avLst>
            <a:gd name="adj" fmla="val 10000"/>
          </a:avLst>
        </a:prstGeom>
        <a:solidFill>
          <a:srgbClr val="FF00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0" kern="1200" dirty="0">
              <a:solidFill>
                <a:schemeClr val="tx1"/>
              </a:solidFill>
            </a:rPr>
            <a:t>Primary Actor </a:t>
          </a:r>
        </a:p>
        <a:p>
          <a:pPr marL="0" lvl="0" indent="0" algn="ctr" defTabSz="800100">
            <a:lnSpc>
              <a:spcPct val="90000"/>
            </a:lnSpc>
            <a:spcBef>
              <a:spcPct val="0"/>
            </a:spcBef>
            <a:spcAft>
              <a:spcPct val="35000"/>
            </a:spcAft>
            <a:buNone/>
          </a:pPr>
          <a:endParaRPr lang="en-US" sz="1800" b="0" kern="1200" dirty="0">
            <a:solidFill>
              <a:schemeClr val="tx1"/>
            </a:solidFill>
          </a:endParaRPr>
        </a:p>
        <a:p>
          <a:pPr marL="0" lvl="0" indent="0" algn="ctr" defTabSz="800100">
            <a:lnSpc>
              <a:spcPct val="90000"/>
            </a:lnSpc>
            <a:spcBef>
              <a:spcPct val="0"/>
            </a:spcBef>
            <a:spcAft>
              <a:spcPct val="35000"/>
            </a:spcAft>
            <a:buNone/>
          </a:pPr>
          <a:r>
            <a:rPr lang="en-US" sz="1800" b="0" kern="1200" dirty="0">
              <a:solidFill>
                <a:schemeClr val="tx1"/>
              </a:solidFill>
            </a:rPr>
            <a:t>Use/ Disclose</a:t>
          </a:r>
        </a:p>
        <a:p>
          <a:pPr marL="0" lvl="0" indent="0" algn="ctr" defTabSz="800100">
            <a:lnSpc>
              <a:spcPct val="90000"/>
            </a:lnSpc>
            <a:spcBef>
              <a:spcPct val="0"/>
            </a:spcBef>
            <a:spcAft>
              <a:spcPct val="35000"/>
            </a:spcAft>
            <a:buNone/>
          </a:pPr>
          <a:r>
            <a:rPr lang="en-GB" sz="1800" kern="1200" dirty="0"/>
            <a:t>Unlawful acquisition (§4.2) or  Against Duty of confidence or Other duty</a:t>
          </a:r>
        </a:p>
        <a:p>
          <a:pPr marL="0" lvl="0" indent="0" algn="ctr" defTabSz="800100">
            <a:lnSpc>
              <a:spcPct val="90000"/>
            </a:lnSpc>
            <a:spcBef>
              <a:spcPct val="0"/>
            </a:spcBef>
            <a:spcAft>
              <a:spcPct val="35000"/>
            </a:spcAft>
            <a:buNone/>
          </a:pPr>
          <a:r>
            <a:rPr lang="en-GB" sz="1800" kern="1200" dirty="0"/>
            <a:t>§ 4.3 </a:t>
          </a:r>
          <a:endParaRPr lang="en-US" sz="1800" b="0" kern="1200" dirty="0">
            <a:solidFill>
              <a:schemeClr val="tx1"/>
            </a:solidFill>
          </a:endParaRPr>
        </a:p>
      </dsp:txBody>
      <dsp:txXfrm>
        <a:off x="3128692" y="3107530"/>
        <a:ext cx="2949057" cy="2392606"/>
      </dsp:txXfrm>
    </dsp:sp>
    <dsp:sp modelId="{74D7CBF5-85CC-AE42-88FC-0622EAF51C00}">
      <dsp:nvSpPr>
        <dsp:cNvPr id="0" name=""/>
        <dsp:cNvSpPr/>
      </dsp:nvSpPr>
      <dsp:spPr>
        <a:xfrm rot="17724223">
          <a:off x="5230085" y="2828030"/>
          <a:ext cx="3229741" cy="34156"/>
        </a:xfrm>
        <a:custGeom>
          <a:avLst/>
          <a:gdLst/>
          <a:ahLst/>
          <a:cxnLst/>
          <a:rect l="0" t="0" r="0" b="0"/>
          <a:pathLst>
            <a:path>
              <a:moveTo>
                <a:pt x="0" y="17078"/>
              </a:moveTo>
              <a:lnTo>
                <a:pt x="3229741" y="17078"/>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b="0" kern="1200">
            <a:solidFill>
              <a:schemeClr val="tx1"/>
            </a:solidFill>
          </a:endParaRPr>
        </a:p>
      </dsp:txBody>
      <dsp:txXfrm>
        <a:off x="6764212" y="2764365"/>
        <a:ext cx="161487" cy="161487"/>
      </dsp:txXfrm>
    </dsp:sp>
    <dsp:sp modelId="{B5D70DD3-6D01-0A4D-BF2D-3D42E97CA778}">
      <dsp:nvSpPr>
        <dsp:cNvPr id="0" name=""/>
        <dsp:cNvSpPr/>
      </dsp:nvSpPr>
      <dsp:spPr>
        <a:xfrm>
          <a:off x="7537725" y="809212"/>
          <a:ext cx="3380398" cy="1154342"/>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0" kern="1200" dirty="0">
              <a:solidFill>
                <a:schemeClr val="tx1"/>
              </a:solidFill>
            </a:rPr>
            <a:t>Third Party</a:t>
          </a:r>
        </a:p>
        <a:p>
          <a:pPr marL="0" lvl="0" indent="0" algn="ctr" defTabSz="800100">
            <a:lnSpc>
              <a:spcPct val="90000"/>
            </a:lnSpc>
            <a:spcBef>
              <a:spcPct val="0"/>
            </a:spcBef>
            <a:spcAft>
              <a:spcPct val="35000"/>
            </a:spcAft>
            <a:buNone/>
          </a:pPr>
          <a:r>
            <a:rPr lang="en-US" sz="1800" b="0" kern="1200" dirty="0">
              <a:solidFill>
                <a:schemeClr val="tx1"/>
              </a:solidFill>
            </a:rPr>
            <a:t>Acquire (§4.4)</a:t>
          </a:r>
        </a:p>
      </dsp:txBody>
      <dsp:txXfrm>
        <a:off x="7571535" y="843022"/>
        <a:ext cx="3312778" cy="1086722"/>
      </dsp:txXfrm>
    </dsp:sp>
    <dsp:sp modelId="{CEA64BC2-7CEA-D647-ABAD-D5A5ABA60DBF}">
      <dsp:nvSpPr>
        <dsp:cNvPr id="0" name=""/>
        <dsp:cNvSpPr/>
      </dsp:nvSpPr>
      <dsp:spPr>
        <a:xfrm rot="18646952">
          <a:off x="5792617" y="3501704"/>
          <a:ext cx="2073578" cy="34156"/>
        </a:xfrm>
        <a:custGeom>
          <a:avLst/>
          <a:gdLst/>
          <a:ahLst/>
          <a:cxnLst/>
          <a:rect l="0" t="0" r="0" b="0"/>
          <a:pathLst>
            <a:path>
              <a:moveTo>
                <a:pt x="0" y="17078"/>
              </a:moveTo>
              <a:lnTo>
                <a:pt x="2073578" y="17078"/>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b="0" kern="1200">
            <a:solidFill>
              <a:schemeClr val="tx1"/>
            </a:solidFill>
          </a:endParaRPr>
        </a:p>
      </dsp:txBody>
      <dsp:txXfrm>
        <a:off x="6777567" y="3466943"/>
        <a:ext cx="103678" cy="103678"/>
      </dsp:txXfrm>
    </dsp:sp>
    <dsp:sp modelId="{6D90B6D1-63FE-7F47-B36F-1D086127DC3F}">
      <dsp:nvSpPr>
        <dsp:cNvPr id="0" name=""/>
        <dsp:cNvSpPr/>
      </dsp:nvSpPr>
      <dsp:spPr>
        <a:xfrm>
          <a:off x="7506627" y="2156561"/>
          <a:ext cx="3411496" cy="1154342"/>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0" kern="1200" dirty="0">
              <a:solidFill>
                <a:schemeClr val="tx1"/>
              </a:solidFill>
            </a:rPr>
            <a:t>Third party </a:t>
          </a:r>
        </a:p>
        <a:p>
          <a:pPr marL="0" lvl="0" indent="0" algn="ctr" defTabSz="800100">
            <a:lnSpc>
              <a:spcPct val="90000"/>
            </a:lnSpc>
            <a:spcBef>
              <a:spcPct val="0"/>
            </a:spcBef>
            <a:spcAft>
              <a:spcPct val="35000"/>
            </a:spcAft>
            <a:buNone/>
          </a:pPr>
          <a:r>
            <a:rPr lang="en-US" sz="1800" b="0" kern="1200" dirty="0">
              <a:solidFill>
                <a:schemeClr val="tx1"/>
              </a:solidFill>
            </a:rPr>
            <a:t>Acquire Infringing goods (§.4.4)</a:t>
          </a:r>
        </a:p>
      </dsp:txBody>
      <dsp:txXfrm>
        <a:off x="7540437" y="2190371"/>
        <a:ext cx="3343876" cy="1086722"/>
      </dsp:txXfrm>
    </dsp:sp>
    <dsp:sp modelId="{55A8C646-61F1-C64E-806F-927F16C7E825}">
      <dsp:nvSpPr>
        <dsp:cNvPr id="0" name=""/>
        <dsp:cNvSpPr/>
      </dsp:nvSpPr>
      <dsp:spPr>
        <a:xfrm rot="21105549">
          <a:off x="6145037" y="4187516"/>
          <a:ext cx="1384714" cy="34156"/>
        </a:xfrm>
        <a:custGeom>
          <a:avLst/>
          <a:gdLst/>
          <a:ahLst/>
          <a:cxnLst/>
          <a:rect l="0" t="0" r="0" b="0"/>
          <a:pathLst>
            <a:path>
              <a:moveTo>
                <a:pt x="0" y="17078"/>
              </a:moveTo>
              <a:lnTo>
                <a:pt x="1384714" y="17078"/>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b="0" kern="1200">
            <a:solidFill>
              <a:schemeClr val="tx1"/>
            </a:solidFill>
          </a:endParaRPr>
        </a:p>
      </dsp:txBody>
      <dsp:txXfrm>
        <a:off x="6802777" y="4169977"/>
        <a:ext cx="69235" cy="69235"/>
      </dsp:txXfrm>
    </dsp:sp>
    <dsp:sp modelId="{3520358C-0018-784B-B2A5-1D1060BF981B}">
      <dsp:nvSpPr>
        <dsp:cNvPr id="0" name=""/>
        <dsp:cNvSpPr/>
      </dsp:nvSpPr>
      <dsp:spPr>
        <a:xfrm>
          <a:off x="7522603" y="3528185"/>
          <a:ext cx="3395520" cy="1154342"/>
        </a:xfrm>
        <a:prstGeom prst="roundRect">
          <a:avLst>
            <a:gd name="adj" fmla="val 10000"/>
          </a:avLst>
        </a:prstGeom>
        <a:solidFill>
          <a:schemeClr val="accent3"/>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0" kern="1200" dirty="0">
              <a:solidFill>
                <a:schemeClr val="tx1"/>
              </a:solidFill>
            </a:rPr>
            <a:t>Third Party</a:t>
          </a:r>
        </a:p>
        <a:p>
          <a:pPr marL="0" lvl="0" indent="0" algn="ctr" defTabSz="800100">
            <a:lnSpc>
              <a:spcPct val="90000"/>
            </a:lnSpc>
            <a:spcBef>
              <a:spcPct val="0"/>
            </a:spcBef>
            <a:spcAft>
              <a:spcPct val="35000"/>
            </a:spcAft>
            <a:buNone/>
          </a:pPr>
          <a:r>
            <a:rPr lang="en-US" sz="1800" b="0" kern="1200" dirty="0">
              <a:solidFill>
                <a:schemeClr val="tx1"/>
              </a:solidFill>
            </a:rPr>
            <a:t>Use / Disclose TS (§4.4)</a:t>
          </a:r>
        </a:p>
      </dsp:txBody>
      <dsp:txXfrm>
        <a:off x="7556413" y="3561995"/>
        <a:ext cx="3327900" cy="1086722"/>
      </dsp:txXfrm>
    </dsp:sp>
    <dsp:sp modelId="{33111372-EEB8-1045-BF74-5B8D6BEA5F58}">
      <dsp:nvSpPr>
        <dsp:cNvPr id="0" name=""/>
        <dsp:cNvSpPr/>
      </dsp:nvSpPr>
      <dsp:spPr>
        <a:xfrm rot="2358899">
          <a:off x="5943565" y="4870777"/>
          <a:ext cx="1843552" cy="34156"/>
        </a:xfrm>
        <a:custGeom>
          <a:avLst/>
          <a:gdLst/>
          <a:ahLst/>
          <a:cxnLst/>
          <a:rect l="0" t="0" r="0" b="0"/>
          <a:pathLst>
            <a:path>
              <a:moveTo>
                <a:pt x="0" y="17078"/>
              </a:moveTo>
              <a:lnTo>
                <a:pt x="1843552" y="17078"/>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b="0" kern="1200">
            <a:solidFill>
              <a:schemeClr val="tx1"/>
            </a:solidFill>
          </a:endParaRPr>
        </a:p>
      </dsp:txBody>
      <dsp:txXfrm>
        <a:off x="6819252" y="4841766"/>
        <a:ext cx="92177" cy="92177"/>
      </dsp:txXfrm>
    </dsp:sp>
    <dsp:sp modelId="{D8F99E67-1F40-6B4D-A008-1EF5A6098245}">
      <dsp:nvSpPr>
        <dsp:cNvPr id="0" name=""/>
        <dsp:cNvSpPr/>
      </dsp:nvSpPr>
      <dsp:spPr>
        <a:xfrm>
          <a:off x="7578496" y="4894706"/>
          <a:ext cx="3339627" cy="1154342"/>
        </a:xfrm>
        <a:prstGeom prst="roundRect">
          <a:avLst>
            <a:gd name="adj" fmla="val 10000"/>
          </a:avLst>
        </a:prstGeom>
        <a:solidFill>
          <a:srgbClr val="FFC0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0" kern="1200" dirty="0">
              <a:solidFill>
                <a:schemeClr val="tx1"/>
              </a:solidFill>
            </a:rPr>
            <a:t>Trading Infringing goods</a:t>
          </a:r>
        </a:p>
        <a:p>
          <a:pPr marL="0" lvl="0" indent="0" algn="ctr" defTabSz="800100">
            <a:lnSpc>
              <a:spcPct val="90000"/>
            </a:lnSpc>
            <a:spcBef>
              <a:spcPct val="0"/>
            </a:spcBef>
            <a:spcAft>
              <a:spcPct val="35000"/>
            </a:spcAft>
            <a:buNone/>
          </a:pPr>
          <a:r>
            <a:rPr lang="en-US" sz="1800" b="0" kern="1200" dirty="0">
              <a:solidFill>
                <a:schemeClr val="tx1"/>
              </a:solidFill>
            </a:rPr>
            <a:t>(§4.5 </a:t>
          </a:r>
          <a:r>
            <a:rPr lang="en-US" sz="1800" b="0" kern="1200" dirty="0">
              <a:solidFill>
                <a:schemeClr val="tx1"/>
              </a:solidFill>
              <a:sym typeface="Wingdings" pitchFamily="2" charset="2"/>
            </a:rPr>
            <a:t> §2.4 Definition</a:t>
          </a:r>
          <a:r>
            <a:rPr lang="en-US" sz="1800" b="0" kern="1200" dirty="0">
              <a:solidFill>
                <a:schemeClr val="tx1"/>
              </a:solidFill>
            </a:rPr>
            <a:t>)</a:t>
          </a:r>
        </a:p>
      </dsp:txBody>
      <dsp:txXfrm>
        <a:off x="7612306" y="4928516"/>
        <a:ext cx="3272007" cy="10867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A7227F-E4C5-6948-A7A9-33FEB090BBAB}">
      <dsp:nvSpPr>
        <dsp:cNvPr id="0" name=""/>
        <dsp:cNvSpPr/>
      </dsp:nvSpPr>
      <dsp:spPr>
        <a:xfrm>
          <a:off x="0" y="2380175"/>
          <a:ext cx="2135717" cy="107654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0" kern="1200" dirty="0"/>
            <a:t>Lawful control of TS</a:t>
          </a:r>
        </a:p>
      </dsp:txBody>
      <dsp:txXfrm>
        <a:off x="31531" y="2411706"/>
        <a:ext cx="2072655" cy="1013484"/>
      </dsp:txXfrm>
    </dsp:sp>
    <dsp:sp modelId="{6E7DB116-35B9-F143-88A2-8E76A929C86F}">
      <dsp:nvSpPr>
        <dsp:cNvPr id="0" name=""/>
        <dsp:cNvSpPr/>
      </dsp:nvSpPr>
      <dsp:spPr>
        <a:xfrm rot="18606937">
          <a:off x="1947169" y="2490911"/>
          <a:ext cx="1060251" cy="44252"/>
        </a:xfrm>
        <a:custGeom>
          <a:avLst/>
          <a:gdLst/>
          <a:ahLst/>
          <a:cxnLst/>
          <a:rect l="0" t="0" r="0" b="0"/>
          <a:pathLst>
            <a:path>
              <a:moveTo>
                <a:pt x="0" y="22126"/>
              </a:moveTo>
              <a:lnTo>
                <a:pt x="1060251" y="22126"/>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US" sz="1600" b="0" kern="1200">
            <a:solidFill>
              <a:schemeClr val="tx1"/>
            </a:solidFill>
          </a:endParaRPr>
        </a:p>
      </dsp:txBody>
      <dsp:txXfrm>
        <a:off x="2450788" y="2486531"/>
        <a:ext cx="53012" cy="53012"/>
      </dsp:txXfrm>
    </dsp:sp>
    <dsp:sp modelId="{B324FA24-4B94-7246-9754-3976C3B9556A}">
      <dsp:nvSpPr>
        <dsp:cNvPr id="0" name=""/>
        <dsp:cNvSpPr/>
      </dsp:nvSpPr>
      <dsp:spPr>
        <a:xfrm>
          <a:off x="2818871" y="1575457"/>
          <a:ext cx="2406426" cy="1064338"/>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0" kern="1200" dirty="0"/>
            <a:t>Acquisition</a:t>
          </a:r>
        </a:p>
      </dsp:txBody>
      <dsp:txXfrm>
        <a:off x="2850044" y="1606630"/>
        <a:ext cx="2344080" cy="1001992"/>
      </dsp:txXfrm>
    </dsp:sp>
    <dsp:sp modelId="{25F5C54D-A5FA-634A-AAE6-90BBFBAA43DE}">
      <dsp:nvSpPr>
        <dsp:cNvPr id="0" name=""/>
        <dsp:cNvSpPr/>
      </dsp:nvSpPr>
      <dsp:spPr>
        <a:xfrm rot="2643595">
          <a:off x="2008563" y="3210566"/>
          <a:ext cx="903765" cy="44252"/>
        </a:xfrm>
        <a:custGeom>
          <a:avLst/>
          <a:gdLst/>
          <a:ahLst/>
          <a:cxnLst/>
          <a:rect l="0" t="0" r="0" b="0"/>
          <a:pathLst>
            <a:path>
              <a:moveTo>
                <a:pt x="0" y="22126"/>
              </a:moveTo>
              <a:lnTo>
                <a:pt x="903765" y="22126"/>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US" sz="1600" b="0" kern="1200">
            <a:solidFill>
              <a:schemeClr val="tx1"/>
            </a:solidFill>
          </a:endParaRPr>
        </a:p>
      </dsp:txBody>
      <dsp:txXfrm>
        <a:off x="2437852" y="3210099"/>
        <a:ext cx="45188" cy="45188"/>
      </dsp:txXfrm>
    </dsp:sp>
    <dsp:sp modelId="{DC76FD4D-4241-A542-B602-A3E5416BC40F}">
      <dsp:nvSpPr>
        <dsp:cNvPr id="0" name=""/>
        <dsp:cNvSpPr/>
      </dsp:nvSpPr>
      <dsp:spPr>
        <a:xfrm>
          <a:off x="2785175" y="2810191"/>
          <a:ext cx="2472935" cy="147349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0" kern="1200" dirty="0"/>
            <a:t>Disclosure/ </a:t>
          </a:r>
        </a:p>
        <a:p>
          <a:pPr marL="0" lvl="0" indent="0" algn="ctr" defTabSz="711200">
            <a:lnSpc>
              <a:spcPct val="90000"/>
            </a:lnSpc>
            <a:spcBef>
              <a:spcPct val="0"/>
            </a:spcBef>
            <a:spcAft>
              <a:spcPct val="35000"/>
            </a:spcAft>
            <a:buNone/>
          </a:pPr>
          <a:r>
            <a:rPr lang="en-US" sz="1600" b="0" kern="1200" dirty="0"/>
            <a:t>           Use</a:t>
          </a:r>
        </a:p>
      </dsp:txBody>
      <dsp:txXfrm>
        <a:off x="2828332" y="2853348"/>
        <a:ext cx="2386621" cy="1387176"/>
      </dsp:txXfrm>
    </dsp:sp>
    <dsp:sp modelId="{74D7CBF5-85CC-AE42-88FC-0622EAF51C00}">
      <dsp:nvSpPr>
        <dsp:cNvPr id="0" name=""/>
        <dsp:cNvSpPr/>
      </dsp:nvSpPr>
      <dsp:spPr>
        <a:xfrm rot="17776347">
          <a:off x="4532143" y="2356849"/>
          <a:ext cx="2605023" cy="44252"/>
        </a:xfrm>
        <a:custGeom>
          <a:avLst/>
          <a:gdLst/>
          <a:ahLst/>
          <a:cxnLst/>
          <a:rect l="0" t="0" r="0" b="0"/>
          <a:pathLst>
            <a:path>
              <a:moveTo>
                <a:pt x="0" y="22126"/>
              </a:moveTo>
              <a:lnTo>
                <a:pt x="2605023" y="22126"/>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US" sz="1600" b="0" kern="1200">
            <a:solidFill>
              <a:schemeClr val="tx1"/>
            </a:solidFill>
          </a:endParaRPr>
        </a:p>
      </dsp:txBody>
      <dsp:txXfrm>
        <a:off x="5769529" y="2313850"/>
        <a:ext cx="130251" cy="130251"/>
      </dsp:txXfrm>
    </dsp:sp>
    <dsp:sp modelId="{B5D70DD3-6D01-0A4D-BF2D-3D42E97CA778}">
      <dsp:nvSpPr>
        <dsp:cNvPr id="0" name=""/>
        <dsp:cNvSpPr/>
      </dsp:nvSpPr>
      <dsp:spPr>
        <a:xfrm>
          <a:off x="6411198" y="868257"/>
          <a:ext cx="3069579" cy="685512"/>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0" kern="1200" dirty="0"/>
            <a:t>Acquire</a:t>
          </a:r>
        </a:p>
      </dsp:txBody>
      <dsp:txXfrm>
        <a:off x="6431276" y="888335"/>
        <a:ext cx="3029423" cy="645356"/>
      </dsp:txXfrm>
    </dsp:sp>
    <dsp:sp modelId="{CEA64BC2-7CEA-D647-ABAD-D5A5ABA60DBF}">
      <dsp:nvSpPr>
        <dsp:cNvPr id="0" name=""/>
        <dsp:cNvSpPr/>
      </dsp:nvSpPr>
      <dsp:spPr>
        <a:xfrm rot="18433980">
          <a:off x="4877642" y="2757806"/>
          <a:ext cx="1926707" cy="44252"/>
        </a:xfrm>
        <a:custGeom>
          <a:avLst/>
          <a:gdLst/>
          <a:ahLst/>
          <a:cxnLst/>
          <a:rect l="0" t="0" r="0" b="0"/>
          <a:pathLst>
            <a:path>
              <a:moveTo>
                <a:pt x="0" y="22126"/>
              </a:moveTo>
              <a:lnTo>
                <a:pt x="1926707" y="22126"/>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US" sz="1600" b="0" kern="1200">
            <a:solidFill>
              <a:schemeClr val="tx1"/>
            </a:solidFill>
          </a:endParaRPr>
        </a:p>
      </dsp:txBody>
      <dsp:txXfrm>
        <a:off x="5792828" y="2731765"/>
        <a:ext cx="96335" cy="96335"/>
      </dsp:txXfrm>
    </dsp:sp>
    <dsp:sp modelId="{6D90B6D1-63FE-7F47-B36F-1D086127DC3F}">
      <dsp:nvSpPr>
        <dsp:cNvPr id="0" name=""/>
        <dsp:cNvSpPr/>
      </dsp:nvSpPr>
      <dsp:spPr>
        <a:xfrm>
          <a:off x="6423880" y="1622959"/>
          <a:ext cx="3056897" cy="779936"/>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0" strike="noStrike" kern="1200" dirty="0"/>
            <a:t>Acquire Infringing goods</a:t>
          </a:r>
        </a:p>
      </dsp:txBody>
      <dsp:txXfrm>
        <a:off x="6446724" y="1645803"/>
        <a:ext cx="3011209" cy="734248"/>
      </dsp:txXfrm>
    </dsp:sp>
    <dsp:sp modelId="{55A8C646-61F1-C64E-806F-927F16C7E825}">
      <dsp:nvSpPr>
        <dsp:cNvPr id="0" name=""/>
        <dsp:cNvSpPr/>
      </dsp:nvSpPr>
      <dsp:spPr>
        <a:xfrm rot="19655032">
          <a:off x="5153678" y="3165540"/>
          <a:ext cx="1340400" cy="44252"/>
        </a:xfrm>
        <a:custGeom>
          <a:avLst/>
          <a:gdLst/>
          <a:ahLst/>
          <a:cxnLst/>
          <a:rect l="0" t="0" r="0" b="0"/>
          <a:pathLst>
            <a:path>
              <a:moveTo>
                <a:pt x="0" y="22126"/>
              </a:moveTo>
              <a:lnTo>
                <a:pt x="1340400" y="22126"/>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US" sz="1600" b="0" kern="1200">
            <a:solidFill>
              <a:schemeClr val="tx1"/>
            </a:solidFill>
          </a:endParaRPr>
        </a:p>
      </dsp:txBody>
      <dsp:txXfrm>
        <a:off x="5790368" y="3154156"/>
        <a:ext cx="67020" cy="67020"/>
      </dsp:txXfrm>
    </dsp:sp>
    <dsp:sp modelId="{3520358C-0018-784B-B2A5-1D1060BF981B}">
      <dsp:nvSpPr>
        <dsp:cNvPr id="0" name=""/>
        <dsp:cNvSpPr/>
      </dsp:nvSpPr>
      <dsp:spPr>
        <a:xfrm>
          <a:off x="6389646" y="2481053"/>
          <a:ext cx="3091131" cy="69468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0" kern="1200" dirty="0"/>
            <a:t>Use / Disclose  TS</a:t>
          </a:r>
        </a:p>
      </dsp:txBody>
      <dsp:txXfrm>
        <a:off x="6409993" y="2501400"/>
        <a:ext cx="3050437" cy="653990"/>
      </dsp:txXfrm>
    </dsp:sp>
    <dsp:sp modelId="{33111372-EEB8-1045-BF74-5B8D6BEA5F58}">
      <dsp:nvSpPr>
        <dsp:cNvPr id="0" name=""/>
        <dsp:cNvSpPr/>
      </dsp:nvSpPr>
      <dsp:spPr>
        <a:xfrm rot="904803">
          <a:off x="5238973" y="3669394"/>
          <a:ext cx="1111461" cy="44252"/>
        </a:xfrm>
        <a:custGeom>
          <a:avLst/>
          <a:gdLst/>
          <a:ahLst/>
          <a:cxnLst/>
          <a:rect l="0" t="0" r="0" b="0"/>
          <a:pathLst>
            <a:path>
              <a:moveTo>
                <a:pt x="0" y="22126"/>
              </a:moveTo>
              <a:lnTo>
                <a:pt x="1111461" y="22126"/>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US" sz="1600" b="0" kern="1200">
            <a:solidFill>
              <a:schemeClr val="tx1"/>
            </a:solidFill>
          </a:endParaRPr>
        </a:p>
      </dsp:txBody>
      <dsp:txXfrm>
        <a:off x="5766917" y="3663734"/>
        <a:ext cx="55573" cy="55573"/>
      </dsp:txXfrm>
    </dsp:sp>
    <dsp:sp modelId="{D8F99E67-1F40-6B4D-A008-1EF5A6098245}">
      <dsp:nvSpPr>
        <dsp:cNvPr id="0" name=""/>
        <dsp:cNvSpPr/>
      </dsp:nvSpPr>
      <dsp:spPr>
        <a:xfrm>
          <a:off x="6331297" y="3293325"/>
          <a:ext cx="3149480" cy="1085557"/>
        </a:xfrm>
        <a:prstGeom prst="roundRect">
          <a:avLst>
            <a:gd name="adj" fmla="val 10000"/>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t>Trading  Infringing goods </a:t>
          </a:r>
        </a:p>
      </dsp:txBody>
      <dsp:txXfrm>
        <a:off x="6363092" y="3325120"/>
        <a:ext cx="3085890" cy="102196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0317BD1-D68A-4984-AE67-5B9C0F3770EC}"/>
              </a:ext>
            </a:extLst>
          </p:cNvPr>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a:p>
        </p:txBody>
      </p:sp>
      <p:sp>
        <p:nvSpPr>
          <p:cNvPr id="3" name="Date Placeholder 2">
            <a:extLst>
              <a:ext uri="{FF2B5EF4-FFF2-40B4-BE49-F238E27FC236}">
                <a16:creationId xmlns:a16="http://schemas.microsoft.com/office/drawing/2014/main" id="{616FCE10-E27A-4D6E-AA7A-0D32BBFEDAFD}"/>
              </a:ext>
            </a:extLst>
          </p:cNvPr>
          <p:cNvSpPr>
            <a:spLocks noGrp="1"/>
          </p:cNvSpPr>
          <p:nvPr>
            <p:ph type="dt" sz="quarter" idx="1"/>
          </p:nvPr>
        </p:nvSpPr>
        <p:spPr>
          <a:xfrm>
            <a:off x="4021294" y="0"/>
            <a:ext cx="3076363" cy="513508"/>
          </a:xfrm>
          <a:prstGeom prst="rect">
            <a:avLst/>
          </a:prstGeom>
        </p:spPr>
        <p:txBody>
          <a:bodyPr vert="horz" lIns="99048" tIns="49524" rIns="99048" bIns="49524" rtlCol="0"/>
          <a:lstStyle>
            <a:lvl1pPr algn="r">
              <a:defRPr sz="1300"/>
            </a:lvl1pPr>
          </a:lstStyle>
          <a:p>
            <a:fld id="{9504ED92-49CB-490F-ADD0-AB3EF5129506}" type="datetimeFigureOut">
              <a:rPr lang="en-GB" smtClean="0"/>
              <a:t>17/02/2021</a:t>
            </a:fld>
            <a:endParaRPr lang="en-GB"/>
          </a:p>
        </p:txBody>
      </p:sp>
      <p:sp>
        <p:nvSpPr>
          <p:cNvPr id="4" name="Footer Placeholder 3">
            <a:extLst>
              <a:ext uri="{FF2B5EF4-FFF2-40B4-BE49-F238E27FC236}">
                <a16:creationId xmlns:a16="http://schemas.microsoft.com/office/drawing/2014/main" id="{8AFFC2A7-C04D-4C2F-837B-1CFC376A651B}"/>
              </a:ext>
            </a:extLst>
          </p:cNvPr>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a:p>
        </p:txBody>
      </p:sp>
      <p:sp>
        <p:nvSpPr>
          <p:cNvPr id="5" name="Slide Number Placeholder 4">
            <a:extLst>
              <a:ext uri="{FF2B5EF4-FFF2-40B4-BE49-F238E27FC236}">
                <a16:creationId xmlns:a16="http://schemas.microsoft.com/office/drawing/2014/main" id="{9487DF75-5E51-4BC7-8CDC-66F33EBA3CF3}"/>
              </a:ext>
            </a:extLst>
          </p:cNvPr>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FC3E3857-ADD6-42FF-A5B9-78A1A4ED65C5}" type="slidenum">
              <a:rPr lang="en-GB" smtClean="0"/>
              <a:t>‹#›</a:t>
            </a:fld>
            <a:endParaRPr lang="en-GB"/>
          </a:p>
        </p:txBody>
      </p:sp>
    </p:spTree>
    <p:extLst>
      <p:ext uri="{BB962C8B-B14F-4D97-AF65-F5344CB8AC3E}">
        <p14:creationId xmlns:p14="http://schemas.microsoft.com/office/powerpoint/2010/main" val="20445316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5D3735D9-C622-4B5D-97D0-D3B8DD4D43DF}" type="datetimeFigureOut">
              <a:rPr lang="en-US" smtClean="0"/>
              <a:t>2/17/21</a:t>
            </a:fld>
            <a:endParaRPr lang="en-US" dirty="0"/>
          </a:p>
        </p:txBody>
      </p:sp>
      <p:sp>
        <p:nvSpPr>
          <p:cNvPr id="4" name="Slide Image Placeholder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BCA3599A-B860-4459-8435-0DA526491C60}" type="slidenum">
              <a:rPr lang="en-US" smtClean="0"/>
              <a:t>‹#›</a:t>
            </a:fld>
            <a:endParaRPr lang="en-US" dirty="0"/>
          </a:p>
        </p:txBody>
      </p:sp>
    </p:spTree>
    <p:extLst>
      <p:ext uri="{BB962C8B-B14F-4D97-AF65-F5344CB8AC3E}">
        <p14:creationId xmlns:p14="http://schemas.microsoft.com/office/powerpoint/2010/main" val="2908886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ym typeface="Wingdings"/>
              </a:rPr>
              <a:t>Reading: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FF0000"/>
                </a:solidFill>
                <a:sym typeface="Wingdings"/>
              </a:rPr>
              <a:t>1) </a:t>
            </a:r>
            <a:r>
              <a:rPr lang="en-US" dirty="0" err="1">
                <a:solidFill>
                  <a:srgbClr val="FF0000"/>
                </a:solidFill>
                <a:sym typeface="Wingdings"/>
              </a:rPr>
              <a:t>Dreyfuss</a:t>
            </a:r>
            <a:r>
              <a:rPr lang="en-US" dirty="0">
                <a:solidFill>
                  <a:srgbClr val="FF0000"/>
                </a:solidFill>
                <a:sym typeface="Wingdings"/>
              </a:rPr>
              <a:t> &amp; Van </a:t>
            </a:r>
            <a:r>
              <a:rPr lang="en-US" dirty="0" err="1">
                <a:solidFill>
                  <a:srgbClr val="FF0000"/>
                </a:solidFill>
                <a:sym typeface="Wingdings"/>
              </a:rPr>
              <a:t>Eechoud</a:t>
            </a:r>
            <a:r>
              <a:rPr lang="en-US" dirty="0">
                <a:solidFill>
                  <a:srgbClr val="FF0000"/>
                </a:solidFill>
                <a:sym typeface="Wingdings"/>
              </a:rPr>
              <a:t> in </a:t>
            </a:r>
            <a:r>
              <a:rPr lang="en-US" i="1" dirty="0" err="1">
                <a:solidFill>
                  <a:srgbClr val="FF0000"/>
                </a:solidFill>
                <a:sym typeface="Wingdings"/>
              </a:rPr>
              <a:t>Schovsbo</a:t>
            </a:r>
            <a:r>
              <a:rPr lang="en-US" i="1" dirty="0">
                <a:solidFill>
                  <a:srgbClr val="FF0000"/>
                </a:solidFill>
                <a:sym typeface="Wingdings"/>
              </a:rPr>
              <a:t>, Riis &amp; </a:t>
            </a:r>
            <a:r>
              <a:rPr lang="en-US" i="1" dirty="0" err="1">
                <a:solidFill>
                  <a:srgbClr val="FF0000"/>
                </a:solidFill>
                <a:sym typeface="Wingdings"/>
              </a:rPr>
              <a:t>Minssen,Textbook</a:t>
            </a:r>
            <a:r>
              <a:rPr lang="en-US" i="1" dirty="0">
                <a:solidFill>
                  <a:srgbClr val="FF0000"/>
                </a:solidFill>
                <a:sym typeface="Wingdings"/>
              </a:rPr>
              <a:t> </a:t>
            </a:r>
            <a:r>
              <a:rPr lang="en-US" dirty="0">
                <a:solidFill>
                  <a:srgbClr val="FF0000"/>
                </a:solidFill>
                <a:sym typeface="Wingdings"/>
              </a:rPr>
              <a:t>(2020)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FF0000"/>
                </a:solidFill>
                <a:sym typeface="Wingdings"/>
              </a:rPr>
              <a:t>Further reading: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FF0000"/>
                </a:solidFill>
                <a:sym typeface="Wingdings"/>
              </a:rPr>
              <a:t>1) Christopher </a:t>
            </a:r>
            <a:r>
              <a:rPr lang="en-US" dirty="0" err="1">
                <a:solidFill>
                  <a:srgbClr val="FF0000"/>
                </a:solidFill>
                <a:sym typeface="Wingdings"/>
              </a:rPr>
              <a:t>Wadlow</a:t>
            </a:r>
            <a:r>
              <a:rPr lang="en-US" dirty="0">
                <a:solidFill>
                  <a:srgbClr val="FF0000"/>
                </a:solidFill>
                <a:sym typeface="Wingdings"/>
              </a:rPr>
              <a:t>. E.I.P.R. 2008, 30(8), 309-319TRADE SECRETS AND THE ROME II REGULATION ON THE LAW APPLICABLE TO NON-CONTRACTUAL OBLIGATIONS</a:t>
            </a:r>
          </a:p>
          <a:p>
            <a:pPr marL="228600" marR="0" lvl="0" indent="-228600" algn="l" defTabSz="914400" rtl="0" eaLnBrk="1" fontAlgn="auto" latinLnBrk="0" hangingPunct="1">
              <a:lnSpc>
                <a:spcPct val="100000"/>
              </a:lnSpc>
              <a:spcBef>
                <a:spcPts val="0"/>
              </a:spcBef>
              <a:spcAft>
                <a:spcPts val="0"/>
              </a:spcAft>
              <a:buClrTx/>
              <a:buSzTx/>
              <a:buFontTx/>
              <a:buAutoNum type="arabicParenR" startAt="2"/>
              <a:tabLst/>
              <a:defRPr/>
            </a:pPr>
            <a:r>
              <a:rPr lang="en-US" dirty="0">
                <a:sym typeface="Wingdings"/>
              </a:rPr>
              <a:t>Ansgar </a:t>
            </a:r>
            <a:r>
              <a:rPr lang="en-US" dirty="0" err="1">
                <a:sym typeface="Wingdings"/>
              </a:rPr>
              <a:t>Ohly’s</a:t>
            </a:r>
            <a:r>
              <a:rPr lang="en-US" dirty="0">
                <a:sym typeface="Wingdings"/>
              </a:rPr>
              <a:t> book chapter in </a:t>
            </a:r>
            <a:r>
              <a:rPr lang="en-US" dirty="0" err="1">
                <a:sym typeface="Wingdings"/>
              </a:rPr>
              <a:t>Sandeen’s</a:t>
            </a:r>
            <a:r>
              <a:rPr lang="en-US" dirty="0">
                <a:sym typeface="Wingdings"/>
              </a:rPr>
              <a:t> book (forthcoming 2021)</a:t>
            </a:r>
          </a:p>
          <a:p>
            <a:pPr marL="228600" marR="0" lvl="0" indent="-228600" algn="l" defTabSz="914400" rtl="0" eaLnBrk="1" fontAlgn="auto" latinLnBrk="0" hangingPunct="1">
              <a:lnSpc>
                <a:spcPct val="100000"/>
              </a:lnSpc>
              <a:spcBef>
                <a:spcPts val="0"/>
              </a:spcBef>
              <a:spcAft>
                <a:spcPts val="0"/>
              </a:spcAft>
              <a:buClrTx/>
              <a:buSzTx/>
              <a:buFontTx/>
              <a:buAutoNum type="arabicParenR" startAt="2"/>
              <a:tabLst/>
              <a:defRPr/>
            </a:pPr>
            <a:r>
              <a:rPr lang="en-US" dirty="0" err="1">
                <a:sym typeface="Wingdings"/>
              </a:rPr>
              <a:t>Dreyfuss</a:t>
            </a:r>
            <a:r>
              <a:rPr lang="en-US" dirty="0">
                <a:sym typeface="Wingdings"/>
              </a:rPr>
              <a:t>, Rochelle and Silberman, Linda (2017) "Misappropriation on a Global Scale: Extraterritoriality and Applicable Law in </a:t>
            </a:r>
            <a:r>
              <a:rPr lang="en-US" dirty="0" err="1">
                <a:sym typeface="Wingdings"/>
              </a:rPr>
              <a:t>Transborder</a:t>
            </a:r>
            <a:r>
              <a:rPr lang="en-US" dirty="0">
                <a:sym typeface="Wingdings"/>
              </a:rPr>
              <a:t> Trade Secrecy Cases," </a:t>
            </a:r>
            <a:r>
              <a:rPr lang="en-US" dirty="0" err="1">
                <a:sym typeface="Wingdings"/>
              </a:rPr>
              <a:t>Cybaris</a:t>
            </a:r>
            <a:r>
              <a:rPr lang="en-US" dirty="0">
                <a:sym typeface="Wingdings"/>
              </a:rPr>
              <a:t>®: Vol. 8 : </a:t>
            </a:r>
            <a:r>
              <a:rPr lang="en-US" dirty="0" err="1">
                <a:sym typeface="Wingdings"/>
              </a:rPr>
              <a:t>Iss</a:t>
            </a:r>
            <a:r>
              <a:rPr lang="en-US" dirty="0">
                <a:sym typeface="Wingdings"/>
              </a:rPr>
              <a:t>. 2 , Article 4.</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p>
        </p:txBody>
      </p:sp>
      <p:sp>
        <p:nvSpPr>
          <p:cNvPr id="4" name="Slide Number Placeholder 3"/>
          <p:cNvSpPr>
            <a:spLocks noGrp="1"/>
          </p:cNvSpPr>
          <p:nvPr>
            <p:ph type="sldNum" sz="quarter" idx="5"/>
          </p:nvPr>
        </p:nvSpPr>
        <p:spPr/>
        <p:txBody>
          <a:bodyPr/>
          <a:lstStyle/>
          <a:p>
            <a:fld id="{BCA3599A-B860-4459-8435-0DA526491C60}" type="slidenum">
              <a:rPr lang="en-US" smtClean="0"/>
              <a:t>1</a:t>
            </a:fld>
            <a:endParaRPr lang="en-US" dirty="0"/>
          </a:p>
        </p:txBody>
      </p:sp>
    </p:spTree>
    <p:extLst>
      <p:ext uri="{BB962C8B-B14F-4D97-AF65-F5344CB8AC3E}">
        <p14:creationId xmlns:p14="http://schemas.microsoft.com/office/powerpoint/2010/main" val="25856745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BCA3599A-B860-4459-8435-0DA526491C60}" type="slidenum">
              <a:rPr lang="en-US" smtClean="0"/>
              <a:t>2</a:t>
            </a:fld>
            <a:endParaRPr lang="en-US" dirty="0"/>
          </a:p>
        </p:txBody>
      </p:sp>
    </p:spTree>
    <p:extLst>
      <p:ext uri="{BB962C8B-B14F-4D97-AF65-F5344CB8AC3E}">
        <p14:creationId xmlns:p14="http://schemas.microsoft.com/office/powerpoint/2010/main" val="7850239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AutoNum type="arabicPeriod" startAt="3"/>
            </a:pPr>
            <a:endParaRPr lang="en-GB" sz="1000" dirty="0"/>
          </a:p>
          <a:p>
            <a:pPr marL="457200" indent="-457200">
              <a:buAutoNum type="arabicPeriod" startAt="2"/>
            </a:pPr>
            <a:r>
              <a:rPr lang="en-GB" sz="1000" dirty="0"/>
              <a:t>The acquisition of a trade secret without the consent of the trade secret holder shall be considered unlawful, whenever carried out by:</a:t>
            </a:r>
          </a:p>
          <a:p>
            <a:pPr marL="457200" indent="-457200">
              <a:buAutoNum type="alphaLcParenBoth"/>
            </a:pPr>
            <a:r>
              <a:rPr lang="en-GB" sz="1000" dirty="0"/>
              <a:t>unauthorised access to, appropriation of, or copying of any documents, objects, materials, substances or electronic files, lawfully under the control of the trade secret holder, containing the trade secret or from which the trade secret can be deduced;</a:t>
            </a:r>
          </a:p>
          <a:p>
            <a:pPr marL="457200" indent="-457200">
              <a:buAutoNum type="alphaLcParenBoth"/>
            </a:pPr>
            <a:r>
              <a:rPr lang="en-GB" sz="1000" dirty="0"/>
              <a:t>any other conduct which, under the circumstances, is considered </a:t>
            </a:r>
            <a:r>
              <a:rPr lang="en-GB" sz="1000" dirty="0">
                <a:solidFill>
                  <a:srgbClr val="FF0000"/>
                </a:solidFill>
              </a:rPr>
              <a:t>contrary to honest commercial practices.</a:t>
            </a:r>
            <a:endParaRPr lang="en-GB" sz="1000" dirty="0"/>
          </a:p>
          <a:p>
            <a:pPr marL="457200" indent="-457200">
              <a:buAutoNum type="arabicPeriod" startAt="3"/>
            </a:pPr>
            <a:r>
              <a:rPr lang="en-GB" sz="1000" dirty="0"/>
              <a:t>The use or disclosure of a trade secret shall be considered unlawful whenever carried out, without the consent of the trade secret holder, by a person who is found to meet </a:t>
            </a:r>
            <a:r>
              <a:rPr lang="en-GB" sz="1000" dirty="0">
                <a:solidFill>
                  <a:srgbClr val="FF0000"/>
                </a:solidFill>
              </a:rPr>
              <a:t>any of the following </a:t>
            </a:r>
            <a:r>
              <a:rPr lang="en-GB" sz="1000" dirty="0"/>
              <a:t>conditions:</a:t>
            </a:r>
          </a:p>
          <a:p>
            <a:pPr marL="0" indent="0">
              <a:buNone/>
            </a:pPr>
            <a:r>
              <a:rPr lang="en-GB" sz="1000" dirty="0"/>
              <a:t>(a) having acquired the trade secret unlawfully;</a:t>
            </a:r>
          </a:p>
          <a:p>
            <a:pPr marL="0" indent="0">
              <a:buNone/>
            </a:pPr>
            <a:r>
              <a:rPr lang="en-GB" sz="1000" dirty="0"/>
              <a:t>(b) being in breach of a confidentiality agreement or any other duty not to disclose the trade secret;</a:t>
            </a:r>
          </a:p>
          <a:p>
            <a:pPr marL="0" indent="0">
              <a:buNone/>
            </a:pPr>
            <a:r>
              <a:rPr lang="en-GB" sz="1000" dirty="0"/>
              <a:t>(c) being in breach of a contractual or any other duty to limit the use of the trade secret.</a:t>
            </a:r>
          </a:p>
          <a:p>
            <a:pPr marL="0" indent="0">
              <a:buNone/>
            </a:pPr>
            <a:r>
              <a:rPr lang="en-US" sz="1000" dirty="0"/>
              <a:t>4. </a:t>
            </a:r>
            <a:r>
              <a:rPr lang="en-US" sz="1000" b="1" dirty="0">
                <a:solidFill>
                  <a:srgbClr val="00B050"/>
                </a:solidFill>
              </a:rPr>
              <a:t>The acquisition</a:t>
            </a:r>
            <a:r>
              <a:rPr lang="en-US" sz="1000" dirty="0">
                <a:solidFill>
                  <a:srgbClr val="FF0000"/>
                </a:solidFill>
              </a:rPr>
              <a:t>, </a:t>
            </a:r>
            <a:r>
              <a:rPr lang="en-US" sz="1000" b="1" dirty="0">
                <a:solidFill>
                  <a:srgbClr val="0070C0"/>
                </a:solidFill>
              </a:rPr>
              <a:t>use or disclosure </a:t>
            </a:r>
            <a:r>
              <a:rPr lang="en-US" sz="1000" dirty="0">
                <a:solidFill>
                  <a:srgbClr val="FF0000"/>
                </a:solidFill>
              </a:rPr>
              <a:t>of a trade secret shall also be considered unlawful </a:t>
            </a:r>
            <a:r>
              <a:rPr lang="en-US" sz="1000" dirty="0"/>
              <a:t>whenever a person, </a:t>
            </a:r>
            <a:endParaRPr lang="en-US" sz="1000" b="1" dirty="0"/>
          </a:p>
          <a:p>
            <a:pPr marL="0" indent="0">
              <a:buNone/>
            </a:pPr>
            <a:r>
              <a:rPr lang="en-US" sz="1000" b="1" dirty="0"/>
              <a:t>at the time of the acquisition, </a:t>
            </a:r>
            <a:r>
              <a:rPr lang="en-US" sz="1000" b="1" dirty="0">
                <a:solidFill>
                  <a:srgbClr val="0070C0"/>
                </a:solidFill>
              </a:rPr>
              <a:t>use or disclosure</a:t>
            </a:r>
            <a:r>
              <a:rPr lang="en-US" sz="1000" dirty="0">
                <a:solidFill>
                  <a:srgbClr val="FF0000"/>
                </a:solidFill>
              </a:rPr>
              <a:t>, </a:t>
            </a:r>
            <a:r>
              <a:rPr lang="en-US" sz="1000" b="1" dirty="0">
                <a:solidFill>
                  <a:srgbClr val="00B050"/>
                </a:solidFill>
              </a:rPr>
              <a:t>knew or ought, under the circumstances, to have known </a:t>
            </a:r>
            <a:r>
              <a:rPr lang="en-US" sz="1000" b="1" dirty="0">
                <a:solidFill>
                  <a:srgbClr val="FF0000"/>
                </a:solidFill>
              </a:rPr>
              <a:t>that the trade secret had been obtained</a:t>
            </a:r>
            <a:r>
              <a:rPr lang="en-US" sz="1000" dirty="0">
                <a:solidFill>
                  <a:srgbClr val="FF0000"/>
                </a:solidFill>
              </a:rPr>
              <a:t> directly or indirectly </a:t>
            </a:r>
            <a:r>
              <a:rPr lang="en-US" sz="1000" dirty="0"/>
              <a:t>from another person who was using or disclosing the trade secret unlawfully within the meaning of paragraph 3. </a:t>
            </a:r>
          </a:p>
          <a:p>
            <a:endParaRPr lang="en-US" dirty="0"/>
          </a:p>
        </p:txBody>
      </p:sp>
      <p:sp>
        <p:nvSpPr>
          <p:cNvPr id="4" name="Slide Number Placeholder 3"/>
          <p:cNvSpPr>
            <a:spLocks noGrp="1"/>
          </p:cNvSpPr>
          <p:nvPr>
            <p:ph type="sldNum" sz="quarter" idx="10"/>
          </p:nvPr>
        </p:nvSpPr>
        <p:spPr/>
        <p:txBody>
          <a:bodyPr/>
          <a:lstStyle/>
          <a:p>
            <a:pPr>
              <a:defRPr/>
            </a:pPr>
            <a:fld id="{E4CEE2A0-ACB8-D248-A2A8-BEEE832C0782}" type="slidenum">
              <a:rPr lang="en-US" altLang="sv-FI" smtClean="0"/>
              <a:pPr>
                <a:defRPr/>
              </a:pPr>
              <a:t>4</a:t>
            </a:fld>
            <a:endParaRPr lang="en-US" altLang="sv-FI"/>
          </a:p>
        </p:txBody>
      </p:sp>
    </p:spTree>
    <p:extLst>
      <p:ext uri="{BB962C8B-B14F-4D97-AF65-F5344CB8AC3E}">
        <p14:creationId xmlns:p14="http://schemas.microsoft.com/office/powerpoint/2010/main" val="246477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Is Art 4.5. even secondary actor liability?</a:t>
            </a:r>
          </a:p>
        </p:txBody>
      </p:sp>
      <p:sp>
        <p:nvSpPr>
          <p:cNvPr id="4" name="Slide Number Placeholder 3"/>
          <p:cNvSpPr>
            <a:spLocks noGrp="1"/>
          </p:cNvSpPr>
          <p:nvPr>
            <p:ph type="sldNum" sz="quarter" idx="5"/>
          </p:nvPr>
        </p:nvSpPr>
        <p:spPr/>
        <p:txBody>
          <a:bodyPr/>
          <a:lstStyle/>
          <a:p>
            <a:pPr>
              <a:defRPr/>
            </a:pPr>
            <a:fld id="{E4CEE2A0-ACB8-D248-A2A8-BEEE832C0782}" type="slidenum">
              <a:rPr lang="en-US" altLang="sv-FI" smtClean="0"/>
              <a:pPr>
                <a:defRPr/>
              </a:pPr>
              <a:t>5</a:t>
            </a:fld>
            <a:endParaRPr lang="en-US" altLang="sv-FI"/>
          </a:p>
        </p:txBody>
      </p:sp>
    </p:spTree>
    <p:extLst>
      <p:ext uri="{BB962C8B-B14F-4D97-AF65-F5344CB8AC3E}">
        <p14:creationId xmlns:p14="http://schemas.microsoft.com/office/powerpoint/2010/main" val="20681932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pPr>
              <a:defRPr/>
            </a:pPr>
            <a:fld id="{E4CEE2A0-ACB8-D248-A2A8-BEEE832C0782}" type="slidenum">
              <a:rPr lang="en-US" altLang="sv-FI" smtClean="0"/>
              <a:pPr>
                <a:defRPr/>
              </a:pPr>
              <a:t>6</a:t>
            </a:fld>
            <a:endParaRPr lang="en-US" altLang="sv-FI"/>
          </a:p>
        </p:txBody>
      </p:sp>
    </p:spTree>
    <p:extLst>
      <p:ext uri="{BB962C8B-B14F-4D97-AF65-F5344CB8AC3E}">
        <p14:creationId xmlns:p14="http://schemas.microsoft.com/office/powerpoint/2010/main" val="8109357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dirty="0"/>
              <a:t>In IP </a:t>
            </a:r>
            <a:r>
              <a:rPr lang="fi-FI" dirty="0" err="1"/>
              <a:t>infringement</a:t>
            </a:r>
            <a:r>
              <a:rPr lang="fi-FI" dirty="0"/>
              <a:t> of </a:t>
            </a:r>
            <a:r>
              <a:rPr lang="fi-FI" dirty="0" err="1"/>
              <a:t>foreign</a:t>
            </a:r>
            <a:r>
              <a:rPr lang="fi-FI" dirty="0"/>
              <a:t> </a:t>
            </a:r>
            <a:r>
              <a:rPr lang="fi-FI" dirty="0" err="1"/>
              <a:t>rights</a:t>
            </a:r>
            <a:r>
              <a:rPr lang="fi-FI" dirty="0"/>
              <a:t> </a:t>
            </a:r>
            <a:r>
              <a:rPr lang="fi-FI" dirty="0" err="1"/>
              <a:t>without</a:t>
            </a:r>
            <a:r>
              <a:rPr lang="fi-FI" dirty="0"/>
              <a:t> </a:t>
            </a:r>
            <a:r>
              <a:rPr lang="fi-FI" dirty="0" err="1"/>
              <a:t>parallel</a:t>
            </a:r>
            <a:r>
              <a:rPr lang="fi-FI" dirty="0"/>
              <a:t> </a:t>
            </a:r>
            <a:r>
              <a:rPr lang="fi-FI" dirty="0" err="1"/>
              <a:t>or</a:t>
            </a:r>
            <a:r>
              <a:rPr lang="fi-FI" dirty="0"/>
              <a:t> </a:t>
            </a:r>
            <a:r>
              <a:rPr lang="fi-FI" dirty="0" err="1"/>
              <a:t>correlating</a:t>
            </a:r>
            <a:r>
              <a:rPr lang="fi-FI" dirty="0"/>
              <a:t> </a:t>
            </a:r>
            <a:r>
              <a:rPr lang="fi-FI" dirty="0" err="1"/>
              <a:t>rights</a:t>
            </a:r>
            <a:r>
              <a:rPr lang="fi-FI" dirty="0"/>
              <a:t> in </a:t>
            </a:r>
            <a:r>
              <a:rPr lang="fi-FI" dirty="0" err="1"/>
              <a:t>domestic</a:t>
            </a:r>
            <a:r>
              <a:rPr lang="fi-FI" dirty="0"/>
              <a:t> </a:t>
            </a:r>
            <a:r>
              <a:rPr lang="fi-FI" dirty="0" err="1"/>
              <a:t>courts</a:t>
            </a:r>
            <a:r>
              <a:rPr lang="fi-FI" dirty="0"/>
              <a:t> </a:t>
            </a:r>
            <a:r>
              <a:rPr lang="fi-FI" dirty="0" err="1"/>
              <a:t>may</a:t>
            </a:r>
            <a:r>
              <a:rPr lang="fi-FI" dirty="0"/>
              <a:t> </a:t>
            </a:r>
            <a:r>
              <a:rPr lang="fi-FI" dirty="0" err="1"/>
              <a:t>not</a:t>
            </a:r>
            <a:r>
              <a:rPr lang="fi-FI" dirty="0"/>
              <a:t> </a:t>
            </a:r>
            <a:r>
              <a:rPr lang="fi-FI" dirty="0" err="1"/>
              <a:t>be</a:t>
            </a:r>
            <a:r>
              <a:rPr lang="fi-FI" dirty="0"/>
              <a:t> </a:t>
            </a:r>
            <a:r>
              <a:rPr lang="fi-FI" dirty="0" err="1"/>
              <a:t>disputed</a:t>
            </a:r>
            <a:r>
              <a:rPr lang="fi-FI" dirty="0"/>
              <a:t> in </a:t>
            </a:r>
            <a:r>
              <a:rPr lang="fi-FI" dirty="0" err="1"/>
              <a:t>domestic</a:t>
            </a:r>
            <a:r>
              <a:rPr lang="fi-FI" dirty="0"/>
              <a:t> </a:t>
            </a:r>
            <a:r>
              <a:rPr lang="fi-FI" dirty="0" err="1"/>
              <a:t>courts</a:t>
            </a:r>
            <a:r>
              <a:rPr lang="fi-FI" dirty="0"/>
              <a:t> </a:t>
            </a:r>
            <a:r>
              <a:rPr lang="fi-FI" dirty="0" err="1"/>
              <a:t>unless</a:t>
            </a:r>
            <a:r>
              <a:rPr lang="fi-FI" dirty="0"/>
              <a:t> </a:t>
            </a:r>
            <a:r>
              <a:rPr lang="fi-FI" dirty="0" err="1"/>
              <a:t>underlying</a:t>
            </a:r>
            <a:r>
              <a:rPr lang="fi-FI" dirty="0"/>
              <a:t> </a:t>
            </a:r>
            <a:r>
              <a:rPr lang="fi-FI" dirty="0" err="1"/>
              <a:t>cause</a:t>
            </a:r>
            <a:r>
              <a:rPr lang="fi-FI" dirty="0"/>
              <a:t> of action is </a:t>
            </a:r>
            <a:r>
              <a:rPr lang="fi-FI" dirty="0" err="1"/>
              <a:t>contract</a:t>
            </a:r>
            <a:r>
              <a:rPr lang="fi-FI" dirty="0"/>
              <a:t> </a:t>
            </a:r>
            <a:r>
              <a:rPr lang="fi-FI" dirty="0" err="1"/>
              <a:t>disputes</a:t>
            </a:r>
            <a:r>
              <a:rPr lang="fi-FI" dirty="0"/>
              <a:t> (</a:t>
            </a:r>
            <a:r>
              <a:rPr lang="fi-FI" dirty="0" err="1"/>
              <a:t>exclusive</a:t>
            </a:r>
            <a:r>
              <a:rPr lang="fi-FI" dirty="0"/>
              <a:t> </a:t>
            </a:r>
            <a:r>
              <a:rPr lang="fi-FI" dirty="0" err="1"/>
              <a:t>jurisdiction</a:t>
            </a:r>
            <a:r>
              <a:rPr lang="fi-FI" dirty="0"/>
              <a:t> </a:t>
            </a:r>
            <a:r>
              <a:rPr lang="fi-FI" dirty="0" err="1"/>
              <a:t>Brussels</a:t>
            </a:r>
            <a:r>
              <a:rPr lang="fi-FI" dirty="0"/>
              <a:t> </a:t>
            </a:r>
            <a:r>
              <a:rPr lang="fi-FI" dirty="0" err="1"/>
              <a:t>Reg</a:t>
            </a:r>
            <a:r>
              <a:rPr lang="fi-FI" dirty="0"/>
              <a:t>) </a:t>
            </a:r>
          </a:p>
        </p:txBody>
      </p:sp>
      <p:sp>
        <p:nvSpPr>
          <p:cNvPr id="4" name="Slide Number Placeholder 3"/>
          <p:cNvSpPr>
            <a:spLocks noGrp="1"/>
          </p:cNvSpPr>
          <p:nvPr>
            <p:ph type="sldNum" sz="quarter" idx="5"/>
          </p:nvPr>
        </p:nvSpPr>
        <p:spPr/>
        <p:txBody>
          <a:bodyPr/>
          <a:lstStyle/>
          <a:p>
            <a:fld id="{BCA3599A-B860-4459-8435-0DA526491C60}" type="slidenum">
              <a:rPr lang="en-US" smtClean="0"/>
              <a:t>8</a:t>
            </a:fld>
            <a:endParaRPr lang="en-US" dirty="0"/>
          </a:p>
        </p:txBody>
      </p:sp>
    </p:spTree>
    <p:extLst>
      <p:ext uri="{BB962C8B-B14F-4D97-AF65-F5344CB8AC3E}">
        <p14:creationId xmlns:p14="http://schemas.microsoft.com/office/powerpoint/2010/main" val="42193157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200" kern="1200" dirty="0">
                <a:solidFill>
                  <a:schemeClr val="tx1"/>
                </a:solidFill>
                <a:effectLst/>
                <a:latin typeface="+mn-lt"/>
                <a:ea typeface="+mn-ea"/>
                <a:cs typeface="+mn-cs"/>
              </a:rPr>
              <a:t>Comprehensive and Progressive </a:t>
            </a:r>
            <a:r>
              <a:rPr lang="fi-FI" sz="1200" kern="1200" dirty="0" err="1">
                <a:solidFill>
                  <a:schemeClr val="tx1"/>
                </a:solidFill>
                <a:effectLst/>
                <a:latin typeface="+mn-lt"/>
                <a:ea typeface="+mn-ea"/>
                <a:cs typeface="+mn-cs"/>
              </a:rPr>
              <a:t>Agreement</a:t>
            </a:r>
            <a:r>
              <a:rPr lang="fi-FI" sz="1200" kern="1200" dirty="0">
                <a:solidFill>
                  <a:schemeClr val="tx1"/>
                </a:solidFill>
                <a:effectLst/>
                <a:latin typeface="+mn-lt"/>
                <a:ea typeface="+mn-ea"/>
                <a:cs typeface="+mn-cs"/>
              </a:rPr>
              <a:t> for </a:t>
            </a:r>
            <a:r>
              <a:rPr lang="fi-FI" sz="1200" kern="1200" dirty="0" err="1">
                <a:solidFill>
                  <a:schemeClr val="tx1"/>
                </a:solidFill>
                <a:effectLst/>
                <a:latin typeface="+mn-lt"/>
                <a:ea typeface="+mn-ea"/>
                <a:cs typeface="+mn-cs"/>
              </a:rPr>
              <a:t>Trans</a:t>
            </a:r>
            <a:r>
              <a:rPr lang="fi-FI" sz="1200" kern="1200" dirty="0">
                <a:solidFill>
                  <a:schemeClr val="tx1"/>
                </a:solidFill>
                <a:effectLst/>
                <a:latin typeface="+mn-lt"/>
                <a:ea typeface="+mn-ea"/>
                <a:cs typeface="+mn-cs"/>
              </a:rPr>
              <a:t>-Pacific </a:t>
            </a:r>
            <a:r>
              <a:rPr lang="fi-FI" sz="1200" kern="1200" dirty="0" err="1">
                <a:solidFill>
                  <a:schemeClr val="tx1"/>
                </a:solidFill>
                <a:effectLst/>
                <a:latin typeface="+mn-lt"/>
                <a:ea typeface="+mn-ea"/>
                <a:cs typeface="+mn-cs"/>
              </a:rPr>
              <a:t>Partnership</a:t>
            </a:r>
            <a:r>
              <a:rPr lang="fi-FI" sz="1200" kern="1200" dirty="0">
                <a:solidFill>
                  <a:schemeClr val="tx1"/>
                </a:solidFill>
                <a:effectLst/>
                <a:latin typeface="+mn-lt"/>
                <a:ea typeface="+mn-ea"/>
                <a:cs typeface="+mn-cs"/>
              </a:rPr>
              <a:t> (CPTPP)</a:t>
            </a:r>
            <a:endParaRPr lang="fi-FI" dirty="0"/>
          </a:p>
          <a:p>
            <a:endParaRPr lang="fi-FI" dirty="0"/>
          </a:p>
        </p:txBody>
      </p:sp>
      <p:sp>
        <p:nvSpPr>
          <p:cNvPr id="4" name="Slide Number Placeholder 3"/>
          <p:cNvSpPr>
            <a:spLocks noGrp="1"/>
          </p:cNvSpPr>
          <p:nvPr>
            <p:ph type="sldNum" sz="quarter" idx="5"/>
          </p:nvPr>
        </p:nvSpPr>
        <p:spPr/>
        <p:txBody>
          <a:bodyPr/>
          <a:lstStyle/>
          <a:p>
            <a:fld id="{BCA3599A-B860-4459-8435-0DA526491C60}" type="slidenum">
              <a:rPr lang="en-US" smtClean="0"/>
              <a:t>9</a:t>
            </a:fld>
            <a:endParaRPr lang="en-US" dirty="0"/>
          </a:p>
        </p:txBody>
      </p:sp>
    </p:spTree>
    <p:extLst>
      <p:ext uri="{BB962C8B-B14F-4D97-AF65-F5344CB8AC3E}">
        <p14:creationId xmlns:p14="http://schemas.microsoft.com/office/powerpoint/2010/main" val="33223161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ym typeface="Wingdings"/>
              </a:rPr>
              <a:t>Read: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ym typeface="Wingdings"/>
              </a:rPr>
              <a:t>1) Christopher </a:t>
            </a:r>
            <a:r>
              <a:rPr lang="en-US" dirty="0" err="1">
                <a:sym typeface="Wingdings"/>
              </a:rPr>
              <a:t>Wadlow</a:t>
            </a:r>
            <a:r>
              <a:rPr lang="en-US" dirty="0">
                <a:sym typeface="Wingdings"/>
              </a:rPr>
              <a:t>. E.I.P.R. 2008, 30(8), 309-319TRADE SECRETS AND THE ROME II REGULATION ON THE LAW APPLICABLE TO NON-CONTRACTUAL OBLIGATIONS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ym typeface="Wingdings"/>
              </a:rPr>
              <a:t>2)  Ansgar </a:t>
            </a:r>
            <a:r>
              <a:rPr lang="en-US" dirty="0" err="1">
                <a:sym typeface="Wingdings"/>
              </a:rPr>
              <a:t>Ohly’s</a:t>
            </a:r>
            <a:r>
              <a:rPr lang="en-US" dirty="0">
                <a:sym typeface="Wingdings"/>
              </a:rPr>
              <a:t> book chapter in </a:t>
            </a:r>
            <a:r>
              <a:rPr lang="en-US" dirty="0" err="1">
                <a:sym typeface="Wingdings"/>
              </a:rPr>
              <a:t>Sandeen’s</a:t>
            </a:r>
            <a:r>
              <a:rPr lang="en-US" dirty="0">
                <a:sym typeface="Wingdings"/>
              </a:rPr>
              <a:t> book (forthcoming 2021)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ym typeface="Wingdings"/>
              </a:rPr>
              <a:t>See also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ym typeface="Wingdings"/>
              </a:rPr>
              <a:t>1) </a:t>
            </a:r>
            <a:r>
              <a:rPr lang="en-US" dirty="0" err="1">
                <a:sym typeface="Wingdings"/>
              </a:rPr>
              <a:t>Dreyfuss</a:t>
            </a:r>
            <a:r>
              <a:rPr lang="en-US" dirty="0">
                <a:sym typeface="Wingdings"/>
              </a:rPr>
              <a:t>, Rochelle and Silberman, Linda (2017) "Misappropriation on a Global Scale: Extraterritoriality and Applicable Law in </a:t>
            </a:r>
            <a:r>
              <a:rPr lang="en-US" dirty="0" err="1">
                <a:sym typeface="Wingdings"/>
              </a:rPr>
              <a:t>Transborder</a:t>
            </a:r>
            <a:r>
              <a:rPr lang="en-US" dirty="0">
                <a:sym typeface="Wingdings"/>
              </a:rPr>
              <a:t> Trade Secrecy Cases," </a:t>
            </a:r>
            <a:r>
              <a:rPr lang="en-US" dirty="0" err="1">
                <a:sym typeface="Wingdings"/>
              </a:rPr>
              <a:t>Cybaris</a:t>
            </a:r>
            <a:r>
              <a:rPr lang="en-US" dirty="0">
                <a:sym typeface="Wingdings"/>
              </a:rPr>
              <a:t>®: Vol. 8 : </a:t>
            </a:r>
            <a:r>
              <a:rPr lang="en-US" dirty="0" err="1">
                <a:sym typeface="Wingdings"/>
              </a:rPr>
              <a:t>Iss</a:t>
            </a:r>
            <a:r>
              <a:rPr lang="en-US" dirty="0">
                <a:sym typeface="Wingdings"/>
              </a:rPr>
              <a:t>. 2 , Article 4.</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ym typeface="Wingdings"/>
              </a:rPr>
              <a:t>2) </a:t>
            </a:r>
            <a:r>
              <a:rPr lang="en-US" dirty="0" err="1">
                <a:sym typeface="Wingdings"/>
              </a:rPr>
              <a:t>Dreyfuss</a:t>
            </a:r>
            <a:r>
              <a:rPr lang="en-US" dirty="0">
                <a:sym typeface="Wingdings"/>
              </a:rPr>
              <a:t> &amp; Van </a:t>
            </a:r>
            <a:r>
              <a:rPr lang="en-US" dirty="0" err="1">
                <a:sym typeface="Wingdings"/>
              </a:rPr>
              <a:t>Eechoud</a:t>
            </a:r>
            <a:r>
              <a:rPr lang="en-US" dirty="0">
                <a:sym typeface="Wingdings"/>
              </a:rPr>
              <a:t> in </a:t>
            </a:r>
            <a:r>
              <a:rPr lang="en-US" dirty="0" err="1">
                <a:sym typeface="Wingdings"/>
              </a:rPr>
              <a:t>Schovsbo</a:t>
            </a:r>
            <a:r>
              <a:rPr lang="en-US" dirty="0">
                <a:sym typeface="Wingdings"/>
              </a:rPr>
              <a:t>, Riis </a:t>
            </a:r>
            <a:r>
              <a:rPr lang="en-US" dirty="0" err="1">
                <a:sym typeface="Wingdings"/>
              </a:rPr>
              <a:t>Minssen’s</a:t>
            </a:r>
            <a:r>
              <a:rPr lang="en-US" dirty="0">
                <a:sym typeface="Wingdings"/>
              </a:rPr>
              <a:t> book (2020)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ym typeface="Wingdings"/>
            </a:endParaRPr>
          </a:p>
        </p:txBody>
      </p:sp>
      <p:sp>
        <p:nvSpPr>
          <p:cNvPr id="4" name="Slide Number Placeholder 3"/>
          <p:cNvSpPr>
            <a:spLocks noGrp="1"/>
          </p:cNvSpPr>
          <p:nvPr>
            <p:ph type="sldNum" sz="quarter" idx="10"/>
          </p:nvPr>
        </p:nvSpPr>
        <p:spPr/>
        <p:txBody>
          <a:bodyPr/>
          <a:lstStyle/>
          <a:p>
            <a:pPr>
              <a:defRPr/>
            </a:pPr>
            <a:fld id="{E4CEE2A0-ACB8-D248-A2A8-BEEE832C0782}" type="slidenum">
              <a:rPr lang="en-US" altLang="sv-FI" smtClean="0"/>
              <a:pPr>
                <a:defRPr/>
              </a:pPr>
              <a:t>10</a:t>
            </a:fld>
            <a:endParaRPr lang="en-US" altLang="sv-FI"/>
          </a:p>
        </p:txBody>
      </p:sp>
    </p:spTree>
    <p:extLst>
      <p:ext uri="{BB962C8B-B14F-4D97-AF65-F5344CB8AC3E}">
        <p14:creationId xmlns:p14="http://schemas.microsoft.com/office/powerpoint/2010/main" val="12718390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Recital 39 makes is clear the nature of the Directive as a </a:t>
            </a:r>
            <a:r>
              <a:rPr lang="en-US" sz="1200" kern="1200" dirty="0" err="1">
                <a:solidFill>
                  <a:schemeClr val="tx1"/>
                </a:solidFill>
                <a:effectLst/>
                <a:latin typeface="Arial" charset="0"/>
                <a:ea typeface="+mn-ea"/>
                <a:cs typeface="+mn-cs"/>
              </a:rPr>
              <a:t>lex</a:t>
            </a:r>
            <a:r>
              <a:rPr lang="en-US" sz="1200" kern="1200" dirty="0">
                <a:solidFill>
                  <a:schemeClr val="tx1"/>
                </a:solidFill>
                <a:effectLst/>
                <a:latin typeface="Arial" charset="0"/>
                <a:ea typeface="+mn-ea"/>
                <a:cs typeface="+mn-cs"/>
              </a:rPr>
              <a:t> </a:t>
            </a:r>
            <a:r>
              <a:rPr lang="en-US" sz="1200" kern="1200" dirty="0" err="1">
                <a:solidFill>
                  <a:schemeClr val="tx1"/>
                </a:solidFill>
                <a:effectLst/>
                <a:latin typeface="Arial" charset="0"/>
                <a:ea typeface="+mn-ea"/>
                <a:cs typeface="+mn-cs"/>
              </a:rPr>
              <a:t>specialis</a:t>
            </a:r>
            <a:r>
              <a:rPr lang="en-US" sz="1200" kern="1200" dirty="0">
                <a:solidFill>
                  <a:schemeClr val="tx1"/>
                </a:solidFill>
                <a:effectLst/>
                <a:latin typeface="Arial" charset="0"/>
                <a:ea typeface="+mn-ea"/>
                <a:cs typeface="+mn-cs"/>
              </a:rPr>
              <a:t> vis a vis the Enforcement Directive. However, the question is as the Enforcement Directive would likely to provide for a broader scope of available remedies, in addition to specific remedies provided in the Directive. </a:t>
            </a:r>
            <a:endParaRPr lang="en-GB" sz="1200" kern="1200" dirty="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E4CEE2A0-ACB8-D248-A2A8-BEEE832C0782}" type="slidenum">
              <a:rPr lang="en-US" altLang="sv-FI" smtClean="0"/>
              <a:pPr>
                <a:defRPr/>
              </a:pPr>
              <a:t>11</a:t>
            </a:fld>
            <a:endParaRPr lang="en-US" altLang="sv-FI"/>
          </a:p>
        </p:txBody>
      </p:sp>
    </p:spTree>
    <p:extLst>
      <p:ext uri="{BB962C8B-B14F-4D97-AF65-F5344CB8AC3E}">
        <p14:creationId xmlns:p14="http://schemas.microsoft.com/office/powerpoint/2010/main" val="27595334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BCA3599A-B860-4459-8435-0DA526491C60}" type="slidenum">
              <a:rPr lang="en-US" smtClean="0"/>
              <a:t>12</a:t>
            </a:fld>
            <a:endParaRPr lang="en-US" dirty="0"/>
          </a:p>
        </p:txBody>
      </p:sp>
    </p:spTree>
    <p:extLst>
      <p:ext uri="{BB962C8B-B14F-4D97-AF65-F5344CB8AC3E}">
        <p14:creationId xmlns:p14="http://schemas.microsoft.com/office/powerpoint/2010/main" val="34115314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200" kern="1200" dirty="0">
                <a:solidFill>
                  <a:schemeClr val="tx1"/>
                </a:solidFill>
                <a:effectLst/>
                <a:latin typeface="+mn-lt"/>
                <a:ea typeface="+mn-ea"/>
                <a:cs typeface="+mn-cs"/>
              </a:rPr>
              <a:t>Case C-548/12, </a:t>
            </a:r>
            <a:r>
              <a:rPr lang="fi-FI" sz="1200" kern="1200" dirty="0" err="1">
                <a:solidFill>
                  <a:schemeClr val="tx1"/>
                </a:solidFill>
                <a:effectLst/>
                <a:latin typeface="+mn-lt"/>
                <a:ea typeface="+mn-ea"/>
                <a:cs typeface="+mn-cs"/>
              </a:rPr>
              <a:t>Brogsitter</a:t>
            </a:r>
            <a:r>
              <a:rPr lang="fi-FI" sz="1200" kern="1200" dirty="0">
                <a:solidFill>
                  <a:schemeClr val="tx1"/>
                </a:solidFill>
                <a:effectLst/>
                <a:latin typeface="+mn-lt"/>
                <a:ea typeface="+mn-ea"/>
                <a:cs typeface="+mn-cs"/>
              </a:rPr>
              <a:t> v. </a:t>
            </a:r>
            <a:r>
              <a:rPr lang="fi-FI" sz="1200" kern="1200" dirty="0" err="1">
                <a:solidFill>
                  <a:schemeClr val="tx1"/>
                </a:solidFill>
                <a:effectLst/>
                <a:latin typeface="+mn-lt"/>
                <a:ea typeface="+mn-ea"/>
                <a:cs typeface="+mn-cs"/>
              </a:rPr>
              <a:t>Fabrication</a:t>
            </a:r>
            <a:r>
              <a:rPr lang="fi-FI" sz="1200" kern="1200" dirty="0">
                <a:solidFill>
                  <a:schemeClr val="tx1"/>
                </a:solidFill>
                <a:effectLst/>
                <a:latin typeface="+mn-lt"/>
                <a:ea typeface="+mn-ea"/>
                <a:cs typeface="+mn-cs"/>
              </a:rPr>
              <a:t> de </a:t>
            </a:r>
            <a:r>
              <a:rPr lang="fi-FI" sz="1200" kern="1200" dirty="0" err="1">
                <a:solidFill>
                  <a:schemeClr val="tx1"/>
                </a:solidFill>
                <a:effectLst/>
                <a:latin typeface="+mn-lt"/>
                <a:ea typeface="+mn-ea"/>
                <a:cs typeface="+mn-cs"/>
              </a:rPr>
              <a:t>Montres</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Normandes</a:t>
            </a:r>
            <a:r>
              <a:rPr lang="fi-FI" sz="1200" kern="1200" dirty="0">
                <a:solidFill>
                  <a:schemeClr val="tx1"/>
                </a:solidFill>
                <a:effectLst/>
                <a:latin typeface="+mn-lt"/>
                <a:ea typeface="+mn-ea"/>
                <a:cs typeface="+mn-cs"/>
              </a:rPr>
              <a:t> EURL, ECLI:EU:C:2014:148</a:t>
            </a:r>
            <a:br>
              <a:rPr lang="fi-FI" sz="1200" kern="1200" dirty="0">
                <a:solidFill>
                  <a:schemeClr val="tx1"/>
                </a:solidFill>
                <a:effectLst/>
                <a:latin typeface="+mn-lt"/>
                <a:ea typeface="+mn-ea"/>
                <a:cs typeface="+mn-cs"/>
              </a:rPr>
            </a:br>
            <a:endParaRPr lang="fi-FI" dirty="0"/>
          </a:p>
          <a:p>
            <a:endParaRPr lang="en-US" dirty="0"/>
          </a:p>
        </p:txBody>
      </p:sp>
      <p:sp>
        <p:nvSpPr>
          <p:cNvPr id="4" name="Slide Number Placeholder 3"/>
          <p:cNvSpPr>
            <a:spLocks noGrp="1"/>
          </p:cNvSpPr>
          <p:nvPr>
            <p:ph type="sldNum" sz="quarter" idx="10"/>
          </p:nvPr>
        </p:nvSpPr>
        <p:spPr/>
        <p:txBody>
          <a:bodyPr/>
          <a:lstStyle/>
          <a:p>
            <a:pPr>
              <a:defRPr/>
            </a:pPr>
            <a:fld id="{E4CEE2A0-ACB8-D248-A2A8-BEEE832C0782}" type="slidenum">
              <a:rPr lang="en-US" altLang="sv-FI" smtClean="0"/>
              <a:pPr>
                <a:defRPr/>
              </a:pPr>
              <a:t>15</a:t>
            </a:fld>
            <a:endParaRPr lang="en-US" altLang="sv-FI"/>
          </a:p>
        </p:txBody>
      </p:sp>
    </p:spTree>
    <p:extLst>
      <p:ext uri="{BB962C8B-B14F-4D97-AF65-F5344CB8AC3E}">
        <p14:creationId xmlns:p14="http://schemas.microsoft.com/office/powerpoint/2010/main" val="12026971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200" kern="1200" dirty="0" err="1">
                <a:solidFill>
                  <a:schemeClr val="tx1"/>
                </a:solidFill>
                <a:effectLst/>
                <a:latin typeface="+mn-lt"/>
                <a:ea typeface="+mn-ea"/>
                <a:cs typeface="+mn-cs"/>
              </a:rPr>
              <a:t>Ohly</a:t>
            </a:r>
            <a:r>
              <a:rPr lang="fi-FI" sz="1200" kern="1200" dirty="0">
                <a:solidFill>
                  <a:schemeClr val="tx1"/>
                </a:solidFill>
                <a:effectLst/>
                <a:latin typeface="+mn-lt"/>
                <a:ea typeface="+mn-ea"/>
                <a:cs typeface="+mn-cs"/>
              </a:rPr>
              <a:t> :If </a:t>
            </a:r>
            <a:r>
              <a:rPr lang="fi-FI" sz="1200" kern="1200" dirty="0" err="1">
                <a:solidFill>
                  <a:schemeClr val="tx1"/>
                </a:solidFill>
                <a:effectLst/>
                <a:latin typeface="+mn-lt"/>
                <a:ea typeface="+mn-ea"/>
                <a:cs typeface="+mn-cs"/>
              </a:rPr>
              <a:t>the</a:t>
            </a:r>
            <a:r>
              <a:rPr lang="fi-FI" sz="1200" kern="1200" dirty="0">
                <a:solidFill>
                  <a:schemeClr val="tx1"/>
                </a:solidFill>
                <a:effectLst/>
                <a:latin typeface="+mn-lt"/>
                <a:ea typeface="+mn-ea"/>
                <a:cs typeface="+mn-cs"/>
              </a:rPr>
              <a:t> </a:t>
            </a:r>
            <a:r>
              <a:rPr lang="fi-FI" sz="1200" i="1" kern="1200" dirty="0" err="1">
                <a:solidFill>
                  <a:schemeClr val="tx1"/>
                </a:solidFill>
                <a:effectLst/>
                <a:latin typeface="+mn-lt"/>
                <a:ea typeface="+mn-ea"/>
                <a:cs typeface="+mn-cs"/>
              </a:rPr>
              <a:t>Brogsitter</a:t>
            </a:r>
            <a:r>
              <a:rPr lang="fi-FI" sz="1200" i="1"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rule</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governs</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jurisdiction</a:t>
            </a:r>
            <a:r>
              <a:rPr lang="fi-FI" sz="1200" kern="1200" dirty="0">
                <a:solidFill>
                  <a:schemeClr val="tx1"/>
                </a:solidFill>
                <a:effectLst/>
                <a:latin typeface="+mn-lt"/>
                <a:ea typeface="+mn-ea"/>
                <a:cs typeface="+mn-cs"/>
              </a:rPr>
              <a:t> in </a:t>
            </a:r>
            <a:r>
              <a:rPr lang="fi-FI" sz="1200" kern="1200" dirty="0" err="1">
                <a:solidFill>
                  <a:schemeClr val="tx1"/>
                </a:solidFill>
                <a:effectLst/>
                <a:latin typeface="+mn-lt"/>
                <a:ea typeface="+mn-ea"/>
                <a:cs typeface="+mn-cs"/>
              </a:rPr>
              <a:t>trade</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secret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cases</a:t>
            </a:r>
            <a:r>
              <a:rPr lang="fi-FI" sz="1200" b="1" u="sng" kern="1200" dirty="0">
                <a:solidFill>
                  <a:srgbClr val="FF0000"/>
                </a:solidFill>
                <a:effectLst/>
                <a:latin typeface="+mn-lt"/>
                <a:ea typeface="+mn-ea"/>
                <a:cs typeface="+mn-cs"/>
              </a:rPr>
              <a:t>, it </a:t>
            </a:r>
            <a:r>
              <a:rPr lang="fi-FI" sz="1200" b="1" u="sng" kern="1200" dirty="0" err="1">
                <a:solidFill>
                  <a:srgbClr val="FF0000"/>
                </a:solidFill>
                <a:effectLst/>
                <a:latin typeface="+mn-lt"/>
                <a:ea typeface="+mn-ea"/>
                <a:cs typeface="+mn-cs"/>
              </a:rPr>
              <a:t>follows</a:t>
            </a:r>
            <a:r>
              <a:rPr lang="fi-FI" sz="1200" b="1" u="sng" kern="1200" dirty="0">
                <a:solidFill>
                  <a:srgbClr val="FF0000"/>
                </a:solidFill>
                <a:effectLst/>
                <a:latin typeface="+mn-lt"/>
                <a:ea typeface="+mn-ea"/>
                <a:cs typeface="+mn-cs"/>
              </a:rPr>
              <a:t> </a:t>
            </a:r>
            <a:r>
              <a:rPr lang="fi-FI" sz="1200" b="1" u="sng" kern="1200" dirty="0" err="1">
                <a:solidFill>
                  <a:srgbClr val="FF0000"/>
                </a:solidFill>
                <a:effectLst/>
                <a:latin typeface="+mn-lt"/>
                <a:ea typeface="+mn-ea"/>
                <a:cs typeface="+mn-cs"/>
              </a:rPr>
              <a:t>that</a:t>
            </a:r>
            <a:r>
              <a:rPr lang="fi-FI" sz="1200" b="1" u="sng" kern="1200" dirty="0">
                <a:solidFill>
                  <a:srgbClr val="FF0000"/>
                </a:solidFill>
                <a:effectLst/>
                <a:latin typeface="+mn-lt"/>
                <a:ea typeface="+mn-ea"/>
                <a:cs typeface="+mn-cs"/>
              </a:rPr>
              <a:t> </a:t>
            </a:r>
            <a:r>
              <a:rPr lang="fi-FI" sz="1200" b="1" u="sng" kern="1200" dirty="0" err="1">
                <a:solidFill>
                  <a:srgbClr val="FF0000"/>
                </a:solidFill>
                <a:effectLst/>
                <a:latin typeface="+mn-lt"/>
                <a:ea typeface="+mn-ea"/>
                <a:cs typeface="+mn-cs"/>
              </a:rPr>
              <a:t>the</a:t>
            </a:r>
            <a:r>
              <a:rPr lang="fi-FI" sz="1200" b="1" u="sng" kern="1200" dirty="0">
                <a:solidFill>
                  <a:srgbClr val="FF0000"/>
                </a:solidFill>
                <a:effectLst/>
                <a:latin typeface="+mn-lt"/>
                <a:ea typeface="+mn-ea"/>
                <a:cs typeface="+mn-cs"/>
              </a:rPr>
              <a:t> </a:t>
            </a:r>
            <a:r>
              <a:rPr lang="fi-FI" sz="1200" b="1" u="sng" kern="1200" dirty="0" err="1">
                <a:solidFill>
                  <a:srgbClr val="FF0000"/>
                </a:solidFill>
                <a:effectLst/>
                <a:latin typeface="+mn-lt"/>
                <a:ea typeface="+mn-ea"/>
                <a:cs typeface="+mn-cs"/>
              </a:rPr>
              <a:t>law</a:t>
            </a:r>
            <a:r>
              <a:rPr lang="fi-FI" sz="1200" b="1" u="sng" kern="1200" dirty="0">
                <a:solidFill>
                  <a:srgbClr val="FF0000"/>
                </a:solidFill>
                <a:effectLst/>
                <a:latin typeface="+mn-lt"/>
                <a:ea typeface="+mn-ea"/>
                <a:cs typeface="+mn-cs"/>
              </a:rPr>
              <a:t> </a:t>
            </a:r>
            <a:r>
              <a:rPr lang="fi-FI" sz="1200" b="1" u="sng" kern="1200" dirty="0" err="1">
                <a:solidFill>
                  <a:srgbClr val="FF0000"/>
                </a:solidFill>
                <a:effectLst/>
                <a:latin typeface="+mn-lt"/>
                <a:ea typeface="+mn-ea"/>
                <a:cs typeface="+mn-cs"/>
              </a:rPr>
              <a:t>governing</a:t>
            </a:r>
            <a:r>
              <a:rPr lang="fi-FI" sz="1200" b="1" u="sng" kern="1200" dirty="0">
                <a:solidFill>
                  <a:srgbClr val="FF0000"/>
                </a:solidFill>
                <a:effectLst/>
                <a:latin typeface="+mn-lt"/>
                <a:ea typeface="+mn-ea"/>
                <a:cs typeface="+mn-cs"/>
              </a:rPr>
              <a:t> </a:t>
            </a:r>
            <a:r>
              <a:rPr lang="fi-FI" sz="1200" b="1" u="sng" kern="1200" dirty="0" err="1">
                <a:solidFill>
                  <a:srgbClr val="FF0000"/>
                </a:solidFill>
                <a:effectLst/>
                <a:latin typeface="+mn-lt"/>
                <a:ea typeface="+mn-ea"/>
                <a:cs typeface="+mn-cs"/>
              </a:rPr>
              <a:t>the</a:t>
            </a:r>
            <a:r>
              <a:rPr lang="fi-FI" sz="1200" b="1" u="sng" kern="1200" dirty="0">
                <a:solidFill>
                  <a:srgbClr val="FF0000"/>
                </a:solidFill>
                <a:effectLst/>
                <a:latin typeface="+mn-lt"/>
                <a:ea typeface="+mn-ea"/>
                <a:cs typeface="+mn-cs"/>
              </a:rPr>
              <a:t> </a:t>
            </a:r>
            <a:r>
              <a:rPr lang="fi-FI" sz="1200" b="1" u="sng" kern="1200" dirty="0" err="1">
                <a:solidFill>
                  <a:srgbClr val="FF0000"/>
                </a:solidFill>
                <a:effectLst/>
                <a:latin typeface="+mn-lt"/>
                <a:ea typeface="+mn-ea"/>
                <a:cs typeface="+mn-cs"/>
              </a:rPr>
              <a:t>contract</a:t>
            </a:r>
            <a:r>
              <a:rPr lang="fi-FI" sz="1200" b="1" u="sng" kern="1200" dirty="0">
                <a:solidFill>
                  <a:srgbClr val="FF0000"/>
                </a:solidFill>
                <a:effectLst/>
                <a:latin typeface="+mn-lt"/>
                <a:ea typeface="+mn-ea"/>
                <a:cs typeface="+mn-cs"/>
              </a:rPr>
              <a:t> </a:t>
            </a:r>
            <a:r>
              <a:rPr lang="fi-FI" sz="1200" b="1" u="sng" kern="1200" dirty="0" err="1">
                <a:solidFill>
                  <a:srgbClr val="FF0000"/>
                </a:solidFill>
                <a:effectLst/>
                <a:latin typeface="+mn-lt"/>
                <a:ea typeface="+mn-ea"/>
                <a:cs typeface="+mn-cs"/>
              </a:rPr>
              <a:t>should</a:t>
            </a:r>
            <a:r>
              <a:rPr lang="fi-FI" sz="1200" b="1" u="sng" kern="1200" dirty="0">
                <a:solidFill>
                  <a:srgbClr val="FF0000"/>
                </a:solidFill>
                <a:effectLst/>
                <a:latin typeface="+mn-lt"/>
                <a:ea typeface="+mn-ea"/>
                <a:cs typeface="+mn-cs"/>
              </a:rPr>
              <a:t> </a:t>
            </a:r>
            <a:r>
              <a:rPr lang="fi-FI" sz="1200" b="1" u="sng" kern="1200" dirty="0" err="1">
                <a:solidFill>
                  <a:srgbClr val="FF0000"/>
                </a:solidFill>
                <a:effectLst/>
                <a:latin typeface="+mn-lt"/>
                <a:ea typeface="+mn-ea"/>
                <a:cs typeface="+mn-cs"/>
              </a:rPr>
              <a:t>also</a:t>
            </a:r>
            <a:r>
              <a:rPr lang="fi-FI" sz="1200" b="1" u="sng" kern="1200" dirty="0">
                <a:solidFill>
                  <a:srgbClr val="FF0000"/>
                </a:solidFill>
                <a:effectLst/>
                <a:latin typeface="+mn-lt"/>
                <a:ea typeface="+mn-ea"/>
                <a:cs typeface="+mn-cs"/>
              </a:rPr>
              <a:t> </a:t>
            </a:r>
            <a:r>
              <a:rPr lang="fi-FI" sz="1200" b="1" u="sng" kern="1200" dirty="0" err="1">
                <a:solidFill>
                  <a:srgbClr val="FF0000"/>
                </a:solidFill>
                <a:effectLst/>
                <a:latin typeface="+mn-lt"/>
                <a:ea typeface="+mn-ea"/>
                <a:cs typeface="+mn-cs"/>
              </a:rPr>
              <a:t>apply</a:t>
            </a:r>
            <a:r>
              <a:rPr lang="fi-FI" sz="1200" b="1" u="sng" kern="1200" dirty="0">
                <a:solidFill>
                  <a:srgbClr val="FF0000"/>
                </a:solidFill>
                <a:effectLst/>
                <a:latin typeface="+mn-lt"/>
                <a:ea typeface="+mn-ea"/>
                <a:cs typeface="+mn-cs"/>
              </a:rPr>
              <a:t> to </a:t>
            </a:r>
            <a:r>
              <a:rPr lang="fi-FI" sz="1200" b="1" u="sng" kern="1200" dirty="0" err="1">
                <a:solidFill>
                  <a:srgbClr val="FF0000"/>
                </a:solidFill>
                <a:effectLst/>
                <a:latin typeface="+mn-lt"/>
                <a:ea typeface="+mn-ea"/>
                <a:cs typeface="+mn-cs"/>
              </a:rPr>
              <a:t>the</a:t>
            </a:r>
            <a:r>
              <a:rPr lang="fi-FI" sz="1200" b="1" u="sng" kern="1200" dirty="0">
                <a:solidFill>
                  <a:srgbClr val="FF0000"/>
                </a:solidFill>
                <a:effectLst/>
                <a:latin typeface="+mn-lt"/>
                <a:ea typeface="+mn-ea"/>
                <a:cs typeface="+mn-cs"/>
              </a:rPr>
              <a:t> </a:t>
            </a:r>
            <a:r>
              <a:rPr lang="fi-FI" sz="1200" b="1" u="sng" kern="1200" dirty="0" err="1">
                <a:solidFill>
                  <a:srgbClr val="FF0000"/>
                </a:solidFill>
                <a:effectLst/>
                <a:latin typeface="+mn-lt"/>
                <a:ea typeface="+mn-ea"/>
                <a:cs typeface="+mn-cs"/>
              </a:rPr>
              <a:t>parallel</a:t>
            </a:r>
            <a:r>
              <a:rPr lang="fi-FI" sz="1200" b="1" u="sng" kern="1200" dirty="0">
                <a:solidFill>
                  <a:srgbClr val="FF0000"/>
                </a:solidFill>
                <a:effectLst/>
                <a:latin typeface="+mn-lt"/>
                <a:ea typeface="+mn-ea"/>
                <a:cs typeface="+mn-cs"/>
              </a:rPr>
              <a:t> </a:t>
            </a:r>
            <a:r>
              <a:rPr lang="fi-FI" sz="1200" b="1" u="sng" kern="1200" dirty="0" err="1">
                <a:solidFill>
                  <a:srgbClr val="FF0000"/>
                </a:solidFill>
                <a:effectLst/>
                <a:latin typeface="+mn-lt"/>
                <a:ea typeface="+mn-ea"/>
                <a:cs typeface="+mn-cs"/>
              </a:rPr>
              <a:t>claims</a:t>
            </a:r>
            <a:r>
              <a:rPr lang="fi-FI" sz="1200" b="1" u="sng" kern="1200" dirty="0">
                <a:solidFill>
                  <a:srgbClr val="FF0000"/>
                </a:solidFill>
                <a:effectLst/>
                <a:latin typeface="+mn-lt"/>
                <a:ea typeface="+mn-ea"/>
                <a:cs typeface="+mn-cs"/>
              </a:rPr>
              <a:t> for </a:t>
            </a:r>
            <a:r>
              <a:rPr lang="fi-FI" sz="1200" b="1" u="sng" kern="1200" dirty="0" err="1">
                <a:solidFill>
                  <a:srgbClr val="FF0000"/>
                </a:solidFill>
                <a:effectLst/>
                <a:latin typeface="+mn-lt"/>
                <a:ea typeface="+mn-ea"/>
                <a:cs typeface="+mn-cs"/>
              </a:rPr>
              <a:t>trade</a:t>
            </a:r>
            <a:r>
              <a:rPr lang="fi-FI" sz="1200" b="1" u="sng" kern="1200" dirty="0">
                <a:solidFill>
                  <a:srgbClr val="FF0000"/>
                </a:solidFill>
                <a:effectLst/>
                <a:latin typeface="+mn-lt"/>
                <a:ea typeface="+mn-ea"/>
                <a:cs typeface="+mn-cs"/>
              </a:rPr>
              <a:t> </a:t>
            </a:r>
            <a:r>
              <a:rPr lang="fi-FI" sz="1200" b="1" u="sng" kern="1200" dirty="0" err="1">
                <a:solidFill>
                  <a:srgbClr val="FF0000"/>
                </a:solidFill>
                <a:effectLst/>
                <a:latin typeface="+mn-lt"/>
                <a:ea typeface="+mn-ea"/>
                <a:cs typeface="+mn-cs"/>
              </a:rPr>
              <a:t>secret</a:t>
            </a:r>
            <a:r>
              <a:rPr lang="fi-FI" sz="1200" b="1" u="sng" kern="1200" dirty="0">
                <a:solidFill>
                  <a:srgbClr val="FF0000"/>
                </a:solidFill>
                <a:effectLst/>
                <a:latin typeface="+mn-lt"/>
                <a:ea typeface="+mn-ea"/>
                <a:cs typeface="+mn-cs"/>
              </a:rPr>
              <a:t> </a:t>
            </a:r>
            <a:r>
              <a:rPr lang="fi-FI" sz="1200" b="1" u="sng" kern="1200" dirty="0" err="1">
                <a:solidFill>
                  <a:srgbClr val="FF0000"/>
                </a:solidFill>
                <a:effectLst/>
                <a:latin typeface="+mn-lt"/>
                <a:ea typeface="+mn-ea"/>
                <a:cs typeface="+mn-cs"/>
              </a:rPr>
              <a:t>infringements</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But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since</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the</a:t>
            </a:r>
            <a:r>
              <a:rPr lang="fi-FI" sz="1200" kern="1200" dirty="0">
                <a:solidFill>
                  <a:schemeClr val="tx1"/>
                </a:solidFill>
                <a:effectLst/>
                <a:latin typeface="+mn-lt"/>
                <a:ea typeface="+mn-ea"/>
                <a:cs typeface="+mn-cs"/>
              </a:rPr>
              <a:t> </a:t>
            </a:r>
            <a:r>
              <a:rPr lang="fi-FI" sz="1200" b="1" i="1" kern="1200" dirty="0" err="1">
                <a:solidFill>
                  <a:srgbClr val="FF0000"/>
                </a:solidFill>
                <a:effectLst/>
                <a:latin typeface="+mn-lt"/>
                <a:ea typeface="+mn-ea"/>
                <a:cs typeface="+mn-cs"/>
              </a:rPr>
              <a:t>Brogsitter</a:t>
            </a:r>
            <a:r>
              <a:rPr lang="fi-FI" sz="1200" b="1" i="1" kern="1200" dirty="0">
                <a:solidFill>
                  <a:srgbClr val="FF0000"/>
                </a:solidFill>
                <a:effectLst/>
                <a:latin typeface="+mn-lt"/>
                <a:ea typeface="+mn-ea"/>
                <a:cs typeface="+mn-cs"/>
              </a:rPr>
              <a:t> </a:t>
            </a:r>
            <a:r>
              <a:rPr lang="fi-FI" sz="1200" b="1" kern="1200" dirty="0" err="1">
                <a:solidFill>
                  <a:srgbClr val="FF0000"/>
                </a:solidFill>
                <a:effectLst/>
                <a:latin typeface="+mn-lt"/>
                <a:ea typeface="+mn-ea"/>
                <a:cs typeface="+mn-cs"/>
              </a:rPr>
              <a:t>rule</a:t>
            </a:r>
            <a:r>
              <a:rPr lang="fi-FI" sz="1200" b="1" kern="1200" dirty="0">
                <a:solidFill>
                  <a:srgbClr val="FF0000"/>
                </a:solidFill>
                <a:effectLst/>
                <a:latin typeface="+mn-lt"/>
                <a:ea typeface="+mn-ea"/>
                <a:cs typeface="+mn-cs"/>
              </a:rPr>
              <a:t> </a:t>
            </a:r>
            <a:r>
              <a:rPr lang="fi-FI" sz="1200" b="1" kern="1200" dirty="0" err="1">
                <a:solidFill>
                  <a:srgbClr val="FF0000"/>
                </a:solidFill>
                <a:effectLst/>
                <a:latin typeface="+mn-lt"/>
                <a:ea typeface="+mn-ea"/>
                <a:cs typeface="+mn-cs"/>
              </a:rPr>
              <a:t>may</a:t>
            </a:r>
            <a:r>
              <a:rPr lang="fi-FI" sz="1200" b="1" kern="1200" dirty="0">
                <a:solidFill>
                  <a:srgbClr val="FF0000"/>
                </a:solidFill>
                <a:effectLst/>
                <a:latin typeface="+mn-lt"/>
                <a:ea typeface="+mn-ea"/>
                <a:cs typeface="+mn-cs"/>
              </a:rPr>
              <a:t> </a:t>
            </a:r>
            <a:r>
              <a:rPr lang="fi-FI" sz="1200" b="1" kern="1200" dirty="0" err="1">
                <a:solidFill>
                  <a:srgbClr val="FF0000"/>
                </a:solidFill>
                <a:effectLst/>
                <a:latin typeface="+mn-lt"/>
                <a:ea typeface="+mn-ea"/>
                <a:cs typeface="+mn-cs"/>
              </a:rPr>
              <a:t>have</a:t>
            </a:r>
            <a:r>
              <a:rPr lang="fi-FI" sz="1200" b="1" kern="1200" dirty="0">
                <a:solidFill>
                  <a:srgbClr val="FF0000"/>
                </a:solidFill>
                <a:effectLst/>
                <a:latin typeface="+mn-lt"/>
                <a:ea typeface="+mn-ea"/>
                <a:cs typeface="+mn-cs"/>
              </a:rPr>
              <a:t> </a:t>
            </a:r>
            <a:r>
              <a:rPr lang="fi-FI" sz="1200" b="1" kern="1200" dirty="0" err="1">
                <a:solidFill>
                  <a:srgbClr val="FF0000"/>
                </a:solidFill>
                <a:effectLst/>
                <a:latin typeface="+mn-lt"/>
                <a:ea typeface="+mn-ea"/>
                <a:cs typeface="+mn-cs"/>
              </a:rPr>
              <a:t>the</a:t>
            </a:r>
            <a:r>
              <a:rPr lang="fi-FI" sz="1200" b="1" kern="1200" dirty="0">
                <a:solidFill>
                  <a:srgbClr val="FF0000"/>
                </a:solidFill>
                <a:effectLst/>
                <a:latin typeface="+mn-lt"/>
                <a:ea typeface="+mn-ea"/>
                <a:cs typeface="+mn-cs"/>
              </a:rPr>
              <a:t> </a:t>
            </a:r>
            <a:r>
              <a:rPr lang="fi-FI" sz="1200" b="1" kern="1200" dirty="0" err="1">
                <a:solidFill>
                  <a:srgbClr val="FF0000"/>
                </a:solidFill>
                <a:effectLst/>
                <a:latin typeface="+mn-lt"/>
                <a:ea typeface="+mn-ea"/>
                <a:cs typeface="+mn-cs"/>
              </a:rPr>
              <a:t>unfortunate</a:t>
            </a:r>
            <a:r>
              <a:rPr lang="fi-FI" sz="1200" b="1" kern="1200" dirty="0">
                <a:solidFill>
                  <a:srgbClr val="FF0000"/>
                </a:solidFill>
                <a:effectLst/>
                <a:latin typeface="+mn-lt"/>
                <a:ea typeface="+mn-ea"/>
                <a:cs typeface="+mn-cs"/>
              </a:rPr>
              <a:t> </a:t>
            </a:r>
            <a:r>
              <a:rPr lang="fi-FI" sz="1200" b="1" kern="1200" dirty="0" err="1">
                <a:solidFill>
                  <a:srgbClr val="FF0000"/>
                </a:solidFill>
                <a:effectLst/>
                <a:latin typeface="+mn-lt"/>
                <a:ea typeface="+mn-ea"/>
                <a:cs typeface="+mn-cs"/>
              </a:rPr>
              <a:t>consequence</a:t>
            </a:r>
            <a:r>
              <a:rPr lang="fi-FI" sz="1200" b="1" kern="1200" dirty="0">
                <a:solidFill>
                  <a:srgbClr val="FF0000"/>
                </a:solidFill>
                <a:effectLst/>
                <a:latin typeface="+mn-lt"/>
                <a:ea typeface="+mn-ea"/>
                <a:cs typeface="+mn-cs"/>
              </a:rPr>
              <a:t> of </a:t>
            </a:r>
            <a:r>
              <a:rPr lang="fi-FI" sz="1200" b="1" kern="1200" dirty="0" err="1">
                <a:solidFill>
                  <a:srgbClr val="FF0000"/>
                </a:solidFill>
                <a:effectLst/>
                <a:latin typeface="+mn-lt"/>
                <a:ea typeface="+mn-ea"/>
                <a:cs typeface="+mn-cs"/>
              </a:rPr>
              <a:t>excluding</a:t>
            </a:r>
            <a:r>
              <a:rPr lang="fi-FI" sz="1200" b="1" kern="1200" dirty="0">
                <a:solidFill>
                  <a:srgbClr val="FF0000"/>
                </a:solidFill>
                <a:effectLst/>
                <a:latin typeface="+mn-lt"/>
                <a:ea typeface="+mn-ea"/>
                <a:cs typeface="+mn-cs"/>
              </a:rPr>
              <a:t> </a:t>
            </a:r>
            <a:r>
              <a:rPr lang="fi-FI" sz="1200" b="1" kern="1200" dirty="0" err="1">
                <a:solidFill>
                  <a:srgbClr val="FF0000"/>
                </a:solidFill>
                <a:effectLst/>
                <a:latin typeface="+mn-lt"/>
                <a:ea typeface="+mn-ea"/>
                <a:cs typeface="+mn-cs"/>
              </a:rPr>
              <a:t>the</a:t>
            </a:r>
            <a:r>
              <a:rPr lang="fi-FI" sz="1200" b="1" kern="1200" dirty="0">
                <a:solidFill>
                  <a:srgbClr val="FF0000"/>
                </a:solidFill>
                <a:effectLst/>
                <a:latin typeface="+mn-lt"/>
                <a:ea typeface="+mn-ea"/>
                <a:cs typeface="+mn-cs"/>
              </a:rPr>
              <a:t> </a:t>
            </a:r>
            <a:r>
              <a:rPr lang="fi-FI" sz="1200" b="1" kern="1200" dirty="0" err="1">
                <a:solidFill>
                  <a:srgbClr val="FF0000"/>
                </a:solidFill>
                <a:effectLst/>
                <a:latin typeface="+mn-lt"/>
                <a:ea typeface="+mn-ea"/>
                <a:cs typeface="+mn-cs"/>
              </a:rPr>
              <a:t>jurisdiction</a:t>
            </a:r>
            <a:r>
              <a:rPr lang="fi-FI" sz="1200" b="1" kern="1200" dirty="0">
                <a:solidFill>
                  <a:srgbClr val="FF0000"/>
                </a:solidFill>
                <a:effectLst/>
                <a:latin typeface="+mn-lt"/>
                <a:ea typeface="+mn-ea"/>
                <a:cs typeface="+mn-cs"/>
              </a:rPr>
              <a:t> of </a:t>
            </a:r>
            <a:r>
              <a:rPr lang="fi-FI" sz="1200" b="1" kern="1200" dirty="0" err="1">
                <a:solidFill>
                  <a:srgbClr val="FF0000"/>
                </a:solidFill>
                <a:effectLst/>
                <a:latin typeface="+mn-lt"/>
                <a:ea typeface="+mn-ea"/>
                <a:cs typeface="+mn-cs"/>
              </a:rPr>
              <a:t>the</a:t>
            </a:r>
            <a:r>
              <a:rPr lang="fi-FI" sz="1200" b="1" kern="1200" dirty="0">
                <a:solidFill>
                  <a:srgbClr val="FF0000"/>
                </a:solidFill>
                <a:effectLst/>
                <a:latin typeface="+mn-lt"/>
                <a:ea typeface="+mn-ea"/>
                <a:cs typeface="+mn-cs"/>
              </a:rPr>
              <a:t> </a:t>
            </a:r>
            <a:r>
              <a:rPr lang="fi-FI" sz="1200" b="1" kern="1200" dirty="0" err="1">
                <a:solidFill>
                  <a:srgbClr val="FF0000"/>
                </a:solidFill>
                <a:effectLst/>
                <a:latin typeface="+mn-lt"/>
                <a:ea typeface="+mn-ea"/>
                <a:cs typeface="+mn-cs"/>
              </a:rPr>
              <a:t>state</a:t>
            </a:r>
            <a:r>
              <a:rPr lang="fi-FI" sz="1200" b="1" kern="1200" dirty="0">
                <a:solidFill>
                  <a:srgbClr val="FF0000"/>
                </a:solidFill>
                <a:effectLst/>
                <a:latin typeface="+mn-lt"/>
                <a:ea typeface="+mn-ea"/>
                <a:cs typeface="+mn-cs"/>
              </a:rPr>
              <a:t> </a:t>
            </a:r>
            <a:r>
              <a:rPr lang="fi-FI" sz="1200" b="1" kern="1200" dirty="0" err="1">
                <a:solidFill>
                  <a:srgbClr val="FF0000"/>
                </a:solidFill>
                <a:effectLst/>
                <a:latin typeface="+mn-lt"/>
                <a:ea typeface="+mn-ea"/>
                <a:cs typeface="+mn-cs"/>
              </a:rPr>
              <a:t>where</a:t>
            </a:r>
            <a:r>
              <a:rPr lang="fi-FI" sz="1200" b="1" kern="1200" dirty="0">
                <a:solidFill>
                  <a:srgbClr val="FF0000"/>
                </a:solidFill>
                <a:effectLst/>
                <a:latin typeface="+mn-lt"/>
                <a:ea typeface="+mn-ea"/>
                <a:cs typeface="+mn-cs"/>
              </a:rPr>
              <a:t> </a:t>
            </a:r>
            <a:r>
              <a:rPr lang="fi-FI" sz="1200" b="1" kern="1200" dirty="0" err="1">
                <a:solidFill>
                  <a:srgbClr val="FF0000"/>
                </a:solidFill>
                <a:effectLst/>
                <a:latin typeface="+mn-lt"/>
                <a:ea typeface="+mn-ea"/>
                <a:cs typeface="+mn-cs"/>
              </a:rPr>
              <a:t>infringing</a:t>
            </a:r>
            <a:r>
              <a:rPr lang="fi-FI" sz="1200" b="1" kern="1200" dirty="0">
                <a:solidFill>
                  <a:srgbClr val="FF0000"/>
                </a:solidFill>
                <a:effectLst/>
                <a:latin typeface="+mn-lt"/>
                <a:ea typeface="+mn-ea"/>
                <a:cs typeface="+mn-cs"/>
              </a:rPr>
              <a:t> </a:t>
            </a:r>
            <a:r>
              <a:rPr lang="fi-FI" sz="1200" b="1" kern="1200" dirty="0" err="1">
                <a:solidFill>
                  <a:srgbClr val="FF0000"/>
                </a:solidFill>
                <a:effectLst/>
                <a:latin typeface="+mn-lt"/>
                <a:ea typeface="+mn-ea"/>
                <a:cs typeface="+mn-cs"/>
              </a:rPr>
              <a:t>goods</a:t>
            </a:r>
            <a:r>
              <a:rPr lang="fi-FI" sz="1200" b="1" kern="1200" dirty="0">
                <a:solidFill>
                  <a:srgbClr val="FF0000"/>
                </a:solidFill>
                <a:effectLst/>
                <a:latin typeface="+mn-lt"/>
                <a:ea typeface="+mn-ea"/>
                <a:cs typeface="+mn-cs"/>
              </a:rPr>
              <a:t> </a:t>
            </a:r>
            <a:r>
              <a:rPr lang="fi-FI" sz="1200" b="1" kern="1200" dirty="0" err="1">
                <a:solidFill>
                  <a:srgbClr val="FF0000"/>
                </a:solidFill>
                <a:effectLst/>
                <a:latin typeface="+mn-lt"/>
                <a:ea typeface="+mn-ea"/>
                <a:cs typeface="+mn-cs"/>
              </a:rPr>
              <a:t>are</a:t>
            </a:r>
            <a:r>
              <a:rPr lang="fi-FI" sz="1200" b="1" kern="1200" dirty="0">
                <a:solidFill>
                  <a:srgbClr val="FF0000"/>
                </a:solidFill>
                <a:effectLst/>
                <a:latin typeface="+mn-lt"/>
                <a:ea typeface="+mn-ea"/>
                <a:cs typeface="+mn-cs"/>
              </a:rPr>
              <a:t> </a:t>
            </a:r>
            <a:r>
              <a:rPr lang="fi-FI" sz="1200" b="1" kern="1200" dirty="0" err="1">
                <a:solidFill>
                  <a:srgbClr val="FF0000"/>
                </a:solidFill>
                <a:effectLst/>
                <a:latin typeface="+mn-lt"/>
                <a:ea typeface="+mn-ea"/>
                <a:cs typeface="+mn-cs"/>
              </a:rPr>
              <a:t>sold</a:t>
            </a:r>
            <a:r>
              <a:rPr lang="fi-FI" sz="1200" kern="1200" dirty="0">
                <a:solidFill>
                  <a:schemeClr val="tx1"/>
                </a:solidFill>
                <a:effectLst/>
                <a:latin typeface="+mn-lt"/>
                <a:ea typeface="+mn-ea"/>
                <a:cs typeface="+mn-cs"/>
              </a:rPr>
              <a:t>, it </a:t>
            </a:r>
            <a:r>
              <a:rPr lang="fi-FI" sz="1200" kern="1200" dirty="0" err="1">
                <a:solidFill>
                  <a:schemeClr val="tx1"/>
                </a:solidFill>
                <a:effectLst/>
                <a:latin typeface="+mn-lt"/>
                <a:ea typeface="+mn-ea"/>
                <a:cs typeface="+mn-cs"/>
              </a:rPr>
              <a:t>was</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argued</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above</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that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its</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application</a:t>
            </a:r>
            <a:r>
              <a:rPr lang="fi-FI" sz="1200" kern="1200" dirty="0">
                <a:solidFill>
                  <a:schemeClr val="tx1"/>
                </a:solidFill>
                <a:effectLst/>
                <a:latin typeface="+mn-lt"/>
                <a:ea typeface="+mn-ea"/>
                <a:cs typeface="+mn-cs"/>
              </a:rPr>
              <a:t> in </a:t>
            </a:r>
            <a:r>
              <a:rPr lang="fi-FI" sz="1200" kern="1200" dirty="0" err="1">
                <a:solidFill>
                  <a:schemeClr val="tx1"/>
                </a:solidFill>
                <a:effectLst/>
                <a:latin typeface="+mn-lt"/>
                <a:ea typeface="+mn-ea"/>
                <a:cs typeface="+mn-cs"/>
              </a:rPr>
              <a:t>trade</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secret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cases</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should</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be</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reconsidered</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after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the</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entry</a:t>
            </a:r>
            <a:r>
              <a:rPr lang="fi-FI" sz="1200" kern="1200" dirty="0">
                <a:solidFill>
                  <a:schemeClr val="tx1"/>
                </a:solidFill>
                <a:effectLst/>
                <a:latin typeface="+mn-lt"/>
                <a:ea typeface="+mn-ea"/>
                <a:cs typeface="+mn-cs"/>
              </a:rPr>
              <a:t> into </a:t>
            </a:r>
            <a:r>
              <a:rPr lang="fi-FI" sz="1200" kern="1200" dirty="0" err="1">
                <a:solidFill>
                  <a:schemeClr val="tx1"/>
                </a:solidFill>
                <a:effectLst/>
                <a:latin typeface="+mn-lt"/>
                <a:ea typeface="+mn-ea"/>
                <a:cs typeface="+mn-cs"/>
              </a:rPr>
              <a:t>force</a:t>
            </a:r>
            <a:r>
              <a:rPr lang="fi-FI" sz="1200" kern="1200" dirty="0">
                <a:solidFill>
                  <a:schemeClr val="tx1"/>
                </a:solidFill>
                <a:effectLst/>
                <a:latin typeface="+mn-lt"/>
                <a:ea typeface="+mn-ea"/>
                <a:cs typeface="+mn-cs"/>
              </a:rPr>
              <a:t> of </a:t>
            </a:r>
            <a:r>
              <a:rPr lang="fi-FI" sz="1200" kern="1200" dirty="0" err="1">
                <a:solidFill>
                  <a:schemeClr val="tx1"/>
                </a:solidFill>
                <a:effectLst/>
                <a:latin typeface="+mn-lt"/>
                <a:ea typeface="+mn-ea"/>
                <a:cs typeface="+mn-cs"/>
              </a:rPr>
              <a:t>the</a:t>
            </a:r>
            <a:r>
              <a:rPr lang="fi-FI" sz="1200" kern="1200" dirty="0">
                <a:solidFill>
                  <a:schemeClr val="tx1"/>
                </a:solidFill>
                <a:effectLst/>
                <a:latin typeface="+mn-lt"/>
                <a:ea typeface="+mn-ea"/>
                <a:cs typeface="+mn-cs"/>
              </a:rPr>
              <a:t> TSD. </a:t>
            </a:r>
            <a:endParaRPr lang="fi-FI" dirty="0"/>
          </a:p>
          <a:p>
            <a:endParaRPr lang="fi-FI" dirty="0"/>
          </a:p>
        </p:txBody>
      </p:sp>
      <p:sp>
        <p:nvSpPr>
          <p:cNvPr id="4" name="Slide Number Placeholder 3"/>
          <p:cNvSpPr>
            <a:spLocks noGrp="1"/>
          </p:cNvSpPr>
          <p:nvPr>
            <p:ph type="sldNum" sz="quarter" idx="5"/>
          </p:nvPr>
        </p:nvSpPr>
        <p:spPr/>
        <p:txBody>
          <a:bodyPr/>
          <a:lstStyle/>
          <a:p>
            <a:fld id="{BCA3599A-B860-4459-8435-0DA526491C60}" type="slidenum">
              <a:rPr lang="en-US" smtClean="0"/>
              <a:t>16</a:t>
            </a:fld>
            <a:endParaRPr lang="en-US" dirty="0"/>
          </a:p>
        </p:txBody>
      </p:sp>
    </p:spTree>
    <p:extLst>
      <p:ext uri="{BB962C8B-B14F-4D97-AF65-F5344CB8AC3E}">
        <p14:creationId xmlns:p14="http://schemas.microsoft.com/office/powerpoint/2010/main" val="36027491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BCA3599A-B860-4459-8435-0DA526491C60}" type="slidenum">
              <a:rPr lang="en-US" smtClean="0"/>
              <a:t>17</a:t>
            </a:fld>
            <a:endParaRPr lang="en-US" dirty="0"/>
          </a:p>
        </p:txBody>
      </p:sp>
    </p:spTree>
    <p:extLst>
      <p:ext uri="{BB962C8B-B14F-4D97-AF65-F5344CB8AC3E}">
        <p14:creationId xmlns:p14="http://schemas.microsoft.com/office/powerpoint/2010/main" val="22868157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Arial" charset="0"/>
                <a:ea typeface="+mn-ea"/>
                <a:cs typeface="+mn-cs"/>
              </a:rPr>
              <a:t>CHAPTER II </a:t>
            </a:r>
            <a:endParaRPr lang="en-US" dirty="0"/>
          </a:p>
          <a:p>
            <a:r>
              <a:rPr lang="en-US" sz="1200" kern="1200" dirty="0">
                <a:solidFill>
                  <a:schemeClr val="tx1"/>
                </a:solidFill>
                <a:effectLst/>
                <a:latin typeface="Arial" charset="0"/>
                <a:ea typeface="+mn-ea"/>
                <a:cs typeface="+mn-cs"/>
              </a:rPr>
              <a:t>TORTS/DELICTS </a:t>
            </a:r>
            <a:endParaRPr lang="en-US" dirty="0"/>
          </a:p>
          <a:p>
            <a:r>
              <a:rPr lang="en-US" sz="1200" kern="1200" dirty="0">
                <a:solidFill>
                  <a:schemeClr val="tx1"/>
                </a:solidFill>
                <a:effectLst/>
                <a:latin typeface="Arial" charset="0"/>
                <a:ea typeface="+mn-ea"/>
                <a:cs typeface="+mn-cs"/>
              </a:rPr>
              <a:t>Article 4 </a:t>
            </a:r>
            <a:endParaRPr lang="en-US" dirty="0"/>
          </a:p>
          <a:p>
            <a:r>
              <a:rPr lang="en-US" sz="1200" kern="1200" dirty="0">
                <a:solidFill>
                  <a:schemeClr val="tx1"/>
                </a:solidFill>
                <a:effectLst/>
                <a:latin typeface="Arial" charset="0"/>
                <a:ea typeface="+mn-ea"/>
                <a:cs typeface="+mn-cs"/>
              </a:rPr>
              <a:t>General rule </a:t>
            </a:r>
            <a:endParaRPr lang="en-US" dirty="0"/>
          </a:p>
          <a:p>
            <a:r>
              <a:rPr lang="en-US" sz="1200" kern="1200" dirty="0">
                <a:solidFill>
                  <a:schemeClr val="tx1"/>
                </a:solidFill>
                <a:effectLst/>
                <a:latin typeface="Arial" charset="0"/>
                <a:ea typeface="+mn-ea"/>
                <a:cs typeface="+mn-cs"/>
              </a:rPr>
              <a:t>1. Unless otherwise provided for in this Regulation, the law applicable to a non-contractual obligation arising out of a tort/delict shall be the law of the country in which the damage occurs irrespective of the country in which the event giving rise to the damage occurred and irrespective of the country or </a:t>
            </a:r>
            <a:r>
              <a:rPr lang="en-US" sz="1200" kern="1200" dirty="0" err="1">
                <a:solidFill>
                  <a:schemeClr val="tx1"/>
                </a:solidFill>
                <a:effectLst/>
                <a:latin typeface="Arial" charset="0"/>
                <a:ea typeface="+mn-ea"/>
                <a:cs typeface="+mn-cs"/>
              </a:rPr>
              <a:t>coun</a:t>
            </a:r>
            <a:r>
              <a:rPr lang="en-US" sz="1200" kern="1200" dirty="0">
                <a:solidFill>
                  <a:schemeClr val="tx1"/>
                </a:solidFill>
                <a:effectLst/>
                <a:latin typeface="Arial" charset="0"/>
                <a:ea typeface="+mn-ea"/>
                <a:cs typeface="+mn-cs"/>
              </a:rPr>
              <a:t>- tries in which the indirect consequences of that event occur. </a:t>
            </a:r>
            <a:endParaRPr lang="en-US" dirty="0"/>
          </a:p>
          <a:p>
            <a:r>
              <a:rPr lang="en-US" sz="1200" kern="1200" dirty="0">
                <a:solidFill>
                  <a:schemeClr val="tx1"/>
                </a:solidFill>
                <a:effectLst/>
                <a:latin typeface="Arial" charset="0"/>
                <a:ea typeface="+mn-ea"/>
                <a:cs typeface="+mn-cs"/>
              </a:rPr>
              <a:t>2. However, where the person claimed to be liable and the person sustaining damage both have their habitual residence in the same country at the time when the damage occurs, the law of that country shall apply. </a:t>
            </a:r>
            <a:endParaRPr lang="en-US" dirty="0"/>
          </a:p>
          <a:p>
            <a:r>
              <a:rPr lang="en-US" sz="1200" kern="1200" dirty="0">
                <a:solidFill>
                  <a:schemeClr val="tx1"/>
                </a:solidFill>
                <a:effectLst/>
                <a:latin typeface="Arial" charset="0"/>
                <a:ea typeface="+mn-ea"/>
                <a:cs typeface="+mn-cs"/>
              </a:rPr>
              <a:t>3. Where it is clear from all the circumstances of the case that the tort/delict is manifestly more closely connected with a </a:t>
            </a:r>
            <a:r>
              <a:rPr lang="en-US" sz="1200" kern="1200" dirty="0" err="1">
                <a:solidFill>
                  <a:schemeClr val="tx1"/>
                </a:solidFill>
                <a:effectLst/>
                <a:latin typeface="Arial" charset="0"/>
                <a:ea typeface="+mn-ea"/>
                <a:cs typeface="+mn-cs"/>
              </a:rPr>
              <a:t>coun</a:t>
            </a:r>
            <a:r>
              <a:rPr lang="en-US" sz="1200" kern="1200" dirty="0">
                <a:solidFill>
                  <a:schemeClr val="tx1"/>
                </a:solidFill>
                <a:effectLst/>
                <a:latin typeface="Arial" charset="0"/>
                <a:ea typeface="+mn-ea"/>
                <a:cs typeface="+mn-cs"/>
              </a:rPr>
              <a:t>- try other than that indicated in paragraphs 1 or 2, the law of that other country shall apply. A manifestly closer connection with another country might be based in particular on a pre- existing relationship between the parties, such as a contract, that is closely connected with the tort/delict in question. </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E4CEE2A0-ACB8-D248-A2A8-BEEE832C0782}" type="slidenum">
              <a:rPr lang="en-US" altLang="sv-FI" smtClean="0"/>
              <a:pPr>
                <a:defRPr/>
              </a:pPr>
              <a:t>18</a:t>
            </a:fld>
            <a:endParaRPr lang="en-US" altLang="sv-FI"/>
          </a:p>
        </p:txBody>
      </p:sp>
    </p:spTree>
    <p:extLst>
      <p:ext uri="{BB962C8B-B14F-4D97-AF65-F5344CB8AC3E}">
        <p14:creationId xmlns:p14="http://schemas.microsoft.com/office/powerpoint/2010/main" val="3363426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BCA3599A-B860-4459-8435-0DA526491C60}" type="slidenum">
              <a:rPr lang="en-US" smtClean="0"/>
              <a:t>19</a:t>
            </a:fld>
            <a:endParaRPr lang="en-US" dirty="0"/>
          </a:p>
        </p:txBody>
      </p:sp>
    </p:spTree>
    <p:extLst>
      <p:ext uri="{BB962C8B-B14F-4D97-AF65-F5344CB8AC3E}">
        <p14:creationId xmlns:p14="http://schemas.microsoft.com/office/powerpoint/2010/main" val="19219995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Lawfully reverse engineered (art 3)  </a:t>
            </a:r>
            <a:r>
              <a:rPr lang="en-GB" dirty="0">
                <a:sym typeface="Wingdings" pitchFamily="2" charset="2"/>
              </a:rPr>
              <a:t> use and disclosure : unlawful under 4.3 or 4.4 or 4.5 ? </a:t>
            </a:r>
          </a:p>
          <a:p>
            <a:r>
              <a:rPr lang="en-GB" dirty="0">
                <a:sym typeface="Wingdings" pitchFamily="2" charset="2"/>
              </a:rPr>
              <a:t>Lawfully acquired (skill of employee)  use and disclosure in a new company unlawful? </a:t>
            </a:r>
            <a:endParaRPr lang="en-GB" dirty="0"/>
          </a:p>
        </p:txBody>
      </p:sp>
      <p:sp>
        <p:nvSpPr>
          <p:cNvPr id="4" name="Slide Number Placeholder 3"/>
          <p:cNvSpPr>
            <a:spLocks noGrp="1"/>
          </p:cNvSpPr>
          <p:nvPr>
            <p:ph type="sldNum" sz="quarter" idx="5"/>
          </p:nvPr>
        </p:nvSpPr>
        <p:spPr/>
        <p:txBody>
          <a:bodyPr/>
          <a:lstStyle/>
          <a:p>
            <a:pPr>
              <a:defRPr/>
            </a:pPr>
            <a:fld id="{E4CEE2A0-ACB8-D248-A2A8-BEEE832C0782}" type="slidenum">
              <a:rPr lang="en-US" altLang="sv-FI" smtClean="0"/>
              <a:pPr>
                <a:defRPr/>
              </a:pPr>
              <a:t>21</a:t>
            </a:fld>
            <a:endParaRPr lang="en-US" altLang="sv-FI"/>
          </a:p>
        </p:txBody>
      </p:sp>
    </p:spTree>
    <p:extLst>
      <p:ext uri="{BB962C8B-B14F-4D97-AF65-F5344CB8AC3E}">
        <p14:creationId xmlns:p14="http://schemas.microsoft.com/office/powerpoint/2010/main" val="40024811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BCA3599A-B860-4459-8435-0DA526491C60}" type="slidenum">
              <a:rPr lang="en-US" smtClean="0"/>
              <a:t>22</a:t>
            </a:fld>
            <a:endParaRPr lang="en-US" dirty="0"/>
          </a:p>
        </p:txBody>
      </p:sp>
    </p:spTree>
    <p:extLst>
      <p:ext uri="{BB962C8B-B14F-4D97-AF65-F5344CB8AC3E}">
        <p14:creationId xmlns:p14="http://schemas.microsoft.com/office/powerpoint/2010/main" val="13240467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BCA3599A-B860-4459-8435-0DA526491C60}" type="slidenum">
              <a:rPr lang="en-US" smtClean="0"/>
              <a:t>23</a:t>
            </a:fld>
            <a:endParaRPr lang="en-US" dirty="0"/>
          </a:p>
        </p:txBody>
      </p:sp>
    </p:spTree>
    <p:extLst>
      <p:ext uri="{BB962C8B-B14F-4D97-AF65-F5344CB8AC3E}">
        <p14:creationId xmlns:p14="http://schemas.microsoft.com/office/powerpoint/2010/main" val="22609255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pPr>
              <a:defRPr/>
            </a:pPr>
            <a:fld id="{E4CEE2A0-ACB8-D248-A2A8-BEEE832C0782}" type="slidenum">
              <a:rPr lang="en-US" altLang="sv-FI" smtClean="0"/>
              <a:pPr>
                <a:defRPr/>
              </a:pPr>
              <a:t>24</a:t>
            </a:fld>
            <a:endParaRPr lang="en-US" altLang="sv-FI"/>
          </a:p>
        </p:txBody>
      </p:sp>
    </p:spTree>
    <p:extLst>
      <p:ext uri="{BB962C8B-B14F-4D97-AF65-F5344CB8AC3E}">
        <p14:creationId xmlns:p14="http://schemas.microsoft.com/office/powerpoint/2010/main" val="18553699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200" kern="1200" dirty="0" err="1">
                <a:solidFill>
                  <a:schemeClr val="tx1"/>
                </a:solidFill>
                <a:effectLst/>
                <a:latin typeface="+mn-lt"/>
                <a:ea typeface="+mn-ea"/>
                <a:cs typeface="+mn-cs"/>
              </a:rPr>
              <a:t>Fortunately</a:t>
            </a:r>
            <a:r>
              <a:rPr lang="fi-FI" sz="1200" kern="1200" dirty="0">
                <a:solidFill>
                  <a:schemeClr val="tx1"/>
                </a:solidFill>
                <a:effectLst/>
                <a:latin typeface="+mn-lt"/>
                <a:ea typeface="+mn-ea"/>
                <a:cs typeface="+mn-cs"/>
              </a:rPr>
              <a:t>, it is </a:t>
            </a:r>
            <a:r>
              <a:rPr lang="fi-FI" sz="1200" kern="1200" dirty="0" err="1">
                <a:solidFill>
                  <a:schemeClr val="tx1"/>
                </a:solidFill>
                <a:effectLst/>
                <a:latin typeface="+mn-lt"/>
                <a:ea typeface="+mn-ea"/>
                <a:cs typeface="+mn-cs"/>
              </a:rPr>
              <a:t>not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necessary</a:t>
            </a:r>
            <a:r>
              <a:rPr lang="fi-FI" sz="1200" kern="1200" dirty="0">
                <a:solidFill>
                  <a:schemeClr val="tx1"/>
                </a:solidFill>
                <a:effectLst/>
                <a:latin typeface="+mn-lt"/>
                <a:ea typeface="+mn-ea"/>
                <a:cs typeface="+mn-cs"/>
              </a:rPr>
              <a:t> at </a:t>
            </a:r>
            <a:r>
              <a:rPr lang="fi-FI" sz="1200" kern="1200" dirty="0" err="1">
                <a:solidFill>
                  <a:schemeClr val="tx1"/>
                </a:solidFill>
                <a:effectLst/>
                <a:latin typeface="+mn-lt"/>
                <a:ea typeface="+mn-ea"/>
                <a:cs typeface="+mn-cs"/>
              </a:rPr>
              <a:t>this</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stage</a:t>
            </a:r>
            <a:r>
              <a:rPr lang="fi-FI" sz="1200" kern="1200" dirty="0">
                <a:solidFill>
                  <a:schemeClr val="tx1"/>
                </a:solidFill>
                <a:effectLst/>
                <a:latin typeface="+mn-lt"/>
                <a:ea typeface="+mn-ea"/>
                <a:cs typeface="+mn-cs"/>
              </a:rPr>
              <a:t> of </a:t>
            </a:r>
            <a:r>
              <a:rPr lang="fi-FI" sz="1200" kern="1200" dirty="0" err="1">
                <a:solidFill>
                  <a:schemeClr val="tx1"/>
                </a:solidFill>
                <a:effectLst/>
                <a:latin typeface="+mn-lt"/>
                <a:ea typeface="+mn-ea"/>
                <a:cs typeface="+mn-cs"/>
              </a:rPr>
              <a:t>the</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proceedings</a:t>
            </a:r>
            <a:r>
              <a:rPr lang="fi-FI" sz="1200" kern="1200" dirty="0">
                <a:solidFill>
                  <a:schemeClr val="tx1"/>
                </a:solidFill>
                <a:effectLst/>
                <a:latin typeface="+mn-lt"/>
                <a:ea typeface="+mn-ea"/>
                <a:cs typeface="+mn-cs"/>
              </a:rPr>
              <a:t> to </a:t>
            </a:r>
            <a:r>
              <a:rPr lang="fi-FI" sz="1200" kern="1200" dirty="0" err="1">
                <a:solidFill>
                  <a:schemeClr val="tx1"/>
                </a:solidFill>
                <a:effectLst/>
                <a:latin typeface="+mn-lt"/>
                <a:ea typeface="+mn-ea"/>
                <a:cs typeface="+mn-cs"/>
              </a:rPr>
              <a:t>reach</a:t>
            </a:r>
            <a:r>
              <a:rPr lang="fi-FI" sz="1200" kern="1200" dirty="0">
                <a:solidFill>
                  <a:schemeClr val="tx1"/>
                </a:solidFill>
                <a:effectLst/>
                <a:latin typeface="+mn-lt"/>
                <a:ea typeface="+mn-ea"/>
                <a:cs typeface="+mn-cs"/>
              </a:rPr>
              <a:t> a </a:t>
            </a:r>
            <a:r>
              <a:rPr lang="fi-FI" sz="1200" kern="1200" dirty="0" err="1">
                <a:solidFill>
                  <a:schemeClr val="tx1"/>
                </a:solidFill>
                <a:effectLst/>
                <a:latin typeface="+mn-lt"/>
                <a:ea typeface="+mn-ea"/>
                <a:cs typeface="+mn-cs"/>
              </a:rPr>
              <a:t>conclusion</a:t>
            </a:r>
            <a:r>
              <a:rPr lang="fi-FI" sz="1200" kern="1200" dirty="0">
                <a:solidFill>
                  <a:schemeClr val="tx1"/>
                </a:solidFill>
                <a:effectLst/>
                <a:latin typeface="+mn-lt"/>
                <a:ea typeface="+mn-ea"/>
                <a:cs typeface="+mn-cs"/>
              </a:rPr>
              <a:t> as to </a:t>
            </a:r>
            <a:r>
              <a:rPr lang="fi-FI" sz="1200" kern="1200" dirty="0" err="1">
                <a:solidFill>
                  <a:schemeClr val="tx1"/>
                </a:solidFill>
                <a:effectLst/>
                <a:latin typeface="+mn-lt"/>
                <a:ea typeface="+mn-ea"/>
                <a:cs typeface="+mn-cs"/>
              </a:rPr>
              <a:t>the</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correct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answer</a:t>
            </a:r>
            <a:r>
              <a:rPr lang="fi-FI" sz="1200" kern="1200" dirty="0">
                <a:solidFill>
                  <a:schemeClr val="tx1"/>
                </a:solidFill>
                <a:effectLst/>
                <a:latin typeface="+mn-lt"/>
                <a:ea typeface="+mn-ea"/>
                <a:cs typeface="+mn-cs"/>
              </a:rPr>
              <a:t>. </a:t>
            </a:r>
          </a:p>
          <a:p>
            <a:endParaRPr lang="fi-FI" dirty="0"/>
          </a:p>
        </p:txBody>
      </p:sp>
      <p:sp>
        <p:nvSpPr>
          <p:cNvPr id="4" name="Slide Number Placeholder 3"/>
          <p:cNvSpPr>
            <a:spLocks noGrp="1"/>
          </p:cNvSpPr>
          <p:nvPr>
            <p:ph type="sldNum" sz="quarter" idx="5"/>
          </p:nvPr>
        </p:nvSpPr>
        <p:spPr/>
        <p:txBody>
          <a:bodyPr/>
          <a:lstStyle/>
          <a:p>
            <a:pPr>
              <a:defRPr/>
            </a:pPr>
            <a:fld id="{E4CEE2A0-ACB8-D248-A2A8-BEEE832C0782}" type="slidenum">
              <a:rPr lang="en-US" altLang="sv-FI" smtClean="0"/>
              <a:pPr>
                <a:defRPr/>
              </a:pPr>
              <a:t>25</a:t>
            </a:fld>
            <a:endParaRPr lang="en-US" altLang="sv-FI"/>
          </a:p>
        </p:txBody>
      </p:sp>
    </p:spTree>
    <p:extLst>
      <p:ext uri="{BB962C8B-B14F-4D97-AF65-F5344CB8AC3E}">
        <p14:creationId xmlns:p14="http://schemas.microsoft.com/office/powerpoint/2010/main" val="17085626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BCA3599A-B860-4459-8435-0DA526491C60}" type="slidenum">
              <a:rPr lang="en-US" smtClean="0"/>
              <a:t>26</a:t>
            </a:fld>
            <a:endParaRPr lang="en-US" dirty="0"/>
          </a:p>
        </p:txBody>
      </p:sp>
    </p:spTree>
    <p:extLst>
      <p:ext uri="{BB962C8B-B14F-4D97-AF65-F5344CB8AC3E}">
        <p14:creationId xmlns:p14="http://schemas.microsoft.com/office/powerpoint/2010/main" val="34643977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jpg"/><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jpg"/><Relationship Id="rId5" Type="http://schemas.openxmlformats.org/officeDocument/2006/relationships/image" Target="../media/image7.png"/><Relationship Id="rId4" Type="http://schemas.openxmlformats.org/officeDocument/2006/relationships/image" Target="../media/image3.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jpg"/><Relationship Id="rId5" Type="http://schemas.openxmlformats.org/officeDocument/2006/relationships/image" Target="../media/image7.png"/><Relationship Id="rId4" Type="http://schemas.openxmlformats.org/officeDocument/2006/relationships/image" Target="../media/image3.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age black">
    <p:bg bwMode="gray">
      <p:bgPr>
        <a:solidFill>
          <a:schemeClr val="tx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63BEA1E7-3B13-4BC3-93CF-C5FF847712BF}"/>
              </a:ext>
            </a:extLst>
          </p:cNvPr>
          <p:cNvSpPr/>
          <p:nvPr userDrawn="1"/>
        </p:nvSpPr>
        <p:spPr bwMode="white">
          <a:xfrm>
            <a:off x="0" y="5892800"/>
            <a:ext cx="12192000" cy="9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7" descr="A close up of a logo&#10;&#10;Description automatically generated">
            <a:extLst>
              <a:ext uri="{FF2B5EF4-FFF2-40B4-BE49-F238E27FC236}">
                <a16:creationId xmlns:a16="http://schemas.microsoft.com/office/drawing/2014/main" id="{690E0151-B0E4-4F0B-82B3-6A0FF060444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53558" y="1578559"/>
            <a:ext cx="3084885" cy="3146058"/>
          </a:xfrm>
          <a:prstGeom prst="rect">
            <a:avLst/>
          </a:prstGeom>
        </p:spPr>
      </p:pic>
      <p:sp>
        <p:nvSpPr>
          <p:cNvPr id="2" name="Platshållare för datum 1">
            <a:extLst>
              <a:ext uri="{FF2B5EF4-FFF2-40B4-BE49-F238E27FC236}">
                <a16:creationId xmlns:a16="http://schemas.microsoft.com/office/drawing/2014/main" id="{EAD07178-7747-4123-AADA-93A49BF34C70}"/>
              </a:ext>
            </a:extLst>
          </p:cNvPr>
          <p:cNvSpPr>
            <a:spLocks noGrp="1"/>
          </p:cNvSpPr>
          <p:nvPr>
            <p:ph type="dt" sz="half" idx="10"/>
          </p:nvPr>
        </p:nvSpPr>
        <p:spPr>
          <a:xfrm>
            <a:off x="1030515" y="7001116"/>
            <a:ext cx="867133" cy="144104"/>
          </a:xfrm>
        </p:spPr>
        <p:txBody>
          <a:bodyPr/>
          <a:lstStyle/>
          <a:p>
            <a:fld id="{E7CA72E8-A1C2-4E43-BC97-AE44E4A76D60}" type="datetime1">
              <a:rPr lang="en-GB" smtClean="0"/>
              <a:t>17/02/2021</a:t>
            </a:fld>
            <a:endParaRPr lang="en-GB" dirty="0"/>
          </a:p>
        </p:txBody>
      </p:sp>
      <p:sp>
        <p:nvSpPr>
          <p:cNvPr id="3" name="Platshållare för sidfot 2">
            <a:extLst>
              <a:ext uri="{FF2B5EF4-FFF2-40B4-BE49-F238E27FC236}">
                <a16:creationId xmlns:a16="http://schemas.microsoft.com/office/drawing/2014/main" id="{8A8A7CE6-304C-4521-9391-DE9E55102F40}"/>
              </a:ext>
            </a:extLst>
          </p:cNvPr>
          <p:cNvSpPr>
            <a:spLocks noGrp="1"/>
          </p:cNvSpPr>
          <p:nvPr>
            <p:ph type="ftr" sz="quarter" idx="11"/>
          </p:nvPr>
        </p:nvSpPr>
        <p:spPr>
          <a:xfrm>
            <a:off x="477569" y="-283554"/>
            <a:ext cx="1614197" cy="144104"/>
          </a:xfrm>
          <a:prstGeom prst="rect">
            <a:avLst/>
          </a:prstGeom>
        </p:spPr>
        <p:txBody>
          <a:bodyPr/>
          <a:lstStyle/>
          <a:p>
            <a:r>
              <a:rPr lang="en-GB"/>
              <a:t>Hanken School of Economics</a:t>
            </a:r>
            <a:endParaRPr lang="en-GB" dirty="0"/>
          </a:p>
        </p:txBody>
      </p:sp>
      <p:sp>
        <p:nvSpPr>
          <p:cNvPr id="4" name="Platshållare för bildnummer 3">
            <a:extLst>
              <a:ext uri="{FF2B5EF4-FFF2-40B4-BE49-F238E27FC236}">
                <a16:creationId xmlns:a16="http://schemas.microsoft.com/office/drawing/2014/main" id="{EA7E9103-37DE-494C-A46F-497D32E4F664}"/>
              </a:ext>
            </a:extLst>
          </p:cNvPr>
          <p:cNvSpPr>
            <a:spLocks noGrp="1"/>
          </p:cNvSpPr>
          <p:nvPr>
            <p:ph type="sldNum" sz="quarter" idx="12"/>
          </p:nvPr>
        </p:nvSpPr>
        <p:spPr>
          <a:xfrm>
            <a:off x="2165354" y="-283554"/>
            <a:ext cx="867133" cy="144104"/>
          </a:xfrm>
          <a:prstGeom prst="rect">
            <a:avLst/>
          </a:prstGeom>
        </p:spPr>
        <p:txBody>
          <a:bodyPr/>
          <a:lstStyle/>
          <a:p>
            <a:fld id="{20F5467F-CA83-4951-87CD-A29B72857444}" type="slidenum">
              <a:rPr lang="en-GB" smtClean="0"/>
              <a:pPr/>
              <a:t>‹#›</a:t>
            </a:fld>
            <a:endParaRPr lang="en-GB" dirty="0"/>
          </a:p>
        </p:txBody>
      </p:sp>
      <p:pic>
        <p:nvPicPr>
          <p:cNvPr id="10" name="Picture 9" descr="A close up of a sign&#10;&#10;Description automatically generated">
            <a:extLst>
              <a:ext uri="{FF2B5EF4-FFF2-40B4-BE49-F238E27FC236}">
                <a16:creationId xmlns:a16="http://schemas.microsoft.com/office/drawing/2014/main" id="{9D0C8A5B-7A6E-5F46-990F-D090E02031D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758833" y="6206630"/>
            <a:ext cx="1150221" cy="390664"/>
          </a:xfrm>
          <a:prstGeom prst="rect">
            <a:avLst/>
          </a:prstGeom>
        </p:spPr>
      </p:pic>
      <p:pic>
        <p:nvPicPr>
          <p:cNvPr id="14" name="Picture 13">
            <a:extLst>
              <a:ext uri="{FF2B5EF4-FFF2-40B4-BE49-F238E27FC236}">
                <a16:creationId xmlns:a16="http://schemas.microsoft.com/office/drawing/2014/main" id="{A4CCDCBA-F9BD-B54E-90D0-A64A1C4F645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263725" y="6258993"/>
            <a:ext cx="1150220" cy="338301"/>
          </a:xfrm>
          <a:prstGeom prst="rect">
            <a:avLst/>
          </a:prstGeom>
        </p:spPr>
      </p:pic>
      <p:pic>
        <p:nvPicPr>
          <p:cNvPr id="9" name="Picture 8" descr="A close up of a logo&#10;&#10;Description automatically generated">
            <a:extLst>
              <a:ext uri="{FF2B5EF4-FFF2-40B4-BE49-F238E27FC236}">
                <a16:creationId xmlns:a16="http://schemas.microsoft.com/office/drawing/2014/main" id="{10C33C18-96E9-4E96-9783-C7FA7C90D25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35660" y="5997936"/>
            <a:ext cx="977256" cy="705424"/>
          </a:xfrm>
          <a:prstGeom prst="rect">
            <a:avLst/>
          </a:prstGeom>
        </p:spPr>
      </p:pic>
    </p:spTree>
    <p:extLst>
      <p:ext uri="{BB962C8B-B14F-4D97-AF65-F5344CB8AC3E}">
        <p14:creationId xmlns:p14="http://schemas.microsoft.com/office/powerpoint/2010/main" val="1510975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page with picture">
    <p:bg>
      <p:bgPr>
        <a:solidFill>
          <a:schemeClr val="bg1"/>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BFD4103-4018-40DF-B16C-A5416B041552}"/>
              </a:ext>
            </a:extLst>
          </p:cNvPr>
          <p:cNvSpPr>
            <a:spLocks noGrp="1"/>
          </p:cNvSpPr>
          <p:nvPr>
            <p:ph type="pic" sz="quarter" idx="10" hasCustomPrompt="1"/>
          </p:nvPr>
        </p:nvSpPr>
        <p:spPr>
          <a:xfrm>
            <a:off x="0" y="0"/>
            <a:ext cx="12192000" cy="6858000"/>
          </a:xfrm>
          <a:solidFill>
            <a:schemeClr val="bg1">
              <a:lumMod val="95000"/>
            </a:schemeClr>
          </a:solidFill>
        </p:spPr>
        <p:txBody>
          <a:bodyPr/>
          <a:lstStyle>
            <a:lvl1pPr marL="0" indent="0">
              <a:buNone/>
              <a:defRPr/>
            </a:lvl1pPr>
          </a:lstStyle>
          <a:p>
            <a:r>
              <a:rPr lang="en-GB" dirty="0"/>
              <a:t>Click here and insert picture from Ribbon Insert and </a:t>
            </a:r>
            <a:r>
              <a:rPr lang="en-GB"/>
              <a:t>button Pictures</a:t>
            </a:r>
            <a:endParaRPr lang="en-GB" dirty="0"/>
          </a:p>
        </p:txBody>
      </p:sp>
      <p:sp>
        <p:nvSpPr>
          <p:cNvPr id="16" name="Text Placeholder 7">
            <a:extLst>
              <a:ext uri="{FF2B5EF4-FFF2-40B4-BE49-F238E27FC236}">
                <a16:creationId xmlns:a16="http://schemas.microsoft.com/office/drawing/2014/main" id="{11A10F7D-A3FD-479F-8768-FF14994E4A12}"/>
              </a:ext>
            </a:extLst>
          </p:cNvPr>
          <p:cNvSpPr>
            <a:spLocks noGrp="1"/>
          </p:cNvSpPr>
          <p:nvPr>
            <p:ph type="body" sz="quarter" idx="11" hasCustomPrompt="1"/>
          </p:nvPr>
        </p:nvSpPr>
        <p:spPr bwMode="gray">
          <a:xfrm>
            <a:off x="3802743" y="1135743"/>
            <a:ext cx="4586513" cy="4586513"/>
          </a:xfrm>
          <a:blipFill dpi="0" rotWithShape="1">
            <a:blip r:embed="rId2"/>
            <a:srcRect/>
            <a:stretch>
              <a:fillRect/>
            </a:stretch>
          </a:blipFill>
        </p:spPr>
        <p:txBody>
          <a:bodyPr/>
          <a:lstStyle>
            <a:lvl1pPr marL="0" indent="0">
              <a:buNone/>
              <a:defRPr/>
            </a:lvl1pPr>
          </a:lstStyle>
          <a:p>
            <a:pPr lvl="0"/>
            <a:r>
              <a:rPr lang="en-GB"/>
              <a:t>Click to edit Master text styles</a:t>
            </a:r>
            <a:endParaRPr lang="en-GB" dirty="0"/>
          </a:p>
        </p:txBody>
      </p:sp>
      <p:sp>
        <p:nvSpPr>
          <p:cNvPr id="2" name="Platshållare för datum 1">
            <a:extLst>
              <a:ext uri="{FF2B5EF4-FFF2-40B4-BE49-F238E27FC236}">
                <a16:creationId xmlns:a16="http://schemas.microsoft.com/office/drawing/2014/main" id="{569DCAC0-3D41-4882-957A-4FC81EC3CB3F}"/>
              </a:ext>
            </a:extLst>
          </p:cNvPr>
          <p:cNvSpPr>
            <a:spLocks noGrp="1"/>
          </p:cNvSpPr>
          <p:nvPr>
            <p:ph type="dt" sz="half" idx="12"/>
          </p:nvPr>
        </p:nvSpPr>
        <p:spPr>
          <a:xfrm>
            <a:off x="1030515" y="7001116"/>
            <a:ext cx="867133" cy="144104"/>
          </a:xfrm>
        </p:spPr>
        <p:txBody>
          <a:bodyPr/>
          <a:lstStyle/>
          <a:p>
            <a:fld id="{E7A97FBE-752A-42DD-8807-57B6EDC7843C}" type="datetime1">
              <a:rPr lang="en-GB" smtClean="0"/>
              <a:t>17/02/2021</a:t>
            </a:fld>
            <a:endParaRPr lang="en-GB" dirty="0"/>
          </a:p>
        </p:txBody>
      </p:sp>
    </p:spTree>
    <p:extLst>
      <p:ext uri="{BB962C8B-B14F-4D97-AF65-F5344CB8AC3E}">
        <p14:creationId xmlns:p14="http://schemas.microsoft.com/office/powerpoint/2010/main" val="3768929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page picture and logo">
    <p:bg>
      <p:bgPr>
        <a:solidFill>
          <a:schemeClr val="bg1"/>
        </a:solidFill>
        <a:effectLst/>
      </p:bgPr>
    </p:bg>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85EAD16C-033F-4601-BD86-C04CE5B7C855}"/>
              </a:ext>
            </a:extLst>
          </p:cNvPr>
          <p:cNvSpPr>
            <a:spLocks noGrp="1"/>
          </p:cNvSpPr>
          <p:nvPr>
            <p:ph type="pic" sz="quarter" idx="10" hasCustomPrompt="1"/>
          </p:nvPr>
        </p:nvSpPr>
        <p:spPr>
          <a:xfrm>
            <a:off x="0" y="0"/>
            <a:ext cx="12192000" cy="6858000"/>
          </a:xfrm>
          <a:solidFill>
            <a:schemeClr val="bg1">
              <a:lumMod val="95000"/>
            </a:schemeClr>
          </a:solidFill>
        </p:spPr>
        <p:txBody>
          <a:bodyPr/>
          <a:lstStyle>
            <a:lvl1pPr marL="0" indent="0">
              <a:buNone/>
              <a:defRPr/>
            </a:lvl1pPr>
          </a:lstStyle>
          <a:p>
            <a:r>
              <a:rPr lang="en-GB" dirty="0"/>
              <a:t>Click here and insert picture from Ribbon Insert and </a:t>
            </a:r>
            <a:r>
              <a:rPr lang="en-GB"/>
              <a:t>button Pictures</a:t>
            </a:r>
            <a:endParaRPr lang="en-GB" dirty="0"/>
          </a:p>
        </p:txBody>
      </p:sp>
      <p:sp>
        <p:nvSpPr>
          <p:cNvPr id="4" name="Text Placeholder 7">
            <a:extLst>
              <a:ext uri="{FF2B5EF4-FFF2-40B4-BE49-F238E27FC236}">
                <a16:creationId xmlns:a16="http://schemas.microsoft.com/office/drawing/2014/main" id="{91281538-723C-4763-A98A-AF28DAC1FA76}"/>
              </a:ext>
            </a:extLst>
          </p:cNvPr>
          <p:cNvSpPr>
            <a:spLocks noGrp="1"/>
          </p:cNvSpPr>
          <p:nvPr>
            <p:ph type="body" sz="quarter" idx="11" hasCustomPrompt="1"/>
          </p:nvPr>
        </p:nvSpPr>
        <p:spPr bwMode="gray">
          <a:xfrm>
            <a:off x="3802743" y="1135743"/>
            <a:ext cx="4586513" cy="4586513"/>
          </a:xfrm>
          <a:blipFill>
            <a:blip r:embed="rId2"/>
            <a:stretch>
              <a:fillRect/>
            </a:stretch>
          </a:blipFill>
        </p:spPr>
        <p:txBody>
          <a:bodyPr/>
          <a:lstStyle>
            <a:lvl1pPr marL="0" indent="0">
              <a:buNone/>
              <a:defRPr/>
            </a:lvl1pPr>
          </a:lstStyle>
          <a:p>
            <a:pPr lvl="0"/>
            <a:r>
              <a:rPr lang="en-GB"/>
              <a:t>Click to edit Master text styles</a:t>
            </a:r>
            <a:endParaRPr lang="en-GB" dirty="0"/>
          </a:p>
        </p:txBody>
      </p:sp>
      <p:sp>
        <p:nvSpPr>
          <p:cNvPr id="2" name="Platshållare för datum 1">
            <a:extLst>
              <a:ext uri="{FF2B5EF4-FFF2-40B4-BE49-F238E27FC236}">
                <a16:creationId xmlns:a16="http://schemas.microsoft.com/office/drawing/2014/main" id="{4B4ACEF5-534C-4C95-84D8-1E4F0FDBAFDA}"/>
              </a:ext>
            </a:extLst>
          </p:cNvPr>
          <p:cNvSpPr>
            <a:spLocks noGrp="1"/>
          </p:cNvSpPr>
          <p:nvPr>
            <p:ph type="dt" sz="half" idx="12"/>
          </p:nvPr>
        </p:nvSpPr>
        <p:spPr>
          <a:xfrm>
            <a:off x="1030515" y="7001116"/>
            <a:ext cx="867133" cy="144104"/>
          </a:xfrm>
        </p:spPr>
        <p:txBody>
          <a:bodyPr/>
          <a:lstStyle/>
          <a:p>
            <a:fld id="{E931FBE4-A677-4525-9A28-36F04E6B5F42}" type="datetime1">
              <a:rPr lang="en-GB" smtClean="0"/>
              <a:t>17/02/2021</a:t>
            </a:fld>
            <a:endParaRPr lang="en-GB" dirty="0"/>
          </a:p>
        </p:txBody>
      </p:sp>
    </p:spTree>
    <p:extLst>
      <p:ext uri="{BB962C8B-B14F-4D97-AF65-F5344CB8AC3E}">
        <p14:creationId xmlns:p14="http://schemas.microsoft.com/office/powerpoint/2010/main" val="18038413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lack">
    <p:bg bwMode="gray">
      <p:bgPr>
        <a:solidFill>
          <a:schemeClr val="tx1"/>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D5A6B9BD-AACB-4145-87E1-A72DBE9882C2}"/>
              </a:ext>
            </a:extLst>
          </p:cNvPr>
          <p:cNvSpPr>
            <a:spLocks noGrp="1"/>
          </p:cNvSpPr>
          <p:nvPr>
            <p:ph type="title"/>
          </p:nvPr>
        </p:nvSpPr>
        <p:spPr bwMode="white">
          <a:xfrm>
            <a:off x="1019174" y="3035300"/>
            <a:ext cx="6877052" cy="809739"/>
          </a:xfrm>
        </p:spPr>
        <p:txBody>
          <a:bodyPr anchor="b"/>
          <a:lstStyle>
            <a:lvl1pPr>
              <a:defRPr sz="5400" i="0">
                <a:solidFill>
                  <a:schemeClr val="bg1"/>
                </a:solidFill>
              </a:defRPr>
            </a:lvl1pPr>
          </a:lstStyle>
          <a:p>
            <a:r>
              <a:rPr lang="en-US"/>
              <a:t>Click to edit Master title style</a:t>
            </a:r>
            <a:endParaRPr lang="en-GB" dirty="0"/>
          </a:p>
        </p:txBody>
      </p:sp>
      <p:sp>
        <p:nvSpPr>
          <p:cNvPr id="6" name="Text Placeholder 5">
            <a:extLst>
              <a:ext uri="{FF2B5EF4-FFF2-40B4-BE49-F238E27FC236}">
                <a16:creationId xmlns:a16="http://schemas.microsoft.com/office/drawing/2014/main" id="{564B2642-75BE-4F32-B5D8-5B10E8C0DB4E}"/>
              </a:ext>
            </a:extLst>
          </p:cNvPr>
          <p:cNvSpPr>
            <a:spLocks noGrp="1"/>
          </p:cNvSpPr>
          <p:nvPr>
            <p:ph type="body" sz="quarter" idx="13"/>
          </p:nvPr>
        </p:nvSpPr>
        <p:spPr bwMode="white">
          <a:xfrm>
            <a:off x="1019175" y="3975431"/>
            <a:ext cx="6877052" cy="668337"/>
          </a:xfrm>
        </p:spPr>
        <p:txBody>
          <a:bodyPr/>
          <a:lstStyle>
            <a:lvl1pPr marL="0" indent="0">
              <a:buNone/>
              <a:defRPr sz="1800">
                <a:solidFill>
                  <a:schemeClr val="bg1"/>
                </a:solidFill>
              </a:defRPr>
            </a:lvl1pPr>
          </a:lstStyle>
          <a:p>
            <a:pPr lvl="0"/>
            <a:r>
              <a:rPr lang="en-US"/>
              <a:t>Edit Master text styles</a:t>
            </a:r>
          </a:p>
        </p:txBody>
      </p:sp>
      <p:sp>
        <p:nvSpPr>
          <p:cNvPr id="17" name="Rectangle 16">
            <a:extLst>
              <a:ext uri="{FF2B5EF4-FFF2-40B4-BE49-F238E27FC236}">
                <a16:creationId xmlns:a16="http://schemas.microsoft.com/office/drawing/2014/main" id="{D59A863C-1744-48E0-B479-CD45A71AF290}"/>
              </a:ext>
            </a:extLst>
          </p:cNvPr>
          <p:cNvSpPr/>
          <p:nvPr userDrawn="1"/>
        </p:nvSpPr>
        <p:spPr bwMode="white">
          <a:xfrm>
            <a:off x="0" y="5892800"/>
            <a:ext cx="12192000" cy="9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2" name="Picture 21" descr="A close up of a logo&#10;&#10;Description automatically generated">
            <a:extLst>
              <a:ext uri="{FF2B5EF4-FFF2-40B4-BE49-F238E27FC236}">
                <a16:creationId xmlns:a16="http://schemas.microsoft.com/office/drawing/2014/main" id="{9B2A66FE-B707-4573-A03B-FDCCF0C4D1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10067" y="565150"/>
            <a:ext cx="1138266" cy="1160838"/>
          </a:xfrm>
          <a:prstGeom prst="rect">
            <a:avLst/>
          </a:prstGeom>
        </p:spPr>
      </p:pic>
      <p:sp>
        <p:nvSpPr>
          <p:cNvPr id="2" name="Platshållare för datum 1">
            <a:extLst>
              <a:ext uri="{FF2B5EF4-FFF2-40B4-BE49-F238E27FC236}">
                <a16:creationId xmlns:a16="http://schemas.microsoft.com/office/drawing/2014/main" id="{5F827BA3-AD49-4E6E-9378-E6DB543E2D71}"/>
              </a:ext>
            </a:extLst>
          </p:cNvPr>
          <p:cNvSpPr>
            <a:spLocks noGrp="1"/>
          </p:cNvSpPr>
          <p:nvPr>
            <p:ph type="dt" sz="half" idx="14"/>
          </p:nvPr>
        </p:nvSpPr>
        <p:spPr>
          <a:xfrm>
            <a:off x="1030515" y="7001116"/>
            <a:ext cx="867133" cy="144104"/>
          </a:xfrm>
        </p:spPr>
        <p:txBody>
          <a:bodyPr/>
          <a:lstStyle/>
          <a:p>
            <a:fld id="{832B7807-5395-4F90-AFC6-3808A7CDB353}" type="datetime1">
              <a:rPr lang="en-GB" smtClean="0"/>
              <a:t>17/02/2021</a:t>
            </a:fld>
            <a:endParaRPr lang="en-GB" dirty="0"/>
          </a:p>
        </p:txBody>
      </p:sp>
      <p:pic>
        <p:nvPicPr>
          <p:cNvPr id="15" name="Picture 14" descr="A close up of a sign&#10;&#10;Description automatically generated">
            <a:extLst>
              <a:ext uri="{FF2B5EF4-FFF2-40B4-BE49-F238E27FC236}">
                <a16:creationId xmlns:a16="http://schemas.microsoft.com/office/drawing/2014/main" id="{69962AA2-D2C6-1A47-B7FD-76FE0B62E7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758833" y="6206630"/>
            <a:ext cx="1150221" cy="390664"/>
          </a:xfrm>
          <a:prstGeom prst="rect">
            <a:avLst/>
          </a:prstGeom>
        </p:spPr>
      </p:pic>
      <p:pic>
        <p:nvPicPr>
          <p:cNvPr id="18" name="Picture 17">
            <a:extLst>
              <a:ext uri="{FF2B5EF4-FFF2-40B4-BE49-F238E27FC236}">
                <a16:creationId xmlns:a16="http://schemas.microsoft.com/office/drawing/2014/main" id="{CC6BB290-0AEA-D345-A237-C7076ACDA50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263725" y="6258993"/>
            <a:ext cx="1150220" cy="338301"/>
          </a:xfrm>
          <a:prstGeom prst="rect">
            <a:avLst/>
          </a:prstGeom>
        </p:spPr>
      </p:pic>
      <p:pic>
        <p:nvPicPr>
          <p:cNvPr id="12" name="Picture 11" descr="A close up of a logo&#10;&#10;Description automatically generated">
            <a:extLst>
              <a:ext uri="{FF2B5EF4-FFF2-40B4-BE49-F238E27FC236}">
                <a16:creationId xmlns:a16="http://schemas.microsoft.com/office/drawing/2014/main" id="{13ECDA91-1B45-4157-AD5E-F092C549865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566400" y="290228"/>
            <a:ext cx="1625600" cy="1625600"/>
          </a:xfrm>
          <a:prstGeom prst="rect">
            <a:avLst/>
          </a:prstGeom>
        </p:spPr>
      </p:pic>
      <p:pic>
        <p:nvPicPr>
          <p:cNvPr id="7" name="Picture 6" descr="A close up of a logo&#10;&#10;Description automatically generated">
            <a:extLst>
              <a:ext uri="{FF2B5EF4-FFF2-40B4-BE49-F238E27FC236}">
                <a16:creationId xmlns:a16="http://schemas.microsoft.com/office/drawing/2014/main" id="{49F4C0FA-B548-4A05-AF6D-B0B2E9D03B2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59241" y="6101567"/>
            <a:ext cx="904840" cy="653151"/>
          </a:xfrm>
          <a:prstGeom prst="rect">
            <a:avLst/>
          </a:prstGeom>
        </p:spPr>
      </p:pic>
      <p:pic>
        <p:nvPicPr>
          <p:cNvPr id="13" name="Picture 12" descr="A close up of a logo&#10;&#10;Description automatically generated">
            <a:extLst>
              <a:ext uri="{FF2B5EF4-FFF2-40B4-BE49-F238E27FC236}">
                <a16:creationId xmlns:a16="http://schemas.microsoft.com/office/drawing/2014/main" id="{28E59845-E65B-4808-8230-73741CA5F2DD}"/>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35660" y="5997936"/>
            <a:ext cx="977256" cy="705424"/>
          </a:xfrm>
          <a:prstGeom prst="rect">
            <a:avLst/>
          </a:prstGeom>
        </p:spPr>
      </p:pic>
    </p:spTree>
    <p:extLst>
      <p:ext uri="{BB962C8B-B14F-4D97-AF65-F5344CB8AC3E}">
        <p14:creationId xmlns:p14="http://schemas.microsoft.com/office/powerpoint/2010/main" val="3538668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slide">
    <p:bg>
      <p:bgPr>
        <a:solidFill>
          <a:schemeClr val="bg1"/>
        </a:solidFill>
        <a:effectLst/>
      </p:bgPr>
    </p:bg>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7C5005BF-F5AE-43DE-A52A-DA6184D7B2F4}"/>
              </a:ext>
            </a:extLst>
          </p:cNvPr>
          <p:cNvSpPr>
            <a:spLocks noGrp="1"/>
          </p:cNvSpPr>
          <p:nvPr>
            <p:ph type="title"/>
          </p:nvPr>
        </p:nvSpPr>
        <p:spPr>
          <a:xfrm>
            <a:off x="1019174" y="3035300"/>
            <a:ext cx="6877052" cy="809739"/>
          </a:xfrm>
        </p:spPr>
        <p:txBody>
          <a:bodyPr anchor="b"/>
          <a:lstStyle>
            <a:lvl1pPr>
              <a:defRPr sz="5400" i="0">
                <a:solidFill>
                  <a:schemeClr val="tx1"/>
                </a:solidFill>
              </a:defRPr>
            </a:lvl1pPr>
          </a:lstStyle>
          <a:p>
            <a:r>
              <a:rPr lang="en-US"/>
              <a:t>Click to edit Master title style</a:t>
            </a:r>
            <a:endParaRPr lang="en-GB" dirty="0"/>
          </a:p>
        </p:txBody>
      </p:sp>
      <p:sp>
        <p:nvSpPr>
          <p:cNvPr id="14" name="Text Placeholder 5">
            <a:extLst>
              <a:ext uri="{FF2B5EF4-FFF2-40B4-BE49-F238E27FC236}">
                <a16:creationId xmlns:a16="http://schemas.microsoft.com/office/drawing/2014/main" id="{36DF75A6-F098-4DEC-A7C0-5ADC3E12697F}"/>
              </a:ext>
            </a:extLst>
          </p:cNvPr>
          <p:cNvSpPr>
            <a:spLocks noGrp="1"/>
          </p:cNvSpPr>
          <p:nvPr>
            <p:ph type="body" sz="quarter" idx="13"/>
          </p:nvPr>
        </p:nvSpPr>
        <p:spPr>
          <a:xfrm>
            <a:off x="1019175" y="3975431"/>
            <a:ext cx="6877052" cy="668337"/>
          </a:xfrm>
        </p:spPr>
        <p:txBody>
          <a:bodyPr/>
          <a:lstStyle>
            <a:lvl1pPr marL="0" indent="0">
              <a:buNone/>
              <a:defRPr sz="1800">
                <a:solidFill>
                  <a:schemeClr val="tx1"/>
                </a:solidFill>
              </a:defRPr>
            </a:lvl1pPr>
          </a:lstStyle>
          <a:p>
            <a:pPr lvl="0"/>
            <a:r>
              <a:rPr lang="en-US"/>
              <a:t>Edit Master text styles</a:t>
            </a:r>
          </a:p>
        </p:txBody>
      </p:sp>
      <p:sp>
        <p:nvSpPr>
          <p:cNvPr id="17" name="Rectangle 16">
            <a:extLst>
              <a:ext uri="{FF2B5EF4-FFF2-40B4-BE49-F238E27FC236}">
                <a16:creationId xmlns:a16="http://schemas.microsoft.com/office/drawing/2014/main" id="{D59A863C-1744-48E0-B479-CD45A71AF290}"/>
              </a:ext>
            </a:extLst>
          </p:cNvPr>
          <p:cNvSpPr/>
          <p:nvPr userDrawn="1"/>
        </p:nvSpPr>
        <p:spPr bwMode="white">
          <a:xfrm>
            <a:off x="0" y="5892800"/>
            <a:ext cx="12192000" cy="9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Platshållare för datum 1">
            <a:extLst>
              <a:ext uri="{FF2B5EF4-FFF2-40B4-BE49-F238E27FC236}">
                <a16:creationId xmlns:a16="http://schemas.microsoft.com/office/drawing/2014/main" id="{CA4AA24B-19FD-416D-933A-C5C84D831152}"/>
              </a:ext>
            </a:extLst>
          </p:cNvPr>
          <p:cNvSpPr>
            <a:spLocks noGrp="1"/>
          </p:cNvSpPr>
          <p:nvPr>
            <p:ph type="dt" sz="half" idx="14"/>
          </p:nvPr>
        </p:nvSpPr>
        <p:spPr>
          <a:xfrm>
            <a:off x="1030515" y="7001116"/>
            <a:ext cx="867133" cy="144104"/>
          </a:xfrm>
        </p:spPr>
        <p:txBody>
          <a:bodyPr/>
          <a:lstStyle/>
          <a:p>
            <a:fld id="{F556D7B5-89B1-4D8F-8A6A-4E3A05D49924}" type="datetime1">
              <a:rPr lang="en-GB" smtClean="0"/>
              <a:t>17/02/2021</a:t>
            </a:fld>
            <a:endParaRPr lang="en-GB" dirty="0"/>
          </a:p>
        </p:txBody>
      </p:sp>
      <p:pic>
        <p:nvPicPr>
          <p:cNvPr id="18" name="Picture 17" descr="A close up of a sign&#10;&#10;Description automatically generated">
            <a:extLst>
              <a:ext uri="{FF2B5EF4-FFF2-40B4-BE49-F238E27FC236}">
                <a16:creationId xmlns:a16="http://schemas.microsoft.com/office/drawing/2014/main" id="{F2C91DEF-B61D-2D46-9B80-DC22EF28D1D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58833" y="6206630"/>
            <a:ext cx="1150221" cy="390664"/>
          </a:xfrm>
          <a:prstGeom prst="rect">
            <a:avLst/>
          </a:prstGeom>
        </p:spPr>
      </p:pic>
      <p:pic>
        <p:nvPicPr>
          <p:cNvPr id="19" name="Picture 18" descr="A close up of a logo&#10;&#10;Description automatically generated">
            <a:extLst>
              <a:ext uri="{FF2B5EF4-FFF2-40B4-BE49-F238E27FC236}">
                <a16:creationId xmlns:a16="http://schemas.microsoft.com/office/drawing/2014/main" id="{C31EE36E-8EA9-AD44-9D25-AA56C866A3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36554" y="6117035"/>
            <a:ext cx="667608" cy="480259"/>
          </a:xfrm>
          <a:prstGeom prst="rect">
            <a:avLst/>
          </a:prstGeom>
        </p:spPr>
      </p:pic>
      <p:pic>
        <p:nvPicPr>
          <p:cNvPr id="20" name="Picture 19">
            <a:extLst>
              <a:ext uri="{FF2B5EF4-FFF2-40B4-BE49-F238E27FC236}">
                <a16:creationId xmlns:a16="http://schemas.microsoft.com/office/drawing/2014/main" id="{D3ECE9DF-B2D0-1742-A39D-9510994A7B4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263725" y="6258993"/>
            <a:ext cx="1150220" cy="338301"/>
          </a:xfrm>
          <a:prstGeom prst="rect">
            <a:avLst/>
          </a:prstGeom>
        </p:spPr>
      </p:pic>
      <p:pic>
        <p:nvPicPr>
          <p:cNvPr id="15" name="Picture 14" descr="A close up of a logo&#10;&#10;Description automatically generated">
            <a:extLst>
              <a:ext uri="{FF2B5EF4-FFF2-40B4-BE49-F238E27FC236}">
                <a16:creationId xmlns:a16="http://schemas.microsoft.com/office/drawing/2014/main" id="{CAD22CFE-928F-4703-98ED-176ED24665C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566400" y="290228"/>
            <a:ext cx="1625600" cy="1625600"/>
          </a:xfrm>
          <a:prstGeom prst="rect">
            <a:avLst/>
          </a:prstGeom>
        </p:spPr>
      </p:pic>
      <p:pic>
        <p:nvPicPr>
          <p:cNvPr id="10" name="Picture 9" descr="A close up of a logo&#10;&#10;Description automatically generated">
            <a:extLst>
              <a:ext uri="{FF2B5EF4-FFF2-40B4-BE49-F238E27FC236}">
                <a16:creationId xmlns:a16="http://schemas.microsoft.com/office/drawing/2014/main" id="{06FB4AAD-BE02-4DFF-921B-9DE70742172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35660" y="5997936"/>
            <a:ext cx="977256" cy="705424"/>
          </a:xfrm>
          <a:prstGeom prst="rect">
            <a:avLst/>
          </a:prstGeom>
        </p:spPr>
      </p:pic>
    </p:spTree>
    <p:extLst>
      <p:ext uri="{BB962C8B-B14F-4D97-AF65-F5344CB8AC3E}">
        <p14:creationId xmlns:p14="http://schemas.microsoft.com/office/powerpoint/2010/main" val="55787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9" name="object 5">
            <a:extLst>
              <a:ext uri="{FF2B5EF4-FFF2-40B4-BE49-F238E27FC236}">
                <a16:creationId xmlns:a16="http://schemas.microsoft.com/office/drawing/2014/main" id="{9CAB088C-0A3C-48A0-ABD1-F703C408E692}"/>
              </a:ext>
            </a:extLst>
          </p:cNvPr>
          <p:cNvSpPr/>
          <p:nvPr userDrawn="1"/>
        </p:nvSpPr>
        <p:spPr>
          <a:xfrm>
            <a:off x="9240820" y="2266401"/>
            <a:ext cx="2946024" cy="4540478"/>
          </a:xfrm>
          <a:prstGeom prst="rect">
            <a:avLst/>
          </a:prstGeom>
          <a:blipFill>
            <a:blip r:embed="rId2" cstate="print"/>
            <a:stretch>
              <a:fillRect/>
            </a:stretch>
          </a:blipFill>
        </p:spPr>
        <p:txBody>
          <a:bodyPr wrap="square" lIns="0" tIns="0" rIns="0" bIns="0" rtlCol="0"/>
          <a:lstStyle/>
          <a:p>
            <a:endParaRPr lang="en-GB" dirty="0"/>
          </a:p>
        </p:txBody>
      </p:sp>
      <p:sp>
        <p:nvSpPr>
          <p:cNvPr id="2" name="Title 1">
            <a:extLst>
              <a:ext uri="{FF2B5EF4-FFF2-40B4-BE49-F238E27FC236}">
                <a16:creationId xmlns:a16="http://schemas.microsoft.com/office/drawing/2014/main" id="{757C29DE-0077-499A-A476-60E3E85BC482}"/>
              </a:ext>
            </a:extLst>
          </p:cNvPr>
          <p:cNvSpPr>
            <a:spLocks noGrp="1"/>
          </p:cNvSpPr>
          <p:nvPr>
            <p:ph type="title"/>
          </p:nvPr>
        </p:nvSpPr>
        <p:spPr/>
        <p:txBody>
          <a:bodyPr/>
          <a:lstStyle/>
          <a:p>
            <a:r>
              <a:rPr lang="en-US"/>
              <a:t>Click to edit Master title style</a:t>
            </a:r>
            <a:endParaRPr lang="en-GB" dirty="0"/>
          </a:p>
        </p:txBody>
      </p:sp>
      <p:sp>
        <p:nvSpPr>
          <p:cNvPr id="21" name="Text Placeholder 20">
            <a:extLst>
              <a:ext uri="{FF2B5EF4-FFF2-40B4-BE49-F238E27FC236}">
                <a16:creationId xmlns:a16="http://schemas.microsoft.com/office/drawing/2014/main" id="{83757C54-315E-4027-8259-28136E4053FB}"/>
              </a:ext>
            </a:extLst>
          </p:cNvPr>
          <p:cNvSpPr>
            <a:spLocks noGrp="1"/>
          </p:cNvSpPr>
          <p:nvPr>
            <p:ph type="body" sz="quarter" idx="18"/>
          </p:nvPr>
        </p:nvSpPr>
        <p:spPr>
          <a:xfrm>
            <a:off x="766763" y="2105025"/>
            <a:ext cx="3370262" cy="4060825"/>
          </a:xfrm>
        </p:spPr>
        <p:txBody>
          <a:bodyPr/>
          <a:lstStyle>
            <a:lvl1pPr marL="0" indent="0">
              <a:spcBef>
                <a:spcPts val="0"/>
              </a:spcBef>
              <a:buNone/>
              <a:defRPr sz="1800"/>
            </a:lvl1pPr>
            <a:lvl2pPr marL="457200" indent="0">
              <a:spcBef>
                <a:spcPts val="0"/>
              </a:spcBef>
              <a:buNone/>
              <a:defRPr sz="1600"/>
            </a:lvl2pPr>
            <a:lvl3pPr marL="914400" indent="0">
              <a:spcBef>
                <a:spcPts val="0"/>
              </a:spcBef>
              <a:buNone/>
              <a:defRPr sz="1400"/>
            </a:lvl3pPr>
            <a:lvl4pPr marL="1371600" indent="0">
              <a:spcBef>
                <a:spcPts val="0"/>
              </a:spcBef>
              <a:buNone/>
              <a:defRPr sz="1200"/>
            </a:lvl4pPr>
            <a:lvl5pPr marL="1828800" indent="0">
              <a:spcBef>
                <a:spcPts val="0"/>
              </a:spcBef>
              <a:buNone/>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2" name="Text Placeholder 20">
            <a:extLst>
              <a:ext uri="{FF2B5EF4-FFF2-40B4-BE49-F238E27FC236}">
                <a16:creationId xmlns:a16="http://schemas.microsoft.com/office/drawing/2014/main" id="{6F3EDF26-F6A9-40DF-A210-F9ED10D702BC}"/>
              </a:ext>
            </a:extLst>
          </p:cNvPr>
          <p:cNvSpPr>
            <a:spLocks noGrp="1"/>
          </p:cNvSpPr>
          <p:nvPr>
            <p:ph type="body" sz="quarter" idx="19"/>
          </p:nvPr>
        </p:nvSpPr>
        <p:spPr>
          <a:xfrm>
            <a:off x="4511449" y="2105025"/>
            <a:ext cx="3370262" cy="4060825"/>
          </a:xfrm>
        </p:spPr>
        <p:txBody>
          <a:bodyPr/>
          <a:lstStyle>
            <a:lvl1pPr marL="0" indent="0">
              <a:spcBef>
                <a:spcPts val="0"/>
              </a:spcBef>
              <a:buNone/>
              <a:defRPr sz="1800"/>
            </a:lvl1pPr>
            <a:lvl2pPr marL="457200" indent="0">
              <a:spcBef>
                <a:spcPts val="0"/>
              </a:spcBef>
              <a:buNone/>
              <a:defRPr sz="1600"/>
            </a:lvl2pPr>
            <a:lvl3pPr marL="914400" indent="0">
              <a:spcBef>
                <a:spcPts val="0"/>
              </a:spcBef>
              <a:buNone/>
              <a:defRPr sz="1400"/>
            </a:lvl3pPr>
            <a:lvl4pPr marL="1371600" indent="0">
              <a:spcBef>
                <a:spcPts val="0"/>
              </a:spcBef>
              <a:buNone/>
              <a:defRPr sz="1200"/>
            </a:lvl4pPr>
            <a:lvl5pPr marL="1828800" indent="0">
              <a:spcBef>
                <a:spcPts val="0"/>
              </a:spcBef>
              <a:buNone/>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Date Placeholder 14">
            <a:extLst>
              <a:ext uri="{FF2B5EF4-FFF2-40B4-BE49-F238E27FC236}">
                <a16:creationId xmlns:a16="http://schemas.microsoft.com/office/drawing/2014/main" id="{F76B613C-7739-4989-8CE4-FA3684990818}"/>
              </a:ext>
            </a:extLst>
          </p:cNvPr>
          <p:cNvSpPr>
            <a:spLocks noGrp="1"/>
          </p:cNvSpPr>
          <p:nvPr>
            <p:ph type="dt" sz="half" idx="20"/>
          </p:nvPr>
        </p:nvSpPr>
        <p:spPr/>
        <p:txBody>
          <a:bodyPr/>
          <a:lstStyle/>
          <a:p>
            <a:fld id="{2BFADE8D-D3F8-4B52-AC82-64938DFC17AE}" type="datetime1">
              <a:rPr lang="en-GB" smtClean="0"/>
              <a:t>17/02/2021</a:t>
            </a:fld>
            <a:endParaRPr lang="en-GB" dirty="0"/>
          </a:p>
        </p:txBody>
      </p:sp>
      <p:pic>
        <p:nvPicPr>
          <p:cNvPr id="4" name="Picture 3" descr="A picture containing drawing&#10;&#10;Description automatically generated">
            <a:extLst>
              <a:ext uri="{FF2B5EF4-FFF2-40B4-BE49-F238E27FC236}">
                <a16:creationId xmlns:a16="http://schemas.microsoft.com/office/drawing/2014/main" id="{0A561FFA-BA0D-4360-A021-6C79B8994A0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93059" y="319137"/>
            <a:ext cx="678138" cy="688571"/>
          </a:xfrm>
          <a:prstGeom prst="rect">
            <a:avLst/>
          </a:prstGeom>
        </p:spPr>
      </p:pic>
    </p:spTree>
    <p:extLst>
      <p:ext uri="{BB962C8B-B14F-4D97-AF65-F5344CB8AC3E}">
        <p14:creationId xmlns:p14="http://schemas.microsoft.com/office/powerpoint/2010/main" val="625516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one bullet">
    <p:spTree>
      <p:nvGrpSpPr>
        <p:cNvPr id="1" name=""/>
        <p:cNvGrpSpPr/>
        <p:nvPr/>
      </p:nvGrpSpPr>
      <p:grpSpPr>
        <a:xfrm>
          <a:off x="0" y="0"/>
          <a:ext cx="0" cy="0"/>
          <a:chOff x="0" y="0"/>
          <a:chExt cx="0" cy="0"/>
        </a:xfrm>
      </p:grpSpPr>
      <p:sp>
        <p:nvSpPr>
          <p:cNvPr id="18" name="Text Placeholder 20">
            <a:extLst>
              <a:ext uri="{FF2B5EF4-FFF2-40B4-BE49-F238E27FC236}">
                <a16:creationId xmlns:a16="http://schemas.microsoft.com/office/drawing/2014/main" id="{50D88DBF-4CE3-441C-872E-BB2428E54FE5}"/>
              </a:ext>
            </a:extLst>
          </p:cNvPr>
          <p:cNvSpPr>
            <a:spLocks noGrp="1"/>
          </p:cNvSpPr>
          <p:nvPr>
            <p:ph type="body" sz="quarter" idx="18"/>
          </p:nvPr>
        </p:nvSpPr>
        <p:spPr>
          <a:xfrm>
            <a:off x="766762" y="2105025"/>
            <a:ext cx="7129463" cy="40608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Date Placeholder 9">
            <a:extLst>
              <a:ext uri="{FF2B5EF4-FFF2-40B4-BE49-F238E27FC236}">
                <a16:creationId xmlns:a16="http://schemas.microsoft.com/office/drawing/2014/main" id="{DF963B4D-BBB2-4A74-A6C6-75BE45B43966}"/>
              </a:ext>
            </a:extLst>
          </p:cNvPr>
          <p:cNvSpPr>
            <a:spLocks noGrp="1"/>
          </p:cNvSpPr>
          <p:nvPr>
            <p:ph type="dt" sz="half" idx="19"/>
          </p:nvPr>
        </p:nvSpPr>
        <p:spPr/>
        <p:txBody>
          <a:bodyPr/>
          <a:lstStyle/>
          <a:p>
            <a:fld id="{CD287BF6-37BF-4F29-9C04-3349194958ED}" type="datetime1">
              <a:rPr lang="en-GB" smtClean="0"/>
              <a:t>17/02/2021</a:t>
            </a:fld>
            <a:endParaRPr lang="en-GB" dirty="0"/>
          </a:p>
        </p:txBody>
      </p:sp>
      <p:pic>
        <p:nvPicPr>
          <p:cNvPr id="6" name="Picture 5">
            <a:extLst>
              <a:ext uri="{FF2B5EF4-FFF2-40B4-BE49-F238E27FC236}">
                <a16:creationId xmlns:a16="http://schemas.microsoft.com/office/drawing/2014/main" id="{FCEAFE2D-0A9E-4467-932B-5A3D8151E27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1981" t="9189"/>
          <a:stretch/>
        </p:blipFill>
        <p:spPr>
          <a:xfrm>
            <a:off x="0" y="-1"/>
            <a:ext cx="988110" cy="1452943"/>
          </a:xfrm>
          <a:prstGeom prst="rect">
            <a:avLst/>
          </a:prstGeom>
        </p:spPr>
      </p:pic>
      <p:sp>
        <p:nvSpPr>
          <p:cNvPr id="3" name="Title 2">
            <a:extLst>
              <a:ext uri="{FF2B5EF4-FFF2-40B4-BE49-F238E27FC236}">
                <a16:creationId xmlns:a16="http://schemas.microsoft.com/office/drawing/2014/main" id="{29FF09B2-0082-4F06-9C62-4CC12F84A72A}"/>
              </a:ext>
            </a:extLst>
          </p:cNvPr>
          <p:cNvSpPr>
            <a:spLocks noGrp="1"/>
          </p:cNvSpPr>
          <p:nvPr>
            <p:ph type="title"/>
          </p:nvPr>
        </p:nvSpPr>
        <p:spPr/>
        <p:txBody>
          <a:bodyPr/>
          <a:lstStyle/>
          <a:p>
            <a:r>
              <a:rPr lang="en-US"/>
              <a:t>Click to edit Master title style</a:t>
            </a:r>
            <a:endParaRPr lang="en-GB"/>
          </a:p>
        </p:txBody>
      </p:sp>
      <p:pic>
        <p:nvPicPr>
          <p:cNvPr id="8" name="Picture 7" descr="A picture containing drawing&#10;&#10;Description automatically generated">
            <a:extLst>
              <a:ext uri="{FF2B5EF4-FFF2-40B4-BE49-F238E27FC236}">
                <a16:creationId xmlns:a16="http://schemas.microsoft.com/office/drawing/2014/main" id="{456563A3-47FB-4CB5-A149-4B1C2E38FD4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93059" y="319137"/>
            <a:ext cx="678138" cy="688571"/>
          </a:xfrm>
          <a:prstGeom prst="rect">
            <a:avLst/>
          </a:prstGeom>
        </p:spPr>
      </p:pic>
    </p:spTree>
    <p:extLst>
      <p:ext uri="{BB962C8B-B14F-4D97-AF65-F5344CB8AC3E}">
        <p14:creationId xmlns:p14="http://schemas.microsoft.com/office/powerpoint/2010/main" val="20507215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bullet and picture">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22ACC26-52C1-4E0F-B3C6-F0D098522F2D}"/>
              </a:ext>
            </a:extLst>
          </p:cNvPr>
          <p:cNvSpPr>
            <a:spLocks noGrp="1"/>
          </p:cNvSpPr>
          <p:nvPr>
            <p:ph type="title"/>
          </p:nvPr>
        </p:nvSpPr>
        <p:spPr>
          <a:xfrm>
            <a:off x="1030515" y="1117600"/>
            <a:ext cx="4705124" cy="690563"/>
          </a:xfrm>
        </p:spPr>
        <p:txBody>
          <a:bodyPr/>
          <a:lstStyle>
            <a:lvl1pPr>
              <a:defRPr sz="2400"/>
            </a:lvl1pPr>
          </a:lstStyle>
          <a:p>
            <a:r>
              <a:rPr lang="en-US"/>
              <a:t>Click to edit Master title style</a:t>
            </a:r>
            <a:endParaRPr lang="en-GB" dirty="0"/>
          </a:p>
        </p:txBody>
      </p:sp>
      <p:sp>
        <p:nvSpPr>
          <p:cNvPr id="11" name="Text Placeholder 20">
            <a:extLst>
              <a:ext uri="{FF2B5EF4-FFF2-40B4-BE49-F238E27FC236}">
                <a16:creationId xmlns:a16="http://schemas.microsoft.com/office/drawing/2014/main" id="{4C668CFD-AD7C-48A7-81AA-CA952ACB35C7}"/>
              </a:ext>
            </a:extLst>
          </p:cNvPr>
          <p:cNvSpPr>
            <a:spLocks noGrp="1"/>
          </p:cNvSpPr>
          <p:nvPr>
            <p:ph type="body" sz="quarter" idx="18"/>
          </p:nvPr>
        </p:nvSpPr>
        <p:spPr>
          <a:xfrm>
            <a:off x="766762" y="2105025"/>
            <a:ext cx="4968875" cy="40608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0" name="Picture Placeholder 19">
            <a:extLst>
              <a:ext uri="{FF2B5EF4-FFF2-40B4-BE49-F238E27FC236}">
                <a16:creationId xmlns:a16="http://schemas.microsoft.com/office/drawing/2014/main" id="{B40BAC3B-2464-4E01-8B87-5FCA54558741}"/>
              </a:ext>
            </a:extLst>
          </p:cNvPr>
          <p:cNvSpPr>
            <a:spLocks noGrp="1"/>
          </p:cNvSpPr>
          <p:nvPr>
            <p:ph type="pic" sz="quarter" idx="14" hasCustomPrompt="1"/>
          </p:nvPr>
        </p:nvSpPr>
        <p:spPr>
          <a:xfrm>
            <a:off x="6059488" y="0"/>
            <a:ext cx="6132512" cy="6857999"/>
          </a:xfrm>
          <a:custGeom>
            <a:avLst/>
            <a:gdLst>
              <a:gd name="connsiteX0" fmla="*/ 0 w 6132512"/>
              <a:gd name="connsiteY0" fmla="*/ 0 h 6857999"/>
              <a:gd name="connsiteX1" fmla="*/ 6132512 w 6132512"/>
              <a:gd name="connsiteY1" fmla="*/ 0 h 6857999"/>
              <a:gd name="connsiteX2" fmla="*/ 6132512 w 6132512"/>
              <a:gd name="connsiteY2" fmla="*/ 6857999 h 6857999"/>
              <a:gd name="connsiteX3" fmla="*/ 748028 w 6132512"/>
              <a:gd name="connsiteY3" fmla="*/ 6857999 h 6857999"/>
              <a:gd name="connsiteX4" fmla="*/ 748028 w 6132512"/>
              <a:gd name="connsiteY4" fmla="*/ 5470113 h 6857999"/>
              <a:gd name="connsiteX5" fmla="*/ 0 w 6132512"/>
              <a:gd name="connsiteY5" fmla="*/ 5057364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32512" h="6857999">
                <a:moveTo>
                  <a:pt x="0" y="0"/>
                </a:moveTo>
                <a:lnTo>
                  <a:pt x="6132512" y="0"/>
                </a:lnTo>
                <a:lnTo>
                  <a:pt x="6132512" y="6857999"/>
                </a:lnTo>
                <a:lnTo>
                  <a:pt x="748028" y="6857999"/>
                </a:lnTo>
                <a:lnTo>
                  <a:pt x="748028" y="5470113"/>
                </a:lnTo>
                <a:lnTo>
                  <a:pt x="0" y="5057364"/>
                </a:lnTo>
                <a:close/>
              </a:path>
            </a:pathLst>
          </a:custGeom>
          <a:solidFill>
            <a:schemeClr val="bg1">
              <a:lumMod val="95000"/>
            </a:schemeClr>
          </a:solidFill>
        </p:spPr>
        <p:txBody>
          <a:bodyPr wrap="square">
            <a:noAutofit/>
          </a:bodyPr>
          <a:lstStyle>
            <a:lvl1pPr marL="0" indent="0">
              <a:buNone/>
              <a:defRPr/>
            </a:lvl1pPr>
          </a:lstStyle>
          <a:p>
            <a:r>
              <a:rPr lang="en-GB"/>
              <a:t>Click icon to add picture</a:t>
            </a:r>
            <a:endParaRPr lang="en-GB" dirty="0"/>
          </a:p>
        </p:txBody>
      </p:sp>
      <p:sp>
        <p:nvSpPr>
          <p:cNvPr id="10" name="Date Placeholder 9">
            <a:extLst>
              <a:ext uri="{FF2B5EF4-FFF2-40B4-BE49-F238E27FC236}">
                <a16:creationId xmlns:a16="http://schemas.microsoft.com/office/drawing/2014/main" id="{143DCC17-3D77-4C16-BD53-C3456126AD0F}"/>
              </a:ext>
            </a:extLst>
          </p:cNvPr>
          <p:cNvSpPr>
            <a:spLocks noGrp="1"/>
          </p:cNvSpPr>
          <p:nvPr>
            <p:ph type="dt" sz="half" idx="19"/>
          </p:nvPr>
        </p:nvSpPr>
        <p:spPr/>
        <p:txBody>
          <a:bodyPr/>
          <a:lstStyle/>
          <a:p>
            <a:fld id="{D980F7D9-F9FB-4F32-86B7-90FA7F6D3F93}" type="datetime1">
              <a:rPr lang="en-GB" smtClean="0"/>
              <a:t>17/02/2021</a:t>
            </a:fld>
            <a:endParaRPr lang="en-GB" dirty="0"/>
          </a:p>
        </p:txBody>
      </p:sp>
      <p:pic>
        <p:nvPicPr>
          <p:cNvPr id="9" name="Picture 5">
            <a:extLst>
              <a:ext uri="{FF2B5EF4-FFF2-40B4-BE49-F238E27FC236}">
                <a16:creationId xmlns:a16="http://schemas.microsoft.com/office/drawing/2014/main" id="{E001B687-5803-4BEF-A1FD-CEE86AAFF04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1981" t="9189"/>
          <a:stretch/>
        </p:blipFill>
        <p:spPr>
          <a:xfrm>
            <a:off x="0" y="-1"/>
            <a:ext cx="988110" cy="1452943"/>
          </a:xfrm>
          <a:prstGeom prst="rect">
            <a:avLst/>
          </a:prstGeom>
        </p:spPr>
      </p:pic>
    </p:spTree>
    <p:extLst>
      <p:ext uri="{BB962C8B-B14F-4D97-AF65-F5344CB8AC3E}">
        <p14:creationId xmlns:p14="http://schemas.microsoft.com/office/powerpoint/2010/main" val="39009223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A47B220-2FD6-44EB-9F15-E376F2C5E4B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 r="816"/>
          <a:stretch/>
        </p:blipFill>
        <p:spPr>
          <a:xfrm>
            <a:off x="9934117" y="2402071"/>
            <a:ext cx="2257883" cy="4574407"/>
          </a:xfrm>
          <a:prstGeom prst="rect">
            <a:avLst/>
          </a:prstGeom>
        </p:spPr>
      </p:pic>
      <p:sp>
        <p:nvSpPr>
          <p:cNvPr id="2" name="Title 1">
            <a:extLst>
              <a:ext uri="{FF2B5EF4-FFF2-40B4-BE49-F238E27FC236}">
                <a16:creationId xmlns:a16="http://schemas.microsoft.com/office/drawing/2014/main" id="{F393570C-1A30-4F70-9F9D-56D0FEC73D42}"/>
              </a:ext>
            </a:extLst>
          </p:cNvPr>
          <p:cNvSpPr>
            <a:spLocks noGrp="1"/>
          </p:cNvSpPr>
          <p:nvPr>
            <p:ph type="title"/>
          </p:nvPr>
        </p:nvSpPr>
        <p:spPr/>
        <p:txBody>
          <a:bodyPr/>
          <a:lstStyle/>
          <a:p>
            <a:r>
              <a:rPr lang="en-US"/>
              <a:t>Click to edit Master title style</a:t>
            </a:r>
            <a:endParaRPr lang="en-GB" dirty="0"/>
          </a:p>
        </p:txBody>
      </p:sp>
      <p:sp>
        <p:nvSpPr>
          <p:cNvPr id="18" name="Text Placeholder 20">
            <a:extLst>
              <a:ext uri="{FF2B5EF4-FFF2-40B4-BE49-F238E27FC236}">
                <a16:creationId xmlns:a16="http://schemas.microsoft.com/office/drawing/2014/main" id="{0E664749-C126-4C8D-9FCB-6CBFDCDAB60D}"/>
              </a:ext>
            </a:extLst>
          </p:cNvPr>
          <p:cNvSpPr>
            <a:spLocks noGrp="1"/>
          </p:cNvSpPr>
          <p:nvPr>
            <p:ph type="body" sz="quarter" idx="18"/>
          </p:nvPr>
        </p:nvSpPr>
        <p:spPr>
          <a:xfrm>
            <a:off x="1030514" y="2105025"/>
            <a:ext cx="4705123" cy="4060825"/>
          </a:xfrm>
        </p:spPr>
        <p:txBody>
          <a:bodyPr/>
          <a:lstStyle>
            <a:lvl1pPr marL="0" indent="0">
              <a:buNone/>
              <a:defRPr sz="1800"/>
            </a:lvl1pPr>
            <a:lvl2pPr marL="457200" indent="0">
              <a:buNone/>
              <a:defRPr sz="1600"/>
            </a:lvl2pPr>
            <a:lvl3pPr marL="914400" indent="0">
              <a:buNone/>
              <a:defRPr sz="1400"/>
            </a:lvl3pPr>
            <a:lvl4pPr marL="1371600" indent="0">
              <a:buNone/>
              <a:defRPr sz="1200"/>
            </a:lvl4pPr>
            <a:lvl5pPr marL="1828800" indent="0">
              <a:buNone/>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Text Placeholder 20">
            <a:extLst>
              <a:ext uri="{FF2B5EF4-FFF2-40B4-BE49-F238E27FC236}">
                <a16:creationId xmlns:a16="http://schemas.microsoft.com/office/drawing/2014/main" id="{9B3D5B27-91F7-4082-9C71-6052FBB4F601}"/>
              </a:ext>
            </a:extLst>
          </p:cNvPr>
          <p:cNvSpPr>
            <a:spLocks noGrp="1"/>
          </p:cNvSpPr>
          <p:nvPr>
            <p:ph type="body" sz="quarter" idx="19"/>
          </p:nvPr>
        </p:nvSpPr>
        <p:spPr>
          <a:xfrm>
            <a:off x="6047469" y="2105025"/>
            <a:ext cx="4968875" cy="4060825"/>
          </a:xfrm>
        </p:spPr>
        <p:txBody>
          <a:bodyPr/>
          <a:lstStyle>
            <a:lvl1pPr marL="0" indent="0">
              <a:buNone/>
              <a:defRPr sz="1800"/>
            </a:lvl1pPr>
            <a:lvl2pPr marL="457200" indent="0">
              <a:buNone/>
              <a:defRPr sz="1600"/>
            </a:lvl2pPr>
            <a:lvl3pPr marL="914400" indent="0">
              <a:buNone/>
              <a:defRPr sz="1400"/>
            </a:lvl3pPr>
            <a:lvl4pPr marL="1371600" indent="0">
              <a:buNone/>
              <a:defRPr sz="1200"/>
            </a:lvl4pPr>
            <a:lvl5pPr marL="1828800" indent="0">
              <a:buNone/>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Date Placeholder 8">
            <a:extLst>
              <a:ext uri="{FF2B5EF4-FFF2-40B4-BE49-F238E27FC236}">
                <a16:creationId xmlns:a16="http://schemas.microsoft.com/office/drawing/2014/main" id="{9CB96165-28DF-4E8A-889C-4A729EF0E435}"/>
              </a:ext>
            </a:extLst>
          </p:cNvPr>
          <p:cNvSpPr>
            <a:spLocks noGrp="1"/>
          </p:cNvSpPr>
          <p:nvPr>
            <p:ph type="dt" sz="half" idx="20"/>
          </p:nvPr>
        </p:nvSpPr>
        <p:spPr/>
        <p:txBody>
          <a:bodyPr/>
          <a:lstStyle/>
          <a:p>
            <a:fld id="{CFF40E92-22FB-47D2-AC17-10EE27F2CB15}" type="datetime1">
              <a:rPr lang="en-GB" smtClean="0"/>
              <a:t>17/02/2021</a:t>
            </a:fld>
            <a:endParaRPr lang="en-GB" dirty="0"/>
          </a:p>
        </p:txBody>
      </p:sp>
      <p:pic>
        <p:nvPicPr>
          <p:cNvPr id="12" name="Picture 11" descr="A picture containing drawing&#10;&#10;Description automatically generated">
            <a:extLst>
              <a:ext uri="{FF2B5EF4-FFF2-40B4-BE49-F238E27FC236}">
                <a16:creationId xmlns:a16="http://schemas.microsoft.com/office/drawing/2014/main" id="{82FE5F25-C732-454B-A37C-F673A6CBD6D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93059" y="319137"/>
            <a:ext cx="678138" cy="688571"/>
          </a:xfrm>
          <a:prstGeom prst="rect">
            <a:avLst/>
          </a:prstGeom>
        </p:spPr>
      </p:pic>
    </p:spTree>
    <p:extLst>
      <p:ext uri="{BB962C8B-B14F-4D97-AF65-F5344CB8AC3E}">
        <p14:creationId xmlns:p14="http://schemas.microsoft.com/office/powerpoint/2010/main" val="1320326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bullet and image">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7DE13368-09FB-40EF-BBEB-229D687F8DFE}"/>
              </a:ext>
            </a:extLst>
          </p:cNvPr>
          <p:cNvSpPr>
            <a:spLocks noGrp="1"/>
          </p:cNvSpPr>
          <p:nvPr>
            <p:ph type="title"/>
          </p:nvPr>
        </p:nvSpPr>
        <p:spPr>
          <a:xfrm>
            <a:off x="1030515" y="1117600"/>
            <a:ext cx="4705124" cy="690563"/>
          </a:xfrm>
        </p:spPr>
        <p:txBody>
          <a:bodyPr/>
          <a:lstStyle>
            <a:lvl1pPr>
              <a:defRPr sz="2400"/>
            </a:lvl1pPr>
          </a:lstStyle>
          <a:p>
            <a:r>
              <a:rPr lang="en-US"/>
              <a:t>Click to edit Master title style</a:t>
            </a:r>
            <a:endParaRPr lang="en-GB" dirty="0"/>
          </a:p>
        </p:txBody>
      </p:sp>
      <p:sp>
        <p:nvSpPr>
          <p:cNvPr id="20" name="Text Placeholder 20">
            <a:extLst>
              <a:ext uri="{FF2B5EF4-FFF2-40B4-BE49-F238E27FC236}">
                <a16:creationId xmlns:a16="http://schemas.microsoft.com/office/drawing/2014/main" id="{639E7EDF-F72F-4364-A321-09BB3EA71B0A}"/>
              </a:ext>
            </a:extLst>
          </p:cNvPr>
          <p:cNvSpPr>
            <a:spLocks noGrp="1"/>
          </p:cNvSpPr>
          <p:nvPr>
            <p:ph type="body" sz="quarter" idx="22"/>
          </p:nvPr>
        </p:nvSpPr>
        <p:spPr>
          <a:xfrm>
            <a:off x="1030514" y="2105025"/>
            <a:ext cx="4705123" cy="4060825"/>
          </a:xfrm>
        </p:spPr>
        <p:txBody>
          <a:bodyPr/>
          <a:lstStyle>
            <a:lvl1pPr marL="0" indent="0">
              <a:buNone/>
              <a:defRPr sz="1800"/>
            </a:lvl1pPr>
            <a:lvl2pPr marL="457200" indent="0">
              <a:buNone/>
              <a:defRPr sz="1600"/>
            </a:lvl2pPr>
            <a:lvl3pPr marL="914400" indent="0">
              <a:buNone/>
              <a:defRPr sz="1400"/>
            </a:lvl3pPr>
            <a:lvl4pPr marL="1371600" indent="0">
              <a:buNone/>
              <a:defRPr sz="1200"/>
            </a:lvl4pPr>
            <a:lvl5pPr marL="1828800" indent="0">
              <a:buNone/>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Date Placeholder 5">
            <a:extLst>
              <a:ext uri="{FF2B5EF4-FFF2-40B4-BE49-F238E27FC236}">
                <a16:creationId xmlns:a16="http://schemas.microsoft.com/office/drawing/2014/main" id="{C3AAEBC2-AD7F-4479-BE70-6825BE1F78AC}"/>
              </a:ext>
            </a:extLst>
          </p:cNvPr>
          <p:cNvSpPr>
            <a:spLocks noGrp="1"/>
          </p:cNvSpPr>
          <p:nvPr>
            <p:ph type="dt" sz="half" idx="25"/>
          </p:nvPr>
        </p:nvSpPr>
        <p:spPr/>
        <p:txBody>
          <a:bodyPr/>
          <a:lstStyle/>
          <a:p>
            <a:fld id="{D10314D7-3688-4361-A978-6197E6A29514}" type="datetime1">
              <a:rPr lang="en-GB" smtClean="0"/>
              <a:t>17/02/2021</a:t>
            </a:fld>
            <a:endParaRPr lang="en-GB" dirty="0"/>
          </a:p>
        </p:txBody>
      </p:sp>
      <p:sp>
        <p:nvSpPr>
          <p:cNvPr id="14" name="Picture Placeholder 13">
            <a:extLst>
              <a:ext uri="{FF2B5EF4-FFF2-40B4-BE49-F238E27FC236}">
                <a16:creationId xmlns:a16="http://schemas.microsoft.com/office/drawing/2014/main" id="{335E852A-1E9D-487A-8B07-89024B0EFF17}"/>
              </a:ext>
            </a:extLst>
          </p:cNvPr>
          <p:cNvSpPr>
            <a:spLocks noGrp="1"/>
          </p:cNvSpPr>
          <p:nvPr>
            <p:ph type="pic" sz="quarter" idx="14" hasCustomPrompt="1"/>
          </p:nvPr>
        </p:nvSpPr>
        <p:spPr>
          <a:xfrm>
            <a:off x="6059488" y="0"/>
            <a:ext cx="6132512" cy="6857999"/>
          </a:xfrm>
          <a:custGeom>
            <a:avLst/>
            <a:gdLst>
              <a:gd name="connsiteX0" fmla="*/ 0 w 6132512"/>
              <a:gd name="connsiteY0" fmla="*/ 0 h 6857999"/>
              <a:gd name="connsiteX1" fmla="*/ 6132512 w 6132512"/>
              <a:gd name="connsiteY1" fmla="*/ 0 h 6857999"/>
              <a:gd name="connsiteX2" fmla="*/ 6132512 w 6132512"/>
              <a:gd name="connsiteY2" fmla="*/ 6857999 h 6857999"/>
              <a:gd name="connsiteX3" fmla="*/ 748028 w 6132512"/>
              <a:gd name="connsiteY3" fmla="*/ 6857999 h 6857999"/>
              <a:gd name="connsiteX4" fmla="*/ 748028 w 6132512"/>
              <a:gd name="connsiteY4" fmla="*/ 5470113 h 6857999"/>
              <a:gd name="connsiteX5" fmla="*/ 0 w 6132512"/>
              <a:gd name="connsiteY5" fmla="*/ 5057364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32512" h="6857999">
                <a:moveTo>
                  <a:pt x="0" y="0"/>
                </a:moveTo>
                <a:lnTo>
                  <a:pt x="6132512" y="0"/>
                </a:lnTo>
                <a:lnTo>
                  <a:pt x="6132512" y="6857999"/>
                </a:lnTo>
                <a:lnTo>
                  <a:pt x="748028" y="6857999"/>
                </a:lnTo>
                <a:lnTo>
                  <a:pt x="748028" y="5470113"/>
                </a:lnTo>
                <a:lnTo>
                  <a:pt x="0" y="5057364"/>
                </a:lnTo>
                <a:close/>
              </a:path>
            </a:pathLst>
          </a:custGeom>
          <a:solidFill>
            <a:schemeClr val="bg1">
              <a:lumMod val="95000"/>
            </a:schemeClr>
          </a:solidFill>
        </p:spPr>
        <p:txBody>
          <a:bodyPr wrap="square">
            <a:noAutofit/>
          </a:bodyPr>
          <a:lstStyle>
            <a:lvl1pPr marL="0" indent="0">
              <a:buNone/>
              <a:defRPr/>
            </a:lvl1pPr>
          </a:lstStyle>
          <a:p>
            <a:r>
              <a:rPr lang="en-GB"/>
              <a:t>Click icon to add picture</a:t>
            </a:r>
            <a:endParaRPr lang="en-GB" dirty="0"/>
          </a:p>
        </p:txBody>
      </p:sp>
      <p:pic>
        <p:nvPicPr>
          <p:cNvPr id="4" name="Picture 3" descr="A picture containing building, honeycomb&#10;&#10;Description automatically generated">
            <a:extLst>
              <a:ext uri="{FF2B5EF4-FFF2-40B4-BE49-F238E27FC236}">
                <a16:creationId xmlns:a16="http://schemas.microsoft.com/office/drawing/2014/main" id="{A10B3478-8931-4F11-A58B-7128CDB90B7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1058" r="-1"/>
          <a:stretch/>
        </p:blipFill>
        <p:spPr>
          <a:xfrm>
            <a:off x="-1" y="105608"/>
            <a:ext cx="1005921" cy="1608891"/>
          </a:xfrm>
          <a:prstGeom prst="rect">
            <a:avLst/>
          </a:prstGeom>
        </p:spPr>
      </p:pic>
    </p:spTree>
    <p:extLst>
      <p:ext uri="{BB962C8B-B14F-4D97-AF65-F5344CB8AC3E}">
        <p14:creationId xmlns:p14="http://schemas.microsoft.com/office/powerpoint/2010/main" val="522655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bullet and full image">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7B6E7A1-BF71-4F46-B0EE-688B07BC1964}"/>
              </a:ext>
            </a:extLst>
          </p:cNvPr>
          <p:cNvSpPr>
            <a:spLocks noGrp="1"/>
          </p:cNvSpPr>
          <p:nvPr>
            <p:ph type="title"/>
          </p:nvPr>
        </p:nvSpPr>
        <p:spPr>
          <a:xfrm>
            <a:off x="1030515" y="1117600"/>
            <a:ext cx="4705124" cy="690563"/>
          </a:xfrm>
        </p:spPr>
        <p:txBody>
          <a:bodyPr/>
          <a:lstStyle>
            <a:lvl1pPr>
              <a:defRPr sz="2400"/>
            </a:lvl1pPr>
          </a:lstStyle>
          <a:p>
            <a:r>
              <a:rPr lang="en-US"/>
              <a:t>Click to edit Master title style</a:t>
            </a:r>
            <a:endParaRPr lang="en-GB" dirty="0"/>
          </a:p>
        </p:txBody>
      </p:sp>
      <p:sp>
        <p:nvSpPr>
          <p:cNvPr id="13" name="Text Placeholder 20">
            <a:extLst>
              <a:ext uri="{FF2B5EF4-FFF2-40B4-BE49-F238E27FC236}">
                <a16:creationId xmlns:a16="http://schemas.microsoft.com/office/drawing/2014/main" id="{0D3535FB-8DBC-440E-9774-BB4B67BF534A}"/>
              </a:ext>
            </a:extLst>
          </p:cNvPr>
          <p:cNvSpPr>
            <a:spLocks noGrp="1"/>
          </p:cNvSpPr>
          <p:nvPr>
            <p:ph type="body" sz="quarter" idx="18"/>
          </p:nvPr>
        </p:nvSpPr>
        <p:spPr>
          <a:xfrm>
            <a:off x="1030514" y="2105025"/>
            <a:ext cx="4705123" cy="4060825"/>
          </a:xfrm>
        </p:spPr>
        <p:txBody>
          <a:bodyPr/>
          <a:lstStyle>
            <a:lvl1pPr marL="0" indent="0">
              <a:buNone/>
              <a:defRPr sz="1800"/>
            </a:lvl1pPr>
            <a:lvl2pPr marL="457200" indent="0">
              <a:buNone/>
              <a:defRPr sz="1600"/>
            </a:lvl2pPr>
            <a:lvl3pPr marL="914400" indent="0">
              <a:buNone/>
              <a:defRPr sz="1400"/>
            </a:lvl3pPr>
            <a:lvl4pPr marL="1371600" indent="0">
              <a:buNone/>
              <a:defRPr sz="1200"/>
            </a:lvl4pPr>
            <a:lvl5pPr marL="1828800" indent="0">
              <a:buNone/>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Picture Placeholder 15">
            <a:extLst>
              <a:ext uri="{FF2B5EF4-FFF2-40B4-BE49-F238E27FC236}">
                <a16:creationId xmlns:a16="http://schemas.microsoft.com/office/drawing/2014/main" id="{CC7CE8D5-22A5-43C9-BB78-FA915448CFC7}"/>
              </a:ext>
            </a:extLst>
          </p:cNvPr>
          <p:cNvSpPr>
            <a:spLocks noGrp="1"/>
          </p:cNvSpPr>
          <p:nvPr>
            <p:ph type="pic" sz="quarter" idx="14" hasCustomPrompt="1"/>
          </p:nvPr>
        </p:nvSpPr>
        <p:spPr>
          <a:xfrm>
            <a:off x="6059488" y="0"/>
            <a:ext cx="6132512" cy="6857999"/>
          </a:xfrm>
          <a:custGeom>
            <a:avLst/>
            <a:gdLst>
              <a:gd name="connsiteX0" fmla="*/ 0 w 6132512"/>
              <a:gd name="connsiteY0" fmla="*/ 0 h 6857999"/>
              <a:gd name="connsiteX1" fmla="*/ 6132512 w 6132512"/>
              <a:gd name="connsiteY1" fmla="*/ 0 h 6857999"/>
              <a:gd name="connsiteX2" fmla="*/ 6132512 w 6132512"/>
              <a:gd name="connsiteY2" fmla="*/ 6857999 h 6857999"/>
              <a:gd name="connsiteX3" fmla="*/ 748028 w 6132512"/>
              <a:gd name="connsiteY3" fmla="*/ 6857999 h 6857999"/>
              <a:gd name="connsiteX4" fmla="*/ 748028 w 6132512"/>
              <a:gd name="connsiteY4" fmla="*/ 5470113 h 6857999"/>
              <a:gd name="connsiteX5" fmla="*/ 0 w 6132512"/>
              <a:gd name="connsiteY5" fmla="*/ 5057364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32512" h="6857999">
                <a:moveTo>
                  <a:pt x="0" y="0"/>
                </a:moveTo>
                <a:lnTo>
                  <a:pt x="6132512" y="0"/>
                </a:lnTo>
                <a:lnTo>
                  <a:pt x="6132512" y="6857999"/>
                </a:lnTo>
                <a:lnTo>
                  <a:pt x="748028" y="6857999"/>
                </a:lnTo>
                <a:lnTo>
                  <a:pt x="748028" y="5470113"/>
                </a:lnTo>
                <a:lnTo>
                  <a:pt x="0" y="5057364"/>
                </a:lnTo>
                <a:close/>
              </a:path>
            </a:pathLst>
          </a:custGeom>
          <a:solidFill>
            <a:schemeClr val="bg1">
              <a:lumMod val="95000"/>
            </a:schemeClr>
          </a:solidFill>
        </p:spPr>
        <p:txBody>
          <a:bodyPr wrap="square">
            <a:noAutofit/>
          </a:bodyPr>
          <a:lstStyle>
            <a:lvl1pPr marL="0" indent="0">
              <a:buNone/>
              <a:defRPr/>
            </a:lvl1pPr>
          </a:lstStyle>
          <a:p>
            <a:r>
              <a:rPr lang="en-GB"/>
              <a:t>Click icon to add picture</a:t>
            </a:r>
            <a:endParaRPr lang="en-GB" dirty="0"/>
          </a:p>
        </p:txBody>
      </p:sp>
      <p:sp>
        <p:nvSpPr>
          <p:cNvPr id="2" name="Date Placeholder 1">
            <a:extLst>
              <a:ext uri="{FF2B5EF4-FFF2-40B4-BE49-F238E27FC236}">
                <a16:creationId xmlns:a16="http://schemas.microsoft.com/office/drawing/2014/main" id="{4452ECE7-BDD9-469D-AB39-EA2CCD689DE3}"/>
              </a:ext>
            </a:extLst>
          </p:cNvPr>
          <p:cNvSpPr>
            <a:spLocks noGrp="1"/>
          </p:cNvSpPr>
          <p:nvPr>
            <p:ph type="dt" sz="half" idx="19"/>
          </p:nvPr>
        </p:nvSpPr>
        <p:spPr/>
        <p:txBody>
          <a:bodyPr/>
          <a:lstStyle/>
          <a:p>
            <a:fld id="{33D18530-1104-424F-AA71-75DE061B192B}" type="datetime1">
              <a:rPr lang="en-GB" smtClean="0"/>
              <a:t>17/02/2021</a:t>
            </a:fld>
            <a:endParaRPr lang="en-GB" dirty="0"/>
          </a:p>
        </p:txBody>
      </p:sp>
      <p:pic>
        <p:nvPicPr>
          <p:cNvPr id="10" name="Picture 3" descr="A picture containing building, honeycomb&#10;&#10;Description automatically generated">
            <a:extLst>
              <a:ext uri="{FF2B5EF4-FFF2-40B4-BE49-F238E27FC236}">
                <a16:creationId xmlns:a16="http://schemas.microsoft.com/office/drawing/2014/main" id="{7EB36EAC-2555-4059-B80A-37628D64064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1058" r="-1"/>
          <a:stretch/>
        </p:blipFill>
        <p:spPr>
          <a:xfrm>
            <a:off x="-1" y="105608"/>
            <a:ext cx="1005921" cy="1608891"/>
          </a:xfrm>
          <a:prstGeom prst="rect">
            <a:avLst/>
          </a:prstGeom>
        </p:spPr>
      </p:pic>
    </p:spTree>
    <p:extLst>
      <p:ext uri="{BB962C8B-B14F-4D97-AF65-F5344CB8AC3E}">
        <p14:creationId xmlns:p14="http://schemas.microsoft.com/office/powerpoint/2010/main" val="19306957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bullet and multi placeholder">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9186B041-E0E9-42F2-95E1-10436D2A8C98}"/>
              </a:ext>
            </a:extLst>
          </p:cNvPr>
          <p:cNvSpPr>
            <a:spLocks noGrp="1"/>
          </p:cNvSpPr>
          <p:nvPr>
            <p:ph type="title"/>
          </p:nvPr>
        </p:nvSpPr>
        <p:spPr>
          <a:xfrm>
            <a:off x="1030515" y="1117600"/>
            <a:ext cx="4705124" cy="690563"/>
          </a:xfrm>
        </p:spPr>
        <p:txBody>
          <a:bodyPr/>
          <a:lstStyle>
            <a:lvl1pPr>
              <a:defRPr sz="2400"/>
            </a:lvl1pPr>
          </a:lstStyle>
          <a:p>
            <a:r>
              <a:rPr lang="en-US"/>
              <a:t>Click to edit Master title style</a:t>
            </a:r>
            <a:endParaRPr lang="en-GB" dirty="0"/>
          </a:p>
        </p:txBody>
      </p:sp>
      <p:sp>
        <p:nvSpPr>
          <p:cNvPr id="13" name="Text Placeholder 20">
            <a:extLst>
              <a:ext uri="{FF2B5EF4-FFF2-40B4-BE49-F238E27FC236}">
                <a16:creationId xmlns:a16="http://schemas.microsoft.com/office/drawing/2014/main" id="{0D3535FB-8DBC-440E-9774-BB4B67BF534A}"/>
              </a:ext>
            </a:extLst>
          </p:cNvPr>
          <p:cNvSpPr>
            <a:spLocks noGrp="1"/>
          </p:cNvSpPr>
          <p:nvPr>
            <p:ph type="body" sz="quarter" idx="18"/>
          </p:nvPr>
        </p:nvSpPr>
        <p:spPr>
          <a:xfrm>
            <a:off x="1030514" y="2105025"/>
            <a:ext cx="4705123" cy="4060825"/>
          </a:xfrm>
        </p:spPr>
        <p:txBody>
          <a:bodyPr/>
          <a:lstStyle>
            <a:lvl1pPr marL="0" indent="0">
              <a:buNone/>
              <a:defRPr sz="1800"/>
            </a:lvl1pPr>
            <a:lvl2pPr marL="457200" indent="0">
              <a:buNone/>
              <a:defRPr sz="1600"/>
            </a:lvl2pPr>
            <a:lvl3pPr marL="914400" indent="0">
              <a:buNone/>
              <a:defRPr sz="1400"/>
            </a:lvl3pPr>
            <a:lvl4pPr marL="1371600" indent="0">
              <a:buNone/>
              <a:defRPr sz="1200"/>
            </a:lvl4pPr>
            <a:lvl5pPr marL="1828800" indent="0">
              <a:buNone/>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a:extLst>
              <a:ext uri="{FF2B5EF4-FFF2-40B4-BE49-F238E27FC236}">
                <a16:creationId xmlns:a16="http://schemas.microsoft.com/office/drawing/2014/main" id="{CA9C03CB-4DB7-4DC5-87E7-782EE73DE838}"/>
              </a:ext>
            </a:extLst>
          </p:cNvPr>
          <p:cNvSpPr>
            <a:spLocks noGrp="1"/>
          </p:cNvSpPr>
          <p:nvPr>
            <p:ph sz="quarter" idx="19"/>
          </p:nvPr>
        </p:nvSpPr>
        <p:spPr>
          <a:xfrm>
            <a:off x="6059488" y="0"/>
            <a:ext cx="6132513" cy="6857998"/>
          </a:xfrm>
          <a:solidFill>
            <a:schemeClr val="bg1">
              <a:lumMod val="95000"/>
            </a:schemeClr>
          </a:solid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Date Placeholder 1">
            <a:extLst>
              <a:ext uri="{FF2B5EF4-FFF2-40B4-BE49-F238E27FC236}">
                <a16:creationId xmlns:a16="http://schemas.microsoft.com/office/drawing/2014/main" id="{2C92C327-2451-4173-AAEB-CB95A732D02A}"/>
              </a:ext>
            </a:extLst>
          </p:cNvPr>
          <p:cNvSpPr>
            <a:spLocks noGrp="1"/>
          </p:cNvSpPr>
          <p:nvPr>
            <p:ph type="dt" sz="half" idx="20"/>
          </p:nvPr>
        </p:nvSpPr>
        <p:spPr/>
        <p:txBody>
          <a:bodyPr/>
          <a:lstStyle/>
          <a:p>
            <a:fld id="{84BD301F-131D-4B14-850B-C24C2FF87FDB}" type="datetime1">
              <a:rPr lang="en-GB" smtClean="0"/>
              <a:t>17/02/2021</a:t>
            </a:fld>
            <a:endParaRPr lang="en-GB" dirty="0"/>
          </a:p>
        </p:txBody>
      </p:sp>
      <p:pic>
        <p:nvPicPr>
          <p:cNvPr id="10" name="Picture 3" descr="A picture containing building, honeycomb&#10;&#10;Description automatically generated">
            <a:extLst>
              <a:ext uri="{FF2B5EF4-FFF2-40B4-BE49-F238E27FC236}">
                <a16:creationId xmlns:a16="http://schemas.microsoft.com/office/drawing/2014/main" id="{C4992289-0594-4FE9-884E-80417D32698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1058" r="-1"/>
          <a:stretch/>
        </p:blipFill>
        <p:spPr>
          <a:xfrm>
            <a:off x="-1" y="105608"/>
            <a:ext cx="1005921" cy="1608891"/>
          </a:xfrm>
          <a:prstGeom prst="rect">
            <a:avLst/>
          </a:prstGeom>
        </p:spPr>
      </p:pic>
    </p:spTree>
    <p:extLst>
      <p:ext uri="{BB962C8B-B14F-4D97-AF65-F5344CB8AC3E}">
        <p14:creationId xmlns:p14="http://schemas.microsoft.com/office/powerpoint/2010/main" val="26479991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Map">
    <p:bg>
      <p:bgPr>
        <a:solidFill>
          <a:schemeClr val="accent5"/>
        </a:solidFill>
        <a:effectLst/>
      </p:bgPr>
    </p:bg>
    <p:spTree>
      <p:nvGrpSpPr>
        <p:cNvPr id="1" name=""/>
        <p:cNvGrpSpPr/>
        <p:nvPr/>
      </p:nvGrpSpPr>
      <p:grpSpPr>
        <a:xfrm>
          <a:off x="0" y="0"/>
          <a:ext cx="0" cy="0"/>
          <a:chOff x="0" y="0"/>
          <a:chExt cx="0" cy="0"/>
        </a:xfrm>
      </p:grpSpPr>
      <p:pic>
        <p:nvPicPr>
          <p:cNvPr id="7" name="Picture 6" descr="A picture containing clock&#10;&#10;Description automatically generated">
            <a:extLst>
              <a:ext uri="{FF2B5EF4-FFF2-40B4-BE49-F238E27FC236}">
                <a16:creationId xmlns:a16="http://schemas.microsoft.com/office/drawing/2014/main" id="{08CF4742-2DB4-4D2F-BF83-68F45E3094B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9474" b="9474"/>
          <a:stretch/>
        </p:blipFill>
        <p:spPr>
          <a:xfrm>
            <a:off x="0" y="-1"/>
            <a:ext cx="12192000" cy="6858001"/>
          </a:xfrm>
          <a:prstGeom prst="rect">
            <a:avLst/>
          </a:prstGeom>
        </p:spPr>
      </p:pic>
      <p:sp>
        <p:nvSpPr>
          <p:cNvPr id="2" name="Platshållare för datum 1">
            <a:extLst>
              <a:ext uri="{FF2B5EF4-FFF2-40B4-BE49-F238E27FC236}">
                <a16:creationId xmlns:a16="http://schemas.microsoft.com/office/drawing/2014/main" id="{9D5E9C91-C263-4367-86AB-31C173CB278F}"/>
              </a:ext>
            </a:extLst>
          </p:cNvPr>
          <p:cNvSpPr>
            <a:spLocks noGrp="1"/>
          </p:cNvSpPr>
          <p:nvPr>
            <p:ph type="dt" sz="half" idx="10"/>
          </p:nvPr>
        </p:nvSpPr>
        <p:spPr>
          <a:xfrm>
            <a:off x="1030515" y="7001116"/>
            <a:ext cx="867133" cy="144104"/>
          </a:xfrm>
        </p:spPr>
        <p:txBody>
          <a:bodyPr/>
          <a:lstStyle/>
          <a:p>
            <a:fld id="{E89E7AA3-9B2C-4A83-A045-E70A6162716D}" type="datetime1">
              <a:rPr lang="en-GB" smtClean="0"/>
              <a:t>17/02/2021</a:t>
            </a:fld>
            <a:endParaRPr lang="en-GB" dirty="0"/>
          </a:p>
        </p:txBody>
      </p:sp>
    </p:spTree>
    <p:extLst>
      <p:ext uri="{BB962C8B-B14F-4D97-AF65-F5344CB8AC3E}">
        <p14:creationId xmlns:p14="http://schemas.microsoft.com/office/powerpoint/2010/main" val="42739187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Mission/Vision - eng">
    <p:bg>
      <p:bgPr>
        <a:solidFill>
          <a:schemeClr val="accent5"/>
        </a:solidFill>
        <a:effectLst/>
      </p:bgPr>
    </p:bg>
    <p:spTree>
      <p:nvGrpSpPr>
        <p:cNvPr id="1" name=""/>
        <p:cNvGrpSpPr/>
        <p:nvPr/>
      </p:nvGrpSpPr>
      <p:grpSpPr>
        <a:xfrm>
          <a:off x="0" y="0"/>
          <a:ext cx="0" cy="0"/>
          <a:chOff x="0" y="0"/>
          <a:chExt cx="0" cy="0"/>
        </a:xfrm>
      </p:grpSpPr>
      <p:pic>
        <p:nvPicPr>
          <p:cNvPr id="3" name="Picture 2" descr="A picture containing circuit&#10;&#10;Description automatically generated">
            <a:extLst>
              <a:ext uri="{FF2B5EF4-FFF2-40B4-BE49-F238E27FC236}">
                <a16:creationId xmlns:a16="http://schemas.microsoft.com/office/drawing/2014/main" id="{A6926F0C-9AC3-475A-95DC-6FF5526BAA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5810" cy="6858000"/>
          </a:xfrm>
          <a:prstGeom prst="rect">
            <a:avLst/>
          </a:prstGeom>
        </p:spPr>
      </p:pic>
      <p:sp>
        <p:nvSpPr>
          <p:cNvPr id="2" name="Platshållare för datum 1">
            <a:extLst>
              <a:ext uri="{FF2B5EF4-FFF2-40B4-BE49-F238E27FC236}">
                <a16:creationId xmlns:a16="http://schemas.microsoft.com/office/drawing/2014/main" id="{B31FEE0A-952C-4D2A-AE93-728B3834572C}"/>
              </a:ext>
            </a:extLst>
          </p:cNvPr>
          <p:cNvSpPr>
            <a:spLocks noGrp="1"/>
          </p:cNvSpPr>
          <p:nvPr>
            <p:ph type="dt" sz="half" idx="10"/>
          </p:nvPr>
        </p:nvSpPr>
        <p:spPr>
          <a:xfrm>
            <a:off x="1030515" y="7001116"/>
            <a:ext cx="867133" cy="144104"/>
          </a:xfrm>
        </p:spPr>
        <p:txBody>
          <a:bodyPr/>
          <a:lstStyle/>
          <a:p>
            <a:fld id="{6BD81997-0096-40E9-8D1E-E0B0B0E02E62}" type="datetime1">
              <a:rPr lang="en-GB" smtClean="0"/>
              <a:t>17/02/2021</a:t>
            </a:fld>
            <a:endParaRPr lang="en-GB" dirty="0"/>
          </a:p>
        </p:txBody>
      </p:sp>
    </p:spTree>
    <p:extLst>
      <p:ext uri="{BB962C8B-B14F-4D97-AF65-F5344CB8AC3E}">
        <p14:creationId xmlns:p14="http://schemas.microsoft.com/office/powerpoint/2010/main" val="647453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Mission/Vision - Swe">
    <p:bg>
      <p:bgPr>
        <a:solidFill>
          <a:schemeClr val="accent5"/>
        </a:solidFill>
        <a:effectLst/>
      </p:bgPr>
    </p:bg>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892F2209-C277-4937-B95D-A9943C23F9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5810" cy="6858000"/>
          </a:xfrm>
          <a:prstGeom prst="rect">
            <a:avLst/>
          </a:prstGeom>
        </p:spPr>
      </p:pic>
      <p:sp>
        <p:nvSpPr>
          <p:cNvPr id="2" name="Platshållare för datum 1">
            <a:extLst>
              <a:ext uri="{FF2B5EF4-FFF2-40B4-BE49-F238E27FC236}">
                <a16:creationId xmlns:a16="http://schemas.microsoft.com/office/drawing/2014/main" id="{1473FF7C-AC0D-4224-A5DC-C33EFAD1670C}"/>
              </a:ext>
            </a:extLst>
          </p:cNvPr>
          <p:cNvSpPr>
            <a:spLocks noGrp="1"/>
          </p:cNvSpPr>
          <p:nvPr>
            <p:ph type="dt" sz="half" idx="10"/>
          </p:nvPr>
        </p:nvSpPr>
        <p:spPr>
          <a:xfrm>
            <a:off x="1030515" y="7001116"/>
            <a:ext cx="867133" cy="144104"/>
          </a:xfrm>
        </p:spPr>
        <p:txBody>
          <a:bodyPr/>
          <a:lstStyle/>
          <a:p>
            <a:fld id="{68448118-73F3-45C9-8492-342029AB60CB}" type="datetime1">
              <a:rPr lang="en-GB" smtClean="0"/>
              <a:t>17/02/2021</a:t>
            </a:fld>
            <a:endParaRPr lang="en-GB" dirty="0"/>
          </a:p>
        </p:txBody>
      </p:sp>
    </p:spTree>
    <p:extLst>
      <p:ext uri="{BB962C8B-B14F-4D97-AF65-F5344CB8AC3E}">
        <p14:creationId xmlns:p14="http://schemas.microsoft.com/office/powerpoint/2010/main" val="449431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slide with picture 1">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55BC9619-529A-4AA4-B463-1EEE2BBDC4D1}"/>
              </a:ext>
            </a:extLst>
          </p:cNvPr>
          <p:cNvSpPr>
            <a:spLocks noGrp="1"/>
          </p:cNvSpPr>
          <p:nvPr>
            <p:ph type="pic" sz="quarter" idx="13" hasCustomPrompt="1"/>
          </p:nvPr>
        </p:nvSpPr>
        <p:spPr>
          <a:xfrm>
            <a:off x="0" y="0"/>
            <a:ext cx="12192000" cy="6858000"/>
          </a:xfrm>
          <a:solidFill>
            <a:schemeClr val="bg1">
              <a:lumMod val="95000"/>
            </a:schemeClr>
          </a:solidFill>
        </p:spPr>
        <p:txBody>
          <a:bodyPr tIns="540000"/>
          <a:lstStyle>
            <a:lvl1pPr marL="0" indent="0">
              <a:buNone/>
              <a:defRPr/>
            </a:lvl1pPr>
          </a:lstStyle>
          <a:p>
            <a:r>
              <a:rPr lang="en-GB" dirty="0"/>
              <a:t>Click here and insert picture from Ribbon Insert and </a:t>
            </a:r>
            <a:r>
              <a:rPr lang="en-GB"/>
              <a:t>button Pictures</a:t>
            </a:r>
            <a:endParaRPr lang="en-GB" dirty="0"/>
          </a:p>
        </p:txBody>
      </p:sp>
      <p:sp>
        <p:nvSpPr>
          <p:cNvPr id="11" name="Text Placeholder 10">
            <a:extLst>
              <a:ext uri="{FF2B5EF4-FFF2-40B4-BE49-F238E27FC236}">
                <a16:creationId xmlns:a16="http://schemas.microsoft.com/office/drawing/2014/main" id="{2A589843-B4CC-4943-BF88-4FE0FF826C34}"/>
              </a:ext>
            </a:extLst>
          </p:cNvPr>
          <p:cNvSpPr>
            <a:spLocks noGrp="1"/>
          </p:cNvSpPr>
          <p:nvPr>
            <p:ph type="body" sz="quarter" idx="18" hasCustomPrompt="1"/>
          </p:nvPr>
        </p:nvSpPr>
        <p:spPr>
          <a:xfrm>
            <a:off x="-9728" y="1614792"/>
            <a:ext cx="2869660" cy="4931925"/>
          </a:xfrm>
          <a:blipFill dpi="0" rotWithShape="1">
            <a:blip r:embed="rId2">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pPr lvl="0"/>
            <a:r>
              <a:rPr lang="en-GB"/>
              <a:t> </a:t>
            </a:r>
            <a:endParaRPr lang="en-GB" dirty="0"/>
          </a:p>
        </p:txBody>
      </p:sp>
      <p:sp>
        <p:nvSpPr>
          <p:cNvPr id="7" name="Title 1">
            <a:extLst>
              <a:ext uri="{FF2B5EF4-FFF2-40B4-BE49-F238E27FC236}">
                <a16:creationId xmlns:a16="http://schemas.microsoft.com/office/drawing/2014/main" id="{4F978298-DB7D-460B-A0BB-BBEC599A8457}"/>
              </a:ext>
            </a:extLst>
          </p:cNvPr>
          <p:cNvSpPr>
            <a:spLocks noGrp="1"/>
          </p:cNvSpPr>
          <p:nvPr>
            <p:ph type="title"/>
          </p:nvPr>
        </p:nvSpPr>
        <p:spPr bwMode="white">
          <a:xfrm>
            <a:off x="1782684" y="2533990"/>
            <a:ext cx="8626634" cy="1325563"/>
          </a:xfrm>
        </p:spPr>
        <p:txBody>
          <a:bodyPr anchor="b"/>
          <a:lstStyle>
            <a:lvl1pPr algn="l">
              <a:defRPr sz="5400" i="0">
                <a:solidFill>
                  <a:schemeClr val="bg1"/>
                </a:solidFill>
              </a:defRPr>
            </a:lvl1pPr>
          </a:lstStyle>
          <a:p>
            <a:r>
              <a:rPr lang="en-US"/>
              <a:t>Click to edit Master title style</a:t>
            </a:r>
            <a:endParaRPr lang="en-GB" dirty="0"/>
          </a:p>
        </p:txBody>
      </p:sp>
      <p:sp>
        <p:nvSpPr>
          <p:cNvPr id="2" name="Date Placeholder 1">
            <a:extLst>
              <a:ext uri="{FF2B5EF4-FFF2-40B4-BE49-F238E27FC236}">
                <a16:creationId xmlns:a16="http://schemas.microsoft.com/office/drawing/2014/main" id="{B2BCDAE3-EE16-43F6-AB44-40B0F6D05EE1}"/>
              </a:ext>
            </a:extLst>
          </p:cNvPr>
          <p:cNvSpPr>
            <a:spLocks noGrp="1"/>
          </p:cNvSpPr>
          <p:nvPr>
            <p:ph type="dt" sz="half" idx="15"/>
          </p:nvPr>
        </p:nvSpPr>
        <p:spPr>
          <a:xfrm>
            <a:off x="1030515" y="7001116"/>
            <a:ext cx="867133" cy="144104"/>
          </a:xfrm>
        </p:spPr>
        <p:txBody>
          <a:bodyPr/>
          <a:lstStyle/>
          <a:p>
            <a:fld id="{CD53C79B-5EBB-44F0-B7C8-110120E6499C}" type="datetime1">
              <a:rPr lang="en-GB" smtClean="0"/>
              <a:t>17/02/2021</a:t>
            </a:fld>
            <a:endParaRPr lang="en-GB" dirty="0"/>
          </a:p>
        </p:txBody>
      </p:sp>
      <p:pic>
        <p:nvPicPr>
          <p:cNvPr id="12" name="Picture 11" descr="A picture containing drawing&#10;&#10;Description automatically generated">
            <a:extLst>
              <a:ext uri="{FF2B5EF4-FFF2-40B4-BE49-F238E27FC236}">
                <a16:creationId xmlns:a16="http://schemas.microsoft.com/office/drawing/2014/main" id="{F324E8C2-80EF-4E0D-AB98-373CCE7F43D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93059" y="319137"/>
            <a:ext cx="678138" cy="688571"/>
          </a:xfrm>
          <a:prstGeom prst="rect">
            <a:avLst/>
          </a:prstGeom>
        </p:spPr>
      </p:pic>
    </p:spTree>
    <p:extLst>
      <p:ext uri="{BB962C8B-B14F-4D97-AF65-F5344CB8AC3E}">
        <p14:creationId xmlns:p14="http://schemas.microsoft.com/office/powerpoint/2010/main" val="3679167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slide with picture 2">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55BC9619-529A-4AA4-B463-1EEE2BBDC4D1}"/>
              </a:ext>
            </a:extLst>
          </p:cNvPr>
          <p:cNvSpPr>
            <a:spLocks noGrp="1"/>
          </p:cNvSpPr>
          <p:nvPr>
            <p:ph type="pic" sz="quarter" idx="13" hasCustomPrompt="1"/>
          </p:nvPr>
        </p:nvSpPr>
        <p:spPr>
          <a:xfrm>
            <a:off x="0" y="0"/>
            <a:ext cx="12192000" cy="6858000"/>
          </a:xfrm>
          <a:solidFill>
            <a:schemeClr val="bg1">
              <a:lumMod val="95000"/>
            </a:schemeClr>
          </a:solidFill>
        </p:spPr>
        <p:txBody>
          <a:bodyPr tIns="540000"/>
          <a:lstStyle>
            <a:lvl1pPr marL="0" indent="0">
              <a:buNone/>
              <a:defRPr/>
            </a:lvl1pPr>
          </a:lstStyle>
          <a:p>
            <a:r>
              <a:rPr lang="en-GB" dirty="0"/>
              <a:t>Click here and insert picture from Ribbon Insert and </a:t>
            </a:r>
            <a:r>
              <a:rPr lang="en-GB"/>
              <a:t>button Pictures</a:t>
            </a:r>
            <a:endParaRPr lang="en-GB" dirty="0"/>
          </a:p>
        </p:txBody>
      </p:sp>
      <p:sp>
        <p:nvSpPr>
          <p:cNvPr id="12" name="Text Placeholder 11">
            <a:extLst>
              <a:ext uri="{FF2B5EF4-FFF2-40B4-BE49-F238E27FC236}">
                <a16:creationId xmlns:a16="http://schemas.microsoft.com/office/drawing/2014/main" id="{D136F431-276D-4B5A-BC9C-BB4AC374F042}"/>
              </a:ext>
            </a:extLst>
          </p:cNvPr>
          <p:cNvSpPr>
            <a:spLocks noGrp="1"/>
          </p:cNvSpPr>
          <p:nvPr>
            <p:ph type="body" sz="quarter" idx="18" hasCustomPrompt="1"/>
          </p:nvPr>
        </p:nvSpPr>
        <p:spPr>
          <a:xfrm>
            <a:off x="10026646" y="0"/>
            <a:ext cx="2165353" cy="4427220"/>
          </a:xfrm>
          <a:blipFill dpi="0" rotWithShape="1">
            <a:blip r:embed="rId2">
              <a:extLst>
                <a:ext uri="{28A0092B-C50C-407E-A947-70E740481C1C}">
                  <a14:useLocalDpi xmlns:a14="http://schemas.microsoft.com/office/drawing/2010/main" val="0"/>
                </a:ext>
              </a:extLst>
            </a:blip>
            <a:srcRect/>
            <a:stretch>
              <a:fillRect t="-1506"/>
            </a:stretch>
          </a:blipFill>
        </p:spPr>
        <p:txBody>
          <a:bodyPr/>
          <a:lstStyle>
            <a:lvl1pPr marL="0" indent="0">
              <a:buNone/>
              <a:defRPr/>
            </a:lvl1pPr>
          </a:lstStyle>
          <a:p>
            <a:pPr lvl="0"/>
            <a:r>
              <a:rPr lang="en-GB"/>
              <a:t> </a:t>
            </a:r>
            <a:endParaRPr lang="en-GB" dirty="0"/>
          </a:p>
        </p:txBody>
      </p:sp>
      <p:sp>
        <p:nvSpPr>
          <p:cNvPr id="2" name="Date Placeholder 1">
            <a:extLst>
              <a:ext uri="{FF2B5EF4-FFF2-40B4-BE49-F238E27FC236}">
                <a16:creationId xmlns:a16="http://schemas.microsoft.com/office/drawing/2014/main" id="{DB3D6966-6030-47B5-96DF-EE773997E9B8}"/>
              </a:ext>
            </a:extLst>
          </p:cNvPr>
          <p:cNvSpPr>
            <a:spLocks noGrp="1"/>
          </p:cNvSpPr>
          <p:nvPr>
            <p:ph type="dt" sz="half" idx="15"/>
          </p:nvPr>
        </p:nvSpPr>
        <p:spPr>
          <a:xfrm>
            <a:off x="1030515" y="7001116"/>
            <a:ext cx="867133" cy="144104"/>
          </a:xfrm>
        </p:spPr>
        <p:txBody>
          <a:bodyPr/>
          <a:lstStyle/>
          <a:p>
            <a:fld id="{216A1881-3018-4817-AAB1-E931E542E3D9}" type="datetime1">
              <a:rPr lang="en-GB" smtClean="0"/>
              <a:t>17/02/2021</a:t>
            </a:fld>
            <a:endParaRPr lang="en-GB" dirty="0"/>
          </a:p>
        </p:txBody>
      </p:sp>
      <p:sp>
        <p:nvSpPr>
          <p:cNvPr id="7" name="Title 1">
            <a:extLst>
              <a:ext uri="{FF2B5EF4-FFF2-40B4-BE49-F238E27FC236}">
                <a16:creationId xmlns:a16="http://schemas.microsoft.com/office/drawing/2014/main" id="{4F978298-DB7D-460B-A0BB-BBEC599A8457}"/>
              </a:ext>
            </a:extLst>
          </p:cNvPr>
          <p:cNvSpPr>
            <a:spLocks noGrp="1"/>
          </p:cNvSpPr>
          <p:nvPr>
            <p:ph type="title"/>
          </p:nvPr>
        </p:nvSpPr>
        <p:spPr bwMode="white">
          <a:xfrm>
            <a:off x="1782684" y="2533990"/>
            <a:ext cx="8626634" cy="1325563"/>
          </a:xfrm>
        </p:spPr>
        <p:txBody>
          <a:bodyPr anchor="b"/>
          <a:lstStyle>
            <a:lvl1pPr algn="l">
              <a:defRPr sz="5400" i="0">
                <a:solidFill>
                  <a:schemeClr val="bg1"/>
                </a:solidFill>
              </a:defRPr>
            </a:lvl1pPr>
          </a:lstStyle>
          <a:p>
            <a:r>
              <a:rPr lang="en-US"/>
              <a:t>Click to edit Master title style</a:t>
            </a:r>
            <a:endParaRPr lang="en-GB" dirty="0"/>
          </a:p>
        </p:txBody>
      </p:sp>
      <p:pic>
        <p:nvPicPr>
          <p:cNvPr id="8" name="Picture 7" descr="A picture containing drawing&#10;&#10;Description automatically generated">
            <a:extLst>
              <a:ext uri="{FF2B5EF4-FFF2-40B4-BE49-F238E27FC236}">
                <a16:creationId xmlns:a16="http://schemas.microsoft.com/office/drawing/2014/main" id="{6CE56A40-EA79-4DCA-BDED-2C59E41B8A8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93059" y="319137"/>
            <a:ext cx="678138" cy="688571"/>
          </a:xfrm>
          <a:prstGeom prst="rect">
            <a:avLst/>
          </a:prstGeom>
        </p:spPr>
      </p:pic>
    </p:spTree>
    <p:extLst>
      <p:ext uri="{BB962C8B-B14F-4D97-AF65-F5344CB8AC3E}">
        <p14:creationId xmlns:p14="http://schemas.microsoft.com/office/powerpoint/2010/main" val="38230739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ection Pink">
    <p:bg bwMode="ltGray">
      <p:bgPr>
        <a:solidFill>
          <a:schemeClr val="accent2"/>
        </a:solidFill>
        <a:effectLst/>
      </p:bgPr>
    </p:bg>
    <p:spTree>
      <p:nvGrpSpPr>
        <p:cNvPr id="1" name=""/>
        <p:cNvGrpSpPr/>
        <p:nvPr/>
      </p:nvGrpSpPr>
      <p:grpSpPr>
        <a:xfrm>
          <a:off x="0" y="0"/>
          <a:ext cx="0" cy="0"/>
          <a:chOff x="0" y="0"/>
          <a:chExt cx="0" cy="0"/>
        </a:xfrm>
      </p:grpSpPr>
      <p:pic>
        <p:nvPicPr>
          <p:cNvPr id="7" name="Bildobjekt 6" descr="En bild som visar byggnad, kupol, bord&#10;&#10;Automatiskt genererad beskrivning">
            <a:extLst>
              <a:ext uri="{FF2B5EF4-FFF2-40B4-BE49-F238E27FC236}">
                <a16:creationId xmlns:a16="http://schemas.microsoft.com/office/drawing/2014/main" id="{88859D97-3B14-4FEE-A5C2-A2AD6CA818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725" y="3859554"/>
            <a:ext cx="2324100" cy="3043539"/>
          </a:xfrm>
          <a:prstGeom prst="rect">
            <a:avLst/>
          </a:prstGeom>
        </p:spPr>
      </p:pic>
      <p:sp>
        <p:nvSpPr>
          <p:cNvPr id="4" name="Title 1">
            <a:extLst>
              <a:ext uri="{FF2B5EF4-FFF2-40B4-BE49-F238E27FC236}">
                <a16:creationId xmlns:a16="http://schemas.microsoft.com/office/drawing/2014/main" id="{FFE1B025-29BE-4119-9343-E5708116878E}"/>
              </a:ext>
            </a:extLst>
          </p:cNvPr>
          <p:cNvSpPr>
            <a:spLocks noGrp="1"/>
          </p:cNvSpPr>
          <p:nvPr>
            <p:ph type="title"/>
          </p:nvPr>
        </p:nvSpPr>
        <p:spPr>
          <a:xfrm>
            <a:off x="1782684" y="2533990"/>
            <a:ext cx="8626634" cy="1325563"/>
          </a:xfrm>
        </p:spPr>
        <p:txBody>
          <a:bodyPr anchor="b"/>
          <a:lstStyle>
            <a:lvl1pPr algn="l">
              <a:defRPr sz="5400" i="0">
                <a:solidFill>
                  <a:schemeClr val="bg1"/>
                </a:solidFill>
              </a:defRPr>
            </a:lvl1pPr>
          </a:lstStyle>
          <a:p>
            <a:r>
              <a:rPr lang="en-US"/>
              <a:t>Click to edit Master title style</a:t>
            </a:r>
            <a:endParaRPr lang="en-GB" dirty="0"/>
          </a:p>
        </p:txBody>
      </p:sp>
      <p:sp>
        <p:nvSpPr>
          <p:cNvPr id="2" name="Date Placeholder 1">
            <a:extLst>
              <a:ext uri="{FF2B5EF4-FFF2-40B4-BE49-F238E27FC236}">
                <a16:creationId xmlns:a16="http://schemas.microsoft.com/office/drawing/2014/main" id="{41FF8F00-3F7E-4D56-86A5-579631DD76B5}"/>
              </a:ext>
            </a:extLst>
          </p:cNvPr>
          <p:cNvSpPr>
            <a:spLocks noGrp="1"/>
          </p:cNvSpPr>
          <p:nvPr>
            <p:ph type="dt" sz="half" idx="10"/>
          </p:nvPr>
        </p:nvSpPr>
        <p:spPr/>
        <p:txBody>
          <a:bodyPr/>
          <a:lstStyle>
            <a:lvl1pPr>
              <a:defRPr>
                <a:solidFill>
                  <a:schemeClr val="bg1"/>
                </a:solidFill>
              </a:defRPr>
            </a:lvl1pPr>
          </a:lstStyle>
          <a:p>
            <a:fld id="{0144B2BF-FC0D-4768-A371-22D04C28F821}" type="datetime1">
              <a:rPr lang="en-GB" smtClean="0"/>
              <a:t>17/02/2021</a:t>
            </a:fld>
            <a:endParaRPr lang="en-GB" dirty="0"/>
          </a:p>
        </p:txBody>
      </p:sp>
      <p:pic>
        <p:nvPicPr>
          <p:cNvPr id="8" name="Picture 7" descr="A picture containing drawing&#10;&#10;Description automatically generated">
            <a:extLst>
              <a:ext uri="{FF2B5EF4-FFF2-40B4-BE49-F238E27FC236}">
                <a16:creationId xmlns:a16="http://schemas.microsoft.com/office/drawing/2014/main" id="{2842D930-7A4E-4D9D-A33B-DE7D72DC2F7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93059" y="319137"/>
            <a:ext cx="678138" cy="688571"/>
          </a:xfrm>
          <a:prstGeom prst="rect">
            <a:avLst/>
          </a:prstGeom>
        </p:spPr>
      </p:pic>
    </p:spTree>
    <p:extLst>
      <p:ext uri="{BB962C8B-B14F-4D97-AF65-F5344CB8AC3E}">
        <p14:creationId xmlns:p14="http://schemas.microsoft.com/office/powerpoint/2010/main" val="4426593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white">
    <p:spTree>
      <p:nvGrpSpPr>
        <p:cNvPr id="1" name=""/>
        <p:cNvGrpSpPr/>
        <p:nvPr/>
      </p:nvGrpSpPr>
      <p:grpSpPr>
        <a:xfrm>
          <a:off x="0" y="0"/>
          <a:ext cx="0" cy="0"/>
          <a:chOff x="0" y="0"/>
          <a:chExt cx="0" cy="0"/>
        </a:xfrm>
      </p:grpSpPr>
      <p:pic>
        <p:nvPicPr>
          <p:cNvPr id="10" name="Bildobjekt 9" descr="En bild som visar byggnad, vaxkaka, fönster&#10;&#10;Automatiskt genererad beskrivning">
            <a:extLst>
              <a:ext uri="{FF2B5EF4-FFF2-40B4-BE49-F238E27FC236}">
                <a16:creationId xmlns:a16="http://schemas.microsoft.com/office/drawing/2014/main" id="{368D4227-4F6B-4C0D-8FC8-4E1D85BDB76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85615" y="1261833"/>
            <a:ext cx="3606385" cy="5924550"/>
          </a:xfrm>
          <a:prstGeom prst="rect">
            <a:avLst/>
          </a:prstGeom>
        </p:spPr>
      </p:pic>
      <p:sp>
        <p:nvSpPr>
          <p:cNvPr id="5" name="Title 1">
            <a:extLst>
              <a:ext uri="{FF2B5EF4-FFF2-40B4-BE49-F238E27FC236}">
                <a16:creationId xmlns:a16="http://schemas.microsoft.com/office/drawing/2014/main" id="{B16302BB-F292-4366-A34D-D39E508D73DD}"/>
              </a:ext>
            </a:extLst>
          </p:cNvPr>
          <p:cNvSpPr>
            <a:spLocks noGrp="1"/>
          </p:cNvSpPr>
          <p:nvPr>
            <p:ph type="title"/>
          </p:nvPr>
        </p:nvSpPr>
        <p:spPr>
          <a:xfrm>
            <a:off x="1782684" y="2533990"/>
            <a:ext cx="8626634" cy="1325563"/>
          </a:xfrm>
        </p:spPr>
        <p:txBody>
          <a:bodyPr anchor="b"/>
          <a:lstStyle>
            <a:lvl1pPr algn="l">
              <a:defRPr sz="5400" i="0">
                <a:solidFill>
                  <a:schemeClr val="tx1"/>
                </a:solidFill>
              </a:defRPr>
            </a:lvl1pPr>
          </a:lstStyle>
          <a:p>
            <a:r>
              <a:rPr lang="en-US"/>
              <a:t>Click to edit Master title style</a:t>
            </a:r>
            <a:endParaRPr lang="en-GB" dirty="0"/>
          </a:p>
        </p:txBody>
      </p:sp>
      <p:sp>
        <p:nvSpPr>
          <p:cNvPr id="2" name="Date Placeholder 1">
            <a:extLst>
              <a:ext uri="{FF2B5EF4-FFF2-40B4-BE49-F238E27FC236}">
                <a16:creationId xmlns:a16="http://schemas.microsoft.com/office/drawing/2014/main" id="{466EFE1F-7E80-4E11-9BC1-3CAB4C7A84C5}"/>
              </a:ext>
            </a:extLst>
          </p:cNvPr>
          <p:cNvSpPr>
            <a:spLocks noGrp="1"/>
          </p:cNvSpPr>
          <p:nvPr>
            <p:ph type="dt" sz="half" idx="10"/>
          </p:nvPr>
        </p:nvSpPr>
        <p:spPr/>
        <p:txBody>
          <a:bodyPr/>
          <a:lstStyle/>
          <a:p>
            <a:fld id="{3DCFCE19-E43B-43A3-90D0-03B263EA9400}" type="datetime1">
              <a:rPr lang="en-GB" smtClean="0"/>
              <a:t>17/02/2021</a:t>
            </a:fld>
            <a:endParaRPr lang="en-GB" dirty="0"/>
          </a:p>
        </p:txBody>
      </p:sp>
      <p:pic>
        <p:nvPicPr>
          <p:cNvPr id="6" name="Picture 5" descr="A picture containing drawing&#10;&#10;Description automatically generated">
            <a:extLst>
              <a:ext uri="{FF2B5EF4-FFF2-40B4-BE49-F238E27FC236}">
                <a16:creationId xmlns:a16="http://schemas.microsoft.com/office/drawing/2014/main" id="{B5769747-34D0-4D54-9DE9-5DCF27F607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93059" y="319137"/>
            <a:ext cx="678138" cy="688571"/>
          </a:xfrm>
          <a:prstGeom prst="rect">
            <a:avLst/>
          </a:prstGeom>
        </p:spPr>
      </p:pic>
    </p:spTree>
    <p:extLst>
      <p:ext uri="{BB962C8B-B14F-4D97-AF65-F5344CB8AC3E}">
        <p14:creationId xmlns:p14="http://schemas.microsoft.com/office/powerpoint/2010/main" val="33937272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ection blue">
    <p:bg bwMode="ltGray">
      <p:bgPr>
        <a:solidFill>
          <a:schemeClr val="accent1"/>
        </a:solidFill>
        <a:effectLst/>
      </p:bgPr>
    </p:bg>
    <p:spTree>
      <p:nvGrpSpPr>
        <p:cNvPr id="1" name=""/>
        <p:cNvGrpSpPr/>
        <p:nvPr/>
      </p:nvGrpSpPr>
      <p:grpSpPr>
        <a:xfrm>
          <a:off x="0" y="0"/>
          <a:ext cx="0" cy="0"/>
          <a:chOff x="0" y="0"/>
          <a:chExt cx="0" cy="0"/>
        </a:xfrm>
      </p:grpSpPr>
      <p:pic>
        <p:nvPicPr>
          <p:cNvPr id="7" name="Bildobjekt 6" descr="En bild som visar vaxkaka&#10;&#10;Automatiskt genererad beskrivning">
            <a:extLst>
              <a:ext uri="{FF2B5EF4-FFF2-40B4-BE49-F238E27FC236}">
                <a16:creationId xmlns:a16="http://schemas.microsoft.com/office/drawing/2014/main" id="{9FFAD8EE-EF61-4E0C-B4CF-77DABA85415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8398"/>
          <a:stretch/>
        </p:blipFill>
        <p:spPr>
          <a:xfrm>
            <a:off x="9324972" y="1824415"/>
            <a:ext cx="2867027" cy="5033585"/>
          </a:xfrm>
          <a:prstGeom prst="rect">
            <a:avLst/>
          </a:prstGeom>
        </p:spPr>
      </p:pic>
      <p:sp>
        <p:nvSpPr>
          <p:cNvPr id="4" name="Title 1">
            <a:extLst>
              <a:ext uri="{FF2B5EF4-FFF2-40B4-BE49-F238E27FC236}">
                <a16:creationId xmlns:a16="http://schemas.microsoft.com/office/drawing/2014/main" id="{BEE9CA18-CBE3-4914-BCF6-1CC1EB85B83B}"/>
              </a:ext>
            </a:extLst>
          </p:cNvPr>
          <p:cNvSpPr>
            <a:spLocks noGrp="1"/>
          </p:cNvSpPr>
          <p:nvPr>
            <p:ph type="title"/>
          </p:nvPr>
        </p:nvSpPr>
        <p:spPr>
          <a:xfrm>
            <a:off x="1782684" y="2533990"/>
            <a:ext cx="8626634" cy="1325563"/>
          </a:xfrm>
        </p:spPr>
        <p:txBody>
          <a:bodyPr anchor="b"/>
          <a:lstStyle>
            <a:lvl1pPr algn="l">
              <a:defRPr sz="5400" i="0">
                <a:solidFill>
                  <a:schemeClr val="bg1"/>
                </a:solidFill>
              </a:defRPr>
            </a:lvl1pPr>
          </a:lstStyle>
          <a:p>
            <a:r>
              <a:rPr lang="en-US"/>
              <a:t>Click to edit Master title style</a:t>
            </a:r>
            <a:endParaRPr lang="en-GB" dirty="0"/>
          </a:p>
        </p:txBody>
      </p:sp>
      <p:sp>
        <p:nvSpPr>
          <p:cNvPr id="2" name="Date Placeholder 1">
            <a:extLst>
              <a:ext uri="{FF2B5EF4-FFF2-40B4-BE49-F238E27FC236}">
                <a16:creationId xmlns:a16="http://schemas.microsoft.com/office/drawing/2014/main" id="{1498B619-9DB8-4589-803B-9543F3BE4A4F}"/>
              </a:ext>
            </a:extLst>
          </p:cNvPr>
          <p:cNvSpPr>
            <a:spLocks noGrp="1"/>
          </p:cNvSpPr>
          <p:nvPr>
            <p:ph type="dt" sz="half" idx="10"/>
          </p:nvPr>
        </p:nvSpPr>
        <p:spPr/>
        <p:txBody>
          <a:bodyPr/>
          <a:lstStyle>
            <a:lvl1pPr>
              <a:defRPr>
                <a:solidFill>
                  <a:schemeClr val="bg1"/>
                </a:solidFill>
              </a:defRPr>
            </a:lvl1pPr>
          </a:lstStyle>
          <a:p>
            <a:fld id="{39B9892A-4B7D-4936-87C6-2307F9411B3B}" type="datetime1">
              <a:rPr lang="en-GB" smtClean="0"/>
              <a:t>17/02/2021</a:t>
            </a:fld>
            <a:endParaRPr lang="en-GB" dirty="0"/>
          </a:p>
        </p:txBody>
      </p:sp>
      <p:pic>
        <p:nvPicPr>
          <p:cNvPr id="8" name="Picture 7" descr="A picture containing drawing&#10;&#10;Description automatically generated">
            <a:extLst>
              <a:ext uri="{FF2B5EF4-FFF2-40B4-BE49-F238E27FC236}">
                <a16:creationId xmlns:a16="http://schemas.microsoft.com/office/drawing/2014/main" id="{51D9D9F2-D897-4A3F-9CA9-3B9D2561FEC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93059" y="319137"/>
            <a:ext cx="678138" cy="688571"/>
          </a:xfrm>
          <a:prstGeom prst="rect">
            <a:avLst/>
          </a:prstGeom>
        </p:spPr>
      </p:pic>
    </p:spTree>
    <p:extLst>
      <p:ext uri="{BB962C8B-B14F-4D97-AF65-F5344CB8AC3E}">
        <p14:creationId xmlns:p14="http://schemas.microsoft.com/office/powerpoint/2010/main" val="35273145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15298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25EE51-B9E4-4CE9-B81B-C3EBAEFD2632}"/>
              </a:ext>
            </a:extLst>
          </p:cNvPr>
          <p:cNvSpPr>
            <a:spLocks noGrp="1"/>
          </p:cNvSpPr>
          <p:nvPr>
            <p:ph type="title"/>
          </p:nvPr>
        </p:nvSpPr>
        <p:spPr>
          <a:xfrm>
            <a:off x="1030514" y="1007708"/>
            <a:ext cx="6865711" cy="533803"/>
          </a:xfrm>
          <a:prstGeom prst="rect">
            <a:avLst/>
          </a:prstGeom>
        </p:spPr>
        <p:txBody>
          <a:bodyPr vert="horz" lIns="0" tIns="0" rIns="0" bIns="0" rtlCol="0" anchor="t">
            <a:noAutofit/>
          </a:bodyPr>
          <a:lstStyle/>
          <a:p>
            <a:r>
              <a:rPr lang="en-US" dirty="0"/>
              <a:t>Click</a:t>
            </a:r>
            <a:endParaRPr lang="en-GB" dirty="0"/>
          </a:p>
        </p:txBody>
      </p:sp>
      <p:sp>
        <p:nvSpPr>
          <p:cNvPr id="3" name="Text Placeholder 2">
            <a:extLst>
              <a:ext uri="{FF2B5EF4-FFF2-40B4-BE49-F238E27FC236}">
                <a16:creationId xmlns:a16="http://schemas.microsoft.com/office/drawing/2014/main" id="{DD5590DA-E662-4AC9-9802-1C01A2B6B14A}"/>
              </a:ext>
            </a:extLst>
          </p:cNvPr>
          <p:cNvSpPr>
            <a:spLocks noGrp="1"/>
          </p:cNvSpPr>
          <p:nvPr>
            <p:ph type="body" idx="1"/>
          </p:nvPr>
        </p:nvSpPr>
        <p:spPr>
          <a:xfrm>
            <a:off x="783772" y="2115004"/>
            <a:ext cx="7112453" cy="4050846"/>
          </a:xfrm>
          <a:prstGeom prst="rect">
            <a:avLst/>
          </a:prstGeom>
        </p:spPr>
        <p:txBody>
          <a:bodyPr vert="horz" lIns="0" tIns="0" rIns="0" bIns="0" rtlCol="0">
            <a:noAutofit/>
          </a:bodyPr>
          <a:lstStyle/>
          <a:p>
            <a:pPr lvl="0"/>
            <a:r>
              <a:rPr lang="en-US" dirty="0"/>
              <a:t>Click</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FF449B9F-C60B-41BB-9FD2-7E837549D917}"/>
              </a:ext>
            </a:extLst>
          </p:cNvPr>
          <p:cNvSpPr>
            <a:spLocks noGrp="1"/>
          </p:cNvSpPr>
          <p:nvPr>
            <p:ph type="dt" sz="half" idx="2"/>
          </p:nvPr>
        </p:nvSpPr>
        <p:spPr>
          <a:xfrm>
            <a:off x="1030515" y="6356351"/>
            <a:ext cx="867133" cy="144104"/>
          </a:xfrm>
          <a:prstGeom prst="rect">
            <a:avLst/>
          </a:prstGeom>
        </p:spPr>
        <p:txBody>
          <a:bodyPr vert="horz" lIns="0" tIns="0" rIns="0" bIns="0" rtlCol="0" anchor="b">
            <a:noAutofit/>
          </a:bodyPr>
          <a:lstStyle>
            <a:lvl1pPr algn="l">
              <a:defRPr sz="650">
                <a:solidFill>
                  <a:schemeClr val="tx1"/>
                </a:solidFill>
              </a:defRPr>
            </a:lvl1pPr>
          </a:lstStyle>
          <a:p>
            <a:fld id="{FE0B14B7-A18F-4175-B59E-221D771DC1D2}" type="datetime1">
              <a:rPr lang="en-GB" smtClean="0"/>
              <a:t>17/02/2021</a:t>
            </a:fld>
            <a:endParaRPr lang="en-GB" dirty="0"/>
          </a:p>
        </p:txBody>
      </p:sp>
    </p:spTree>
    <p:extLst>
      <p:ext uri="{BB962C8B-B14F-4D97-AF65-F5344CB8AC3E}">
        <p14:creationId xmlns:p14="http://schemas.microsoft.com/office/powerpoint/2010/main" val="1522313207"/>
      </p:ext>
    </p:extLst>
  </p:cSld>
  <p:clrMap bg1="lt1" tx1="dk1" bg2="lt2" tx2="dk2" accent1="accent1" accent2="accent2" accent3="accent3" accent4="accent4" accent5="accent5" accent6="accent6" hlink="hlink" folHlink="folHlink"/>
  <p:sldLayoutIdLst>
    <p:sldLayoutId id="2147483676" r:id="rId1"/>
    <p:sldLayoutId id="2147483678" r:id="rId2"/>
    <p:sldLayoutId id="2147483681" r:id="rId3"/>
    <p:sldLayoutId id="2147483679" r:id="rId4"/>
    <p:sldLayoutId id="2147483684" r:id="rId5"/>
    <p:sldLayoutId id="2147483666" r:id="rId6"/>
    <p:sldLayoutId id="2147483667" r:id="rId7"/>
    <p:sldLayoutId id="2147483668" r:id="rId8"/>
    <p:sldLayoutId id="2147483673" r:id="rId9"/>
    <p:sldLayoutId id="2147483672" r:id="rId10"/>
    <p:sldLayoutId id="2147483670" r:id="rId11"/>
    <p:sldLayoutId id="2147483682" r:id="rId12"/>
    <p:sldLayoutId id="2147483683" r:id="rId13"/>
    <p:sldLayoutId id="2147483687" r:id="rId14"/>
    <p:sldLayoutId id="2147483688" r:id="rId15"/>
    <p:sldLayoutId id="2147483685" r:id="rId16"/>
    <p:sldLayoutId id="2147483686" r:id="rId17"/>
    <p:sldLayoutId id="2147483658" r:id="rId18"/>
    <p:sldLayoutId id="2147483659" r:id="rId19"/>
    <p:sldLayoutId id="2147483654" r:id="rId20"/>
    <p:sldLayoutId id="2147483689" r:id="rId21"/>
  </p:sldLayoutIdLst>
  <p:hf hdr="0" dt="0"/>
  <p:txStyles>
    <p:titleStyle>
      <a:lvl1pPr algn="l" defTabSz="914400" rtl="0" eaLnBrk="1" latinLnBrk="0" hangingPunct="1">
        <a:lnSpc>
          <a:spcPct val="100000"/>
        </a:lnSpc>
        <a:spcBef>
          <a:spcPts val="0"/>
        </a:spcBef>
        <a:spcAft>
          <a:spcPts val="0"/>
        </a:spcAft>
        <a:buNone/>
        <a:defRPr sz="3200" i="1" u="none"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600"/>
        </a:spcBef>
        <a:spcAft>
          <a:spcPts val="600"/>
        </a:spcAft>
        <a:buClr>
          <a:schemeClr val="accent1"/>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chemeClr val="accent1"/>
        </a:buClr>
        <a:buFont typeface="Arial Narrow" panose="020B060602020203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chemeClr val="accent1"/>
        </a:buClr>
        <a:buFont typeface="Arial Narrow" panose="020B06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100000"/>
        </a:lnSpc>
        <a:spcBef>
          <a:spcPts val="600"/>
        </a:spcBef>
        <a:spcAft>
          <a:spcPts val="600"/>
        </a:spcAft>
        <a:buClr>
          <a:schemeClr val="accent1"/>
        </a:buClr>
        <a:buFont typeface="Arial Narrow" panose="020B0606020202030204" pitchFamily="34" charset="0"/>
        <a:buChar char="―"/>
        <a:defRPr sz="1200" kern="1200">
          <a:solidFill>
            <a:schemeClr val="tx1"/>
          </a:solidFill>
          <a:latin typeface="+mn-lt"/>
          <a:ea typeface="+mn-ea"/>
          <a:cs typeface="+mn-cs"/>
        </a:defRPr>
      </a:lvl6pPr>
      <a:lvl7pPr marL="2880000" indent="-228600" algn="l" defTabSz="914400" rtl="0" eaLnBrk="1" latinLnBrk="0" hangingPunct="1">
        <a:lnSpc>
          <a:spcPct val="100000"/>
        </a:lnSpc>
        <a:spcBef>
          <a:spcPts val="600"/>
        </a:spcBef>
        <a:spcAft>
          <a:spcPts val="600"/>
        </a:spcAft>
        <a:buClr>
          <a:schemeClr val="accent1"/>
        </a:buClr>
        <a:buFont typeface="Arial Narrow" panose="020B0606020202030204" pitchFamily="34" charset="0"/>
        <a:buChar char="―"/>
        <a:defRPr sz="1000" kern="1200">
          <a:solidFill>
            <a:schemeClr val="tx1"/>
          </a:solidFill>
          <a:latin typeface="+mn-lt"/>
          <a:ea typeface="+mn-ea"/>
          <a:cs typeface="+mn-cs"/>
        </a:defRPr>
      </a:lvl7pPr>
      <a:lvl8pPr marL="3204000" indent="-228600" algn="l" defTabSz="914400" rtl="0" eaLnBrk="1" latinLnBrk="0" hangingPunct="1">
        <a:lnSpc>
          <a:spcPct val="100000"/>
        </a:lnSpc>
        <a:spcBef>
          <a:spcPts val="600"/>
        </a:spcBef>
        <a:spcAft>
          <a:spcPts val="600"/>
        </a:spcAft>
        <a:buClr>
          <a:schemeClr val="accent1"/>
        </a:buClr>
        <a:buFont typeface="Arial Narrow" panose="020B0606020202030204" pitchFamily="34" charset="0"/>
        <a:buChar char="―"/>
        <a:defRPr sz="1000" kern="1200">
          <a:solidFill>
            <a:schemeClr val="tx1"/>
          </a:solidFill>
          <a:latin typeface="+mn-lt"/>
          <a:ea typeface="+mn-ea"/>
          <a:cs typeface="+mn-cs"/>
        </a:defRPr>
      </a:lvl8pPr>
      <a:lvl9pPr marL="3492000" indent="-228600" algn="l" defTabSz="914400" rtl="0" eaLnBrk="1" latinLnBrk="0" hangingPunct="1">
        <a:lnSpc>
          <a:spcPct val="100000"/>
        </a:lnSpc>
        <a:spcBef>
          <a:spcPts val="600"/>
        </a:spcBef>
        <a:spcAft>
          <a:spcPts val="600"/>
        </a:spcAft>
        <a:buClr>
          <a:schemeClr val="accent1"/>
        </a:buClr>
        <a:buFont typeface="Arial Narrow" panose="020B0606020202030204" pitchFamily="34" charset="0"/>
        <a:buChar char="―"/>
        <a:defRPr sz="1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26" userDrawn="1">
          <p15:clr>
            <a:srgbClr val="F26B43"/>
          </p15:clr>
        </p15:guide>
        <p15:guide id="2" pos="642" userDrawn="1">
          <p15:clr>
            <a:srgbClr val="F26B43"/>
          </p15:clr>
        </p15:guide>
        <p15:guide id="3" pos="7355" userDrawn="1">
          <p15:clr>
            <a:srgbClr val="F26B43"/>
          </p15:clr>
        </p15:guide>
        <p15:guide id="4" orient="horz" pos="3884" userDrawn="1">
          <p15:clr>
            <a:srgbClr val="F26B43"/>
          </p15:clr>
        </p15:guide>
        <p15:guide id="6" orient="horz" pos="3997" userDrawn="1">
          <p15:clr>
            <a:srgbClr val="F26B43"/>
          </p15:clr>
        </p15:guide>
        <p15:guide id="7" pos="3817" userDrawn="1">
          <p15:clr>
            <a:srgbClr val="F26B43"/>
          </p15:clr>
        </p15:guide>
        <p15:guide id="8" pos="2615" userDrawn="1">
          <p15:clr>
            <a:srgbClr val="F26B43"/>
          </p15:clr>
        </p15:guide>
        <p15:guide id="9" orient="horz" pos="1139" userDrawn="1">
          <p15:clr>
            <a:srgbClr val="F26B43"/>
          </p15:clr>
        </p15:guide>
        <p15:guide id="10" pos="4974" userDrawn="1">
          <p15:clr>
            <a:srgbClr val="F26B43"/>
          </p15:clr>
        </p15:guide>
        <p15:guide id="11" pos="3613" userDrawn="1">
          <p15:clr>
            <a:srgbClr val="F26B43"/>
          </p15:clr>
        </p15:guide>
        <p15:guide id="12" pos="483" userDrawn="1">
          <p15:clr>
            <a:srgbClr val="F26B43"/>
          </p15:clr>
        </p15:guide>
        <p15:guide id="13" pos="692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2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AEE819-F217-9844-99C3-FFD8E4AED15A}"/>
              </a:ext>
            </a:extLst>
          </p:cNvPr>
          <p:cNvSpPr>
            <a:spLocks noGrp="1"/>
          </p:cNvSpPr>
          <p:nvPr>
            <p:ph type="title"/>
          </p:nvPr>
        </p:nvSpPr>
        <p:spPr>
          <a:xfrm>
            <a:off x="1019174" y="3035300"/>
            <a:ext cx="7673134" cy="809739"/>
          </a:xfrm>
        </p:spPr>
        <p:txBody>
          <a:bodyPr/>
          <a:lstStyle/>
          <a:p>
            <a:r>
              <a:rPr lang="fi-FI" sz="4000" dirty="0"/>
              <a:t>Cross </a:t>
            </a:r>
            <a:r>
              <a:rPr lang="fi-FI" sz="4000" dirty="0" err="1"/>
              <a:t>border</a:t>
            </a:r>
            <a:r>
              <a:rPr lang="fi-FI" sz="4000" dirty="0"/>
              <a:t> </a:t>
            </a:r>
            <a:r>
              <a:rPr lang="fi-FI" sz="4000" dirty="0" err="1"/>
              <a:t>misappropriation</a:t>
            </a:r>
            <a:r>
              <a:rPr lang="fi-FI" sz="4000" dirty="0"/>
              <a:t> of </a:t>
            </a:r>
            <a:r>
              <a:rPr lang="fi-FI" sz="4000" dirty="0" err="1"/>
              <a:t>trade</a:t>
            </a:r>
            <a:r>
              <a:rPr lang="fi-FI" sz="4000" dirty="0"/>
              <a:t> </a:t>
            </a:r>
            <a:r>
              <a:rPr lang="fi-FI" sz="4000" dirty="0" err="1"/>
              <a:t>secret</a:t>
            </a:r>
            <a:endParaRPr lang="fi-FI" sz="4000" dirty="0"/>
          </a:p>
        </p:txBody>
      </p:sp>
      <p:sp>
        <p:nvSpPr>
          <p:cNvPr id="5" name="Text Placeholder 4">
            <a:extLst>
              <a:ext uri="{FF2B5EF4-FFF2-40B4-BE49-F238E27FC236}">
                <a16:creationId xmlns:a16="http://schemas.microsoft.com/office/drawing/2014/main" id="{3E573BB8-656C-9A48-A60B-9E7F72A7FDEE}"/>
              </a:ext>
            </a:extLst>
          </p:cNvPr>
          <p:cNvSpPr>
            <a:spLocks noGrp="1"/>
          </p:cNvSpPr>
          <p:nvPr>
            <p:ph type="body" sz="quarter" idx="13"/>
          </p:nvPr>
        </p:nvSpPr>
        <p:spPr>
          <a:xfrm>
            <a:off x="1019175" y="3975431"/>
            <a:ext cx="6877052" cy="916058"/>
          </a:xfrm>
        </p:spPr>
        <p:txBody>
          <a:bodyPr/>
          <a:lstStyle/>
          <a:p>
            <a:endParaRPr lang="fi-FI" dirty="0"/>
          </a:p>
          <a:p>
            <a:r>
              <a:rPr lang="fi-FI" dirty="0"/>
              <a:t>Nari Lee</a:t>
            </a:r>
          </a:p>
          <a:p>
            <a:r>
              <a:rPr lang="fi-FI" dirty="0"/>
              <a:t>Hanken School of </a:t>
            </a:r>
            <a:r>
              <a:rPr lang="fi-FI" dirty="0" err="1"/>
              <a:t>Economics</a:t>
            </a:r>
            <a:r>
              <a:rPr lang="fi-FI" dirty="0"/>
              <a:t>, Finland</a:t>
            </a:r>
          </a:p>
        </p:txBody>
      </p:sp>
    </p:spTree>
    <p:extLst>
      <p:ext uri="{BB962C8B-B14F-4D97-AF65-F5344CB8AC3E}">
        <p14:creationId xmlns:p14="http://schemas.microsoft.com/office/powerpoint/2010/main" val="4134388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A2F1D2CF-9BB2-894A-BE65-486093338D03}"/>
              </a:ext>
            </a:extLst>
          </p:cNvPr>
          <p:cNvSpPr>
            <a:spLocks noGrp="1"/>
          </p:cNvSpPr>
          <p:nvPr>
            <p:ph type="body" sz="quarter" idx="18"/>
          </p:nvPr>
        </p:nvSpPr>
        <p:spPr>
          <a:xfrm>
            <a:off x="955964" y="2063462"/>
            <a:ext cx="8675543" cy="4060825"/>
          </a:xfrm>
        </p:spPr>
        <p:txBody>
          <a:bodyPr/>
          <a:lstStyle/>
          <a:p>
            <a:r>
              <a:rPr lang="fi-FI" dirty="0"/>
              <a:t>Lee N (2021 </a:t>
            </a:r>
            <a:r>
              <a:rPr lang="fi-FI" dirty="0" err="1"/>
              <a:t>forthcoming</a:t>
            </a:r>
            <a:r>
              <a:rPr lang="fi-FI" dirty="0"/>
              <a:t>) </a:t>
            </a:r>
            <a:r>
              <a:rPr lang="fi-FI" b="1" dirty="0" err="1"/>
              <a:t>Hedging</a:t>
            </a:r>
            <a:r>
              <a:rPr lang="fi-FI" b="1" dirty="0"/>
              <a:t> (into) Property? - </a:t>
            </a:r>
            <a:r>
              <a:rPr lang="fi-FI" b="1" dirty="0" err="1"/>
              <a:t>Invisible</a:t>
            </a:r>
            <a:r>
              <a:rPr lang="fi-FI" b="1" dirty="0"/>
              <a:t> Trade </a:t>
            </a:r>
            <a:r>
              <a:rPr lang="fi-FI" b="1" dirty="0" err="1"/>
              <a:t>Secrets</a:t>
            </a:r>
            <a:r>
              <a:rPr lang="fi-FI" b="1" dirty="0"/>
              <a:t> and International Trade in </a:t>
            </a:r>
            <a:r>
              <a:rPr lang="fi-FI" b="1" dirty="0" err="1"/>
              <a:t>Goods</a:t>
            </a:r>
            <a:r>
              <a:rPr lang="fi-FI" b="1" dirty="0"/>
              <a:t> </a:t>
            </a:r>
            <a:r>
              <a:rPr lang="fi-FI" i="1" dirty="0"/>
              <a:t>Global </a:t>
            </a:r>
            <a:r>
              <a:rPr lang="fi-FI" i="1" dirty="0" err="1"/>
              <a:t>Intellectual</a:t>
            </a:r>
            <a:r>
              <a:rPr lang="fi-FI" i="1" dirty="0"/>
              <a:t> Property </a:t>
            </a:r>
            <a:r>
              <a:rPr lang="fi-FI" i="1" dirty="0" err="1"/>
              <a:t>Protection</a:t>
            </a:r>
            <a:r>
              <a:rPr lang="fi-FI" i="1" dirty="0"/>
              <a:t> and New </a:t>
            </a:r>
            <a:r>
              <a:rPr lang="fi-FI" i="1" dirty="0" err="1"/>
              <a:t>Constitutionalism</a:t>
            </a:r>
            <a:r>
              <a:rPr lang="fi-FI" i="1" dirty="0"/>
              <a:t>. </a:t>
            </a:r>
            <a:r>
              <a:rPr lang="fi-FI" dirty="0"/>
              <a:t>Mylly, T. &amp; </a:t>
            </a:r>
            <a:r>
              <a:rPr lang="fi-FI" dirty="0" err="1"/>
              <a:t>Griffiths</a:t>
            </a:r>
            <a:r>
              <a:rPr lang="fi-FI" dirty="0"/>
              <a:t>, J. (</a:t>
            </a:r>
            <a:r>
              <a:rPr lang="fi-FI" dirty="0" err="1"/>
              <a:t>eds</a:t>
            </a:r>
            <a:r>
              <a:rPr lang="fi-FI" dirty="0"/>
              <a:t>.). Oxford </a:t>
            </a:r>
            <a:r>
              <a:rPr lang="fi-FI" dirty="0" err="1"/>
              <a:t>University</a:t>
            </a:r>
            <a:r>
              <a:rPr lang="fi-FI" dirty="0"/>
              <a:t> Press (</a:t>
            </a:r>
            <a:r>
              <a:rPr lang="fi-FI" dirty="0" err="1"/>
              <a:t>forthcoming</a:t>
            </a:r>
            <a:r>
              <a:rPr lang="fi-FI" dirty="0"/>
              <a:t> 2021) </a:t>
            </a:r>
          </a:p>
          <a:p>
            <a:r>
              <a:rPr lang="fi-FI" dirty="0"/>
              <a:t>Lee, N. (2021). </a:t>
            </a:r>
            <a:r>
              <a:rPr lang="fi-FI" b="1" dirty="0"/>
              <a:t>Open </a:t>
            </a:r>
            <a:r>
              <a:rPr lang="fi-FI" b="1" dirty="0" err="1"/>
              <a:t>Yet</a:t>
            </a:r>
            <a:r>
              <a:rPr lang="fi-FI" b="1" dirty="0"/>
              <a:t> </a:t>
            </a:r>
            <a:r>
              <a:rPr lang="fi-FI" b="1" dirty="0" err="1"/>
              <a:t>Secret</a:t>
            </a:r>
            <a:r>
              <a:rPr lang="fi-FI" b="1" dirty="0"/>
              <a:t> – Trading of </a:t>
            </a:r>
            <a:r>
              <a:rPr lang="fi-FI" b="1" dirty="0" err="1"/>
              <a:t>Tangible</a:t>
            </a:r>
            <a:r>
              <a:rPr lang="fi-FI" b="1" dirty="0"/>
              <a:t> </a:t>
            </a:r>
            <a:r>
              <a:rPr lang="fi-FI" b="1" dirty="0" err="1"/>
              <a:t>Goods</a:t>
            </a:r>
            <a:r>
              <a:rPr lang="fi-FI" b="1" dirty="0"/>
              <a:t> and Trade </a:t>
            </a:r>
            <a:r>
              <a:rPr lang="fi-FI" b="1" dirty="0" err="1"/>
              <a:t>Secrets</a:t>
            </a:r>
            <a:r>
              <a:rPr lang="fi-FI" b="1" dirty="0"/>
              <a:t>. </a:t>
            </a:r>
            <a:r>
              <a:rPr lang="fi-FI" dirty="0"/>
              <a:t>In N. Bruun, G. </a:t>
            </a:r>
            <a:r>
              <a:rPr lang="fi-FI" dirty="0" err="1"/>
              <a:t>Dinwoodie</a:t>
            </a:r>
            <a:r>
              <a:rPr lang="fi-FI" dirty="0"/>
              <a:t>, M. Levin, &amp; A. </a:t>
            </a:r>
            <a:r>
              <a:rPr lang="fi-FI" dirty="0" err="1"/>
              <a:t>Ohly</a:t>
            </a:r>
            <a:r>
              <a:rPr lang="fi-FI" dirty="0"/>
              <a:t> (</a:t>
            </a:r>
            <a:r>
              <a:rPr lang="fi-FI" dirty="0" err="1"/>
              <a:t>Eds</a:t>
            </a:r>
            <a:r>
              <a:rPr lang="fi-FI" dirty="0"/>
              <a:t>.), </a:t>
            </a:r>
            <a:r>
              <a:rPr lang="fi-FI" dirty="0" err="1"/>
              <a:t>Transition</a:t>
            </a:r>
            <a:r>
              <a:rPr lang="fi-FI" dirty="0"/>
              <a:t> and </a:t>
            </a:r>
            <a:r>
              <a:rPr lang="fi-FI" dirty="0" err="1"/>
              <a:t>Coherence</a:t>
            </a:r>
            <a:r>
              <a:rPr lang="fi-FI" dirty="0"/>
              <a:t> in </a:t>
            </a:r>
            <a:r>
              <a:rPr lang="fi-FI" dirty="0" err="1"/>
              <a:t>Intellectual</a:t>
            </a:r>
            <a:r>
              <a:rPr lang="fi-FI" dirty="0"/>
              <a:t> Property </a:t>
            </a:r>
            <a:r>
              <a:rPr lang="fi-FI" dirty="0" err="1"/>
              <a:t>Law</a:t>
            </a:r>
            <a:r>
              <a:rPr lang="fi-FI" dirty="0"/>
              <a:t>: </a:t>
            </a:r>
            <a:r>
              <a:rPr lang="fi-FI" dirty="0" err="1"/>
              <a:t>Essays</a:t>
            </a:r>
            <a:r>
              <a:rPr lang="fi-FI" dirty="0"/>
              <a:t> in </a:t>
            </a:r>
            <a:r>
              <a:rPr lang="fi-FI" dirty="0" err="1"/>
              <a:t>Honour</a:t>
            </a:r>
            <a:r>
              <a:rPr lang="fi-FI" dirty="0"/>
              <a:t> of Annette </a:t>
            </a:r>
            <a:r>
              <a:rPr lang="fi-FI" dirty="0" err="1"/>
              <a:t>Kur</a:t>
            </a:r>
            <a:r>
              <a:rPr lang="fi-FI" dirty="0"/>
              <a:t> (Cambridge </a:t>
            </a:r>
            <a:r>
              <a:rPr lang="fi-FI" dirty="0" err="1"/>
              <a:t>Intellectual</a:t>
            </a:r>
            <a:r>
              <a:rPr lang="fi-FI" dirty="0"/>
              <a:t> Property and </a:t>
            </a:r>
            <a:r>
              <a:rPr lang="fi-FI" dirty="0" err="1"/>
              <a:t>Information</a:t>
            </a:r>
            <a:r>
              <a:rPr lang="fi-FI" dirty="0"/>
              <a:t> </a:t>
            </a:r>
            <a:r>
              <a:rPr lang="fi-FI" dirty="0" err="1"/>
              <a:t>Law</a:t>
            </a:r>
            <a:r>
              <a:rPr lang="fi-FI" dirty="0"/>
              <a:t>, </a:t>
            </a:r>
            <a:r>
              <a:rPr lang="fi-FI" dirty="0" err="1"/>
              <a:t>pp</a:t>
            </a:r>
            <a:r>
              <a:rPr lang="fi-FI" dirty="0"/>
              <a:t>. 242-253). Cambridge: Cambridge </a:t>
            </a:r>
            <a:r>
              <a:rPr lang="fi-FI" dirty="0" err="1"/>
              <a:t>University</a:t>
            </a:r>
            <a:r>
              <a:rPr lang="fi-FI" dirty="0"/>
              <a:t> Press. doi:10.1017/9781108688529.028</a:t>
            </a:r>
          </a:p>
          <a:p>
            <a:endParaRPr lang="fi-FI" dirty="0"/>
          </a:p>
        </p:txBody>
      </p:sp>
      <p:sp>
        <p:nvSpPr>
          <p:cNvPr id="4" name="Title 3">
            <a:extLst>
              <a:ext uri="{FF2B5EF4-FFF2-40B4-BE49-F238E27FC236}">
                <a16:creationId xmlns:a16="http://schemas.microsoft.com/office/drawing/2014/main" id="{61C59537-F32D-334D-8D90-0DB2AD5BA6BC}"/>
              </a:ext>
            </a:extLst>
          </p:cNvPr>
          <p:cNvSpPr>
            <a:spLocks noGrp="1"/>
          </p:cNvSpPr>
          <p:nvPr>
            <p:ph type="title"/>
          </p:nvPr>
        </p:nvSpPr>
        <p:spPr/>
        <p:txBody>
          <a:bodyPr/>
          <a:lstStyle/>
          <a:p>
            <a:r>
              <a:rPr lang="fi-FI" dirty="0" err="1"/>
              <a:t>Starting</a:t>
            </a:r>
            <a:r>
              <a:rPr lang="fi-FI" dirty="0"/>
              <a:t> </a:t>
            </a:r>
            <a:r>
              <a:rPr lang="fi-FI" dirty="0" err="1"/>
              <a:t>point</a:t>
            </a:r>
            <a:r>
              <a:rPr lang="fi-FI" dirty="0"/>
              <a:t> : Is TS an (I)P ?</a:t>
            </a:r>
          </a:p>
        </p:txBody>
      </p:sp>
    </p:spTree>
    <p:extLst>
      <p:ext uri="{BB962C8B-B14F-4D97-AF65-F5344CB8AC3E}">
        <p14:creationId xmlns:p14="http://schemas.microsoft.com/office/powerpoint/2010/main" val="31430670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0FC745B3-B20B-4549-968D-AF3FFC48FB5E}"/>
              </a:ext>
            </a:extLst>
          </p:cNvPr>
          <p:cNvSpPr>
            <a:spLocks noGrp="1"/>
          </p:cNvSpPr>
          <p:nvPr>
            <p:ph type="body" sz="quarter" idx="18"/>
          </p:nvPr>
        </p:nvSpPr>
        <p:spPr>
          <a:xfrm>
            <a:off x="1146017" y="1852216"/>
            <a:ext cx="9980787" cy="4336828"/>
          </a:xfrm>
        </p:spPr>
        <p:txBody>
          <a:bodyPr/>
          <a:lstStyle/>
          <a:p>
            <a:r>
              <a:rPr lang="fi-FI" dirty="0"/>
              <a:t>EU </a:t>
            </a:r>
            <a:r>
              <a:rPr lang="fi-FI" dirty="0" err="1"/>
              <a:t>Primary</a:t>
            </a:r>
            <a:r>
              <a:rPr lang="fi-FI" dirty="0"/>
              <a:t> </a:t>
            </a:r>
            <a:r>
              <a:rPr lang="fi-FI" dirty="0" err="1"/>
              <a:t>Leg</a:t>
            </a:r>
            <a:endParaRPr lang="fi-FI" dirty="0"/>
          </a:p>
          <a:p>
            <a:pPr lvl="1"/>
            <a:r>
              <a:rPr lang="fi-FI" dirty="0"/>
              <a:t>Charter (ECHR A1P1)</a:t>
            </a:r>
          </a:p>
          <a:p>
            <a:r>
              <a:rPr lang="fi-FI" dirty="0"/>
              <a:t>EU </a:t>
            </a:r>
            <a:r>
              <a:rPr lang="fi-FI" dirty="0" err="1"/>
              <a:t>Secondary</a:t>
            </a:r>
            <a:r>
              <a:rPr lang="fi-FI" dirty="0"/>
              <a:t> </a:t>
            </a:r>
            <a:r>
              <a:rPr lang="fi-FI" dirty="0" err="1"/>
              <a:t>Leg</a:t>
            </a:r>
            <a:endParaRPr lang="fi-FI" dirty="0"/>
          </a:p>
          <a:p>
            <a:pPr lvl="1"/>
            <a:r>
              <a:rPr lang="fi-FI" dirty="0"/>
              <a:t>National </a:t>
            </a:r>
            <a:r>
              <a:rPr lang="fi-FI" dirty="0" err="1"/>
              <a:t>law</a:t>
            </a:r>
            <a:r>
              <a:rPr lang="fi-FI" dirty="0"/>
              <a:t> </a:t>
            </a:r>
            <a:r>
              <a:rPr lang="fi-FI" dirty="0" err="1"/>
              <a:t>transposing</a:t>
            </a:r>
            <a:r>
              <a:rPr lang="fi-FI" dirty="0"/>
              <a:t> </a:t>
            </a:r>
          </a:p>
          <a:p>
            <a:pPr lvl="2"/>
            <a:r>
              <a:rPr lang="fi-FI" dirty="0"/>
              <a:t>Trade </a:t>
            </a:r>
            <a:r>
              <a:rPr lang="fi-FI" dirty="0" err="1"/>
              <a:t>Secret</a:t>
            </a:r>
            <a:r>
              <a:rPr lang="fi-FI" dirty="0"/>
              <a:t> Directive (Lex </a:t>
            </a:r>
            <a:r>
              <a:rPr lang="fi-FI" dirty="0" err="1"/>
              <a:t>Specialis</a:t>
            </a:r>
            <a:r>
              <a:rPr lang="fi-FI" dirty="0"/>
              <a:t>)</a:t>
            </a:r>
          </a:p>
          <a:p>
            <a:pPr lvl="3"/>
            <a:r>
              <a:rPr lang="fi-FI" dirty="0"/>
              <a:t>Definition, </a:t>
            </a:r>
            <a:r>
              <a:rPr lang="fi-FI" dirty="0" err="1"/>
              <a:t>Misappropriation</a:t>
            </a:r>
            <a:r>
              <a:rPr lang="fi-FI" dirty="0"/>
              <a:t>, </a:t>
            </a:r>
            <a:r>
              <a:rPr lang="fi-FI" dirty="0" err="1"/>
              <a:t>Remedies</a:t>
            </a:r>
            <a:r>
              <a:rPr lang="fi-FI" dirty="0"/>
              <a:t>, </a:t>
            </a:r>
            <a:r>
              <a:rPr lang="fi-FI" dirty="0" err="1"/>
              <a:t>Enforcement</a:t>
            </a:r>
            <a:endParaRPr lang="fi-FI" dirty="0"/>
          </a:p>
          <a:p>
            <a:pPr lvl="2"/>
            <a:r>
              <a:rPr lang="fi-FI" dirty="0" err="1"/>
              <a:t>Also</a:t>
            </a:r>
            <a:r>
              <a:rPr lang="fi-FI" dirty="0"/>
              <a:t>, IPR </a:t>
            </a:r>
            <a:r>
              <a:rPr lang="fi-FI" dirty="0" err="1"/>
              <a:t>Enforcement</a:t>
            </a:r>
            <a:r>
              <a:rPr lang="fi-FI" dirty="0"/>
              <a:t> Directive (</a:t>
            </a:r>
            <a:r>
              <a:rPr lang="fi-FI" dirty="0" err="1"/>
              <a:t>if</a:t>
            </a:r>
            <a:r>
              <a:rPr lang="fi-FI" dirty="0"/>
              <a:t> MS </a:t>
            </a:r>
            <a:r>
              <a:rPr lang="fi-FI" dirty="0" err="1"/>
              <a:t>has</a:t>
            </a:r>
            <a:r>
              <a:rPr lang="fi-FI" dirty="0"/>
              <a:t> </a:t>
            </a:r>
            <a:r>
              <a:rPr lang="fi-FI" dirty="0" err="1"/>
              <a:t>transposed</a:t>
            </a:r>
            <a:r>
              <a:rPr lang="fi-FI" dirty="0"/>
              <a:t> it </a:t>
            </a:r>
            <a:r>
              <a:rPr lang="fi-FI" dirty="0" err="1"/>
              <a:t>including</a:t>
            </a:r>
            <a:r>
              <a:rPr lang="fi-FI" dirty="0"/>
              <a:t> </a:t>
            </a:r>
            <a:r>
              <a:rPr lang="fi-FI" dirty="0" err="1"/>
              <a:t>trade</a:t>
            </a:r>
            <a:r>
              <a:rPr lang="fi-FI" dirty="0"/>
              <a:t> </a:t>
            </a:r>
            <a:r>
              <a:rPr lang="fi-FI" dirty="0" err="1"/>
              <a:t>secret</a:t>
            </a:r>
            <a:r>
              <a:rPr lang="fi-FI" dirty="0"/>
              <a:t>) </a:t>
            </a:r>
          </a:p>
          <a:p>
            <a:pPr lvl="1"/>
            <a:r>
              <a:rPr lang="fi-FI" dirty="0"/>
              <a:t>EU </a:t>
            </a:r>
            <a:r>
              <a:rPr lang="fi-FI" dirty="0" err="1"/>
              <a:t>law</a:t>
            </a:r>
            <a:r>
              <a:rPr lang="fi-FI" dirty="0"/>
              <a:t> on </a:t>
            </a:r>
            <a:r>
              <a:rPr lang="fi-FI" dirty="0" err="1"/>
              <a:t>disputes</a:t>
            </a:r>
            <a:endParaRPr lang="fi-FI" dirty="0"/>
          </a:p>
          <a:p>
            <a:pPr lvl="2"/>
            <a:r>
              <a:rPr lang="fi-FI" dirty="0" err="1"/>
              <a:t>Brussels</a:t>
            </a:r>
            <a:r>
              <a:rPr lang="fi-FI" dirty="0"/>
              <a:t> </a:t>
            </a:r>
            <a:r>
              <a:rPr lang="fi-FI" dirty="0" err="1"/>
              <a:t>Regulation</a:t>
            </a:r>
            <a:r>
              <a:rPr lang="fi-FI" dirty="0"/>
              <a:t> : </a:t>
            </a:r>
            <a:r>
              <a:rPr lang="fi-FI" dirty="0" err="1"/>
              <a:t>Jurisdiction</a:t>
            </a:r>
            <a:r>
              <a:rPr lang="fi-FI" dirty="0"/>
              <a:t> </a:t>
            </a:r>
          </a:p>
          <a:p>
            <a:pPr lvl="2"/>
            <a:r>
              <a:rPr lang="fi-FI" dirty="0"/>
              <a:t>Rome II </a:t>
            </a:r>
            <a:r>
              <a:rPr lang="fi-FI" dirty="0" err="1"/>
              <a:t>Regulation</a:t>
            </a:r>
            <a:r>
              <a:rPr lang="fi-FI" dirty="0"/>
              <a:t>: </a:t>
            </a:r>
            <a:r>
              <a:rPr lang="fi-FI" dirty="0" err="1"/>
              <a:t>Applicable</a:t>
            </a:r>
            <a:r>
              <a:rPr lang="fi-FI" dirty="0"/>
              <a:t> </a:t>
            </a:r>
            <a:r>
              <a:rPr lang="fi-FI" dirty="0" err="1"/>
              <a:t>law</a:t>
            </a:r>
            <a:r>
              <a:rPr lang="fi-FI" dirty="0"/>
              <a:t> </a:t>
            </a:r>
          </a:p>
          <a:p>
            <a:pPr lvl="1"/>
            <a:r>
              <a:rPr lang="fi-FI" dirty="0" err="1"/>
              <a:t>Other</a:t>
            </a:r>
            <a:r>
              <a:rPr lang="fi-FI" dirty="0"/>
              <a:t> </a:t>
            </a:r>
            <a:r>
              <a:rPr lang="fi-FI" dirty="0" err="1"/>
              <a:t>related</a:t>
            </a:r>
            <a:r>
              <a:rPr lang="fi-FI" dirty="0"/>
              <a:t> EU </a:t>
            </a:r>
            <a:r>
              <a:rPr lang="fi-FI" dirty="0" err="1"/>
              <a:t>regulations</a:t>
            </a:r>
            <a:r>
              <a:rPr lang="fi-FI" dirty="0"/>
              <a:t> (i.e. GDPR, </a:t>
            </a:r>
            <a:r>
              <a:rPr lang="fi-FI" dirty="0" err="1"/>
              <a:t>Transparency</a:t>
            </a:r>
            <a:r>
              <a:rPr lang="fi-FI" dirty="0"/>
              <a:t> </a:t>
            </a:r>
            <a:r>
              <a:rPr lang="fi-FI" dirty="0" err="1"/>
              <a:t>Regulation</a:t>
            </a:r>
            <a:r>
              <a:rPr lang="fi-FI" dirty="0"/>
              <a:t>,…) </a:t>
            </a:r>
          </a:p>
          <a:p>
            <a:pPr lvl="2"/>
            <a:endParaRPr lang="fi-FI" dirty="0"/>
          </a:p>
        </p:txBody>
      </p:sp>
      <p:sp>
        <p:nvSpPr>
          <p:cNvPr id="2" name="Title 1">
            <a:extLst>
              <a:ext uri="{FF2B5EF4-FFF2-40B4-BE49-F238E27FC236}">
                <a16:creationId xmlns:a16="http://schemas.microsoft.com/office/drawing/2014/main" id="{BB5794D9-0A35-1147-93C4-E2D72F3CDF34}"/>
              </a:ext>
            </a:extLst>
          </p:cNvPr>
          <p:cNvSpPr>
            <a:spLocks noGrp="1"/>
          </p:cNvSpPr>
          <p:nvPr>
            <p:ph type="title"/>
          </p:nvPr>
        </p:nvSpPr>
        <p:spPr>
          <a:xfrm>
            <a:off x="1030514" y="1007708"/>
            <a:ext cx="8855166" cy="533803"/>
          </a:xfrm>
        </p:spPr>
        <p:txBody>
          <a:bodyPr/>
          <a:lstStyle/>
          <a:p>
            <a:r>
              <a:rPr lang="fi-FI" dirty="0" err="1"/>
              <a:t>Background</a:t>
            </a:r>
            <a:r>
              <a:rPr lang="fi-FI" dirty="0"/>
              <a:t> - EU </a:t>
            </a:r>
            <a:r>
              <a:rPr lang="fi-FI" dirty="0" err="1"/>
              <a:t>Law</a:t>
            </a:r>
            <a:r>
              <a:rPr lang="fi-FI" dirty="0"/>
              <a:t> on Trade </a:t>
            </a:r>
            <a:r>
              <a:rPr lang="fi-FI" dirty="0" err="1"/>
              <a:t>Secrets</a:t>
            </a:r>
            <a:endParaRPr lang="fi-FI" dirty="0"/>
          </a:p>
        </p:txBody>
      </p:sp>
    </p:spTree>
    <p:extLst>
      <p:ext uri="{BB962C8B-B14F-4D97-AF65-F5344CB8AC3E}">
        <p14:creationId xmlns:p14="http://schemas.microsoft.com/office/powerpoint/2010/main" val="10961667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0422" y="474374"/>
            <a:ext cx="7201563" cy="624656"/>
          </a:xfrm>
        </p:spPr>
        <p:txBody>
          <a:bodyPr/>
          <a:lstStyle/>
          <a:p>
            <a:r>
              <a:rPr lang="en-US" dirty="0"/>
              <a:t>EU TSD: Misappropriation</a:t>
            </a:r>
          </a:p>
        </p:txBody>
      </p:sp>
      <p:sp>
        <p:nvSpPr>
          <p:cNvPr id="3" name="Content Placeholder 2"/>
          <p:cNvSpPr>
            <a:spLocks noGrp="1"/>
          </p:cNvSpPr>
          <p:nvPr>
            <p:ph idx="1"/>
          </p:nvPr>
        </p:nvSpPr>
        <p:spPr>
          <a:xfrm>
            <a:off x="1080655" y="1632251"/>
            <a:ext cx="9632372" cy="4487996"/>
          </a:xfrm>
        </p:spPr>
        <p:txBody>
          <a:bodyPr/>
          <a:lstStyle/>
          <a:p>
            <a:r>
              <a:rPr lang="en-US" dirty="0"/>
              <a:t>Minimum harmonization</a:t>
            </a:r>
          </a:p>
          <a:p>
            <a:pPr lvl="1">
              <a:buFont typeface="Wingdings" charset="2"/>
              <a:buChar char="à"/>
            </a:pPr>
            <a:r>
              <a:rPr lang="en-US" dirty="0">
                <a:sym typeface="Wingdings"/>
              </a:rPr>
              <a:t>MS may provide more extensive class of ‘wrongs’ as part of the misappropriation</a:t>
            </a:r>
            <a:endParaRPr lang="en-US" dirty="0"/>
          </a:p>
          <a:p>
            <a:r>
              <a:rPr lang="en-US" dirty="0"/>
              <a:t>Misappropriation (</a:t>
            </a:r>
            <a:r>
              <a:rPr lang="en-US" dirty="0" err="1"/>
              <a:t>acquistion</a:t>
            </a:r>
            <a:r>
              <a:rPr lang="en-US" dirty="0"/>
              <a:t> + use+ disclosure) (Art 4) </a:t>
            </a:r>
          </a:p>
          <a:p>
            <a:endParaRPr lang="en-US" dirty="0"/>
          </a:p>
          <a:p>
            <a:r>
              <a:rPr lang="en-US" dirty="0"/>
              <a:t>Four types tied to underlying unlawfulness (principle) Art 4: each independent cause of action</a:t>
            </a:r>
            <a:endParaRPr lang="en-GB" altLang="fi-FI" dirty="0"/>
          </a:p>
          <a:p>
            <a:pPr lvl="1">
              <a:lnSpc>
                <a:spcPct val="90000"/>
              </a:lnSpc>
            </a:pPr>
            <a:r>
              <a:rPr lang="en-GB" altLang="fi-FI" sz="2000" dirty="0"/>
              <a:t>Unlawful acquisition (4.2.) </a:t>
            </a:r>
          </a:p>
          <a:p>
            <a:pPr lvl="1">
              <a:lnSpc>
                <a:spcPct val="90000"/>
              </a:lnSpc>
            </a:pPr>
            <a:r>
              <a:rPr lang="en-GB" altLang="fi-FI" sz="2000" dirty="0"/>
              <a:t>Use or disclosure after unlawful acquisition or in breach of contract or other duty not to disclose or use the trade secret) (4.3) </a:t>
            </a:r>
          </a:p>
          <a:p>
            <a:pPr lvl="1">
              <a:lnSpc>
                <a:spcPct val="90000"/>
              </a:lnSpc>
            </a:pPr>
            <a:r>
              <a:rPr lang="en-GB" altLang="fi-FI" sz="2000" dirty="0"/>
              <a:t>Unlawful acquisition, use or disclosure by a third party (4.4)</a:t>
            </a:r>
          </a:p>
          <a:p>
            <a:pPr lvl="1">
              <a:lnSpc>
                <a:spcPct val="90000"/>
              </a:lnSpc>
            </a:pPr>
            <a:r>
              <a:rPr lang="en-GB" altLang="fi-FI" sz="2000" b="1" dirty="0"/>
              <a:t>Knowing Trading of Infringing goods (4.5) </a:t>
            </a:r>
          </a:p>
        </p:txBody>
      </p:sp>
    </p:spTree>
    <p:extLst>
      <p:ext uri="{BB962C8B-B14F-4D97-AF65-F5344CB8AC3E}">
        <p14:creationId xmlns:p14="http://schemas.microsoft.com/office/powerpoint/2010/main" val="31885526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610A1-DFE8-5746-BD10-2CB3029B65B4}"/>
              </a:ext>
            </a:extLst>
          </p:cNvPr>
          <p:cNvSpPr>
            <a:spLocks noGrp="1"/>
          </p:cNvSpPr>
          <p:nvPr>
            <p:ph type="title"/>
          </p:nvPr>
        </p:nvSpPr>
        <p:spPr>
          <a:xfrm>
            <a:off x="1141996" y="208109"/>
            <a:ext cx="7441323" cy="1143000"/>
          </a:xfrm>
        </p:spPr>
        <p:txBody>
          <a:bodyPr/>
          <a:lstStyle/>
          <a:p>
            <a:r>
              <a:rPr lang="en-GB" dirty="0"/>
              <a:t>Art 4 Misappropriation </a:t>
            </a:r>
          </a:p>
        </p:txBody>
      </p:sp>
      <p:graphicFrame>
        <p:nvGraphicFramePr>
          <p:cNvPr id="6" name="Content Placeholder 5">
            <a:extLst>
              <a:ext uri="{FF2B5EF4-FFF2-40B4-BE49-F238E27FC236}">
                <a16:creationId xmlns:a16="http://schemas.microsoft.com/office/drawing/2014/main" id="{F0232AD9-BCFB-814C-9A40-8E479561F660}"/>
              </a:ext>
            </a:extLst>
          </p:cNvPr>
          <p:cNvGraphicFramePr>
            <a:graphicFrameLocks noGrp="1"/>
          </p:cNvGraphicFramePr>
          <p:nvPr>
            <p:ph idx="1"/>
            <p:extLst>
              <p:ext uri="{D42A27DB-BD31-4B8C-83A1-F6EECF244321}">
                <p14:modId xmlns:p14="http://schemas.microsoft.com/office/powerpoint/2010/main" val="33549126"/>
              </p:ext>
            </p:extLst>
          </p:nvPr>
        </p:nvGraphicFramePr>
        <p:xfrm>
          <a:off x="981776" y="609600"/>
          <a:ext cx="10918124" cy="60833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Left-Right Arrow 3">
            <a:extLst>
              <a:ext uri="{FF2B5EF4-FFF2-40B4-BE49-F238E27FC236}">
                <a16:creationId xmlns:a16="http://schemas.microsoft.com/office/drawing/2014/main" id="{1199C69F-2B7C-9B47-B751-13B4BA85AFCD}"/>
              </a:ext>
            </a:extLst>
          </p:cNvPr>
          <p:cNvSpPr/>
          <p:nvPr/>
        </p:nvSpPr>
        <p:spPr>
          <a:xfrm>
            <a:off x="2402640" y="4143513"/>
            <a:ext cx="1261240" cy="292608"/>
          </a:xfrm>
          <a:prstGeom prst="leftRightArrow">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Duty/</a:t>
            </a:r>
          </a:p>
          <a:p>
            <a:pPr algn="ctr"/>
            <a:r>
              <a:rPr lang="en-GB" dirty="0">
                <a:solidFill>
                  <a:schemeClr val="tx1"/>
                </a:solidFill>
              </a:rPr>
              <a:t>contract</a:t>
            </a:r>
          </a:p>
        </p:txBody>
      </p:sp>
      <p:sp>
        <p:nvSpPr>
          <p:cNvPr id="9" name="Left-Right Arrow 8">
            <a:extLst>
              <a:ext uri="{FF2B5EF4-FFF2-40B4-BE49-F238E27FC236}">
                <a16:creationId xmlns:a16="http://schemas.microsoft.com/office/drawing/2014/main" id="{9998396A-93E4-7A49-964F-D291436499A6}"/>
              </a:ext>
            </a:extLst>
          </p:cNvPr>
          <p:cNvSpPr/>
          <p:nvPr/>
        </p:nvSpPr>
        <p:spPr>
          <a:xfrm>
            <a:off x="6773340" y="4064824"/>
            <a:ext cx="1559732" cy="366160"/>
          </a:xfrm>
          <a:prstGeom prst="leftRightArrow">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Knowledge</a:t>
            </a:r>
          </a:p>
        </p:txBody>
      </p:sp>
      <p:sp>
        <p:nvSpPr>
          <p:cNvPr id="5" name="TextBox 4">
            <a:extLst>
              <a:ext uri="{FF2B5EF4-FFF2-40B4-BE49-F238E27FC236}">
                <a16:creationId xmlns:a16="http://schemas.microsoft.com/office/drawing/2014/main" id="{94012D45-FE1E-9444-ABA7-3F60B5490ADE}"/>
              </a:ext>
            </a:extLst>
          </p:cNvPr>
          <p:cNvSpPr txBox="1"/>
          <p:nvPr/>
        </p:nvSpPr>
        <p:spPr>
          <a:xfrm>
            <a:off x="5082139" y="981777"/>
            <a:ext cx="184731" cy="369332"/>
          </a:xfrm>
          <a:prstGeom prst="rect">
            <a:avLst/>
          </a:prstGeom>
          <a:noFill/>
        </p:spPr>
        <p:txBody>
          <a:bodyPr wrap="none" rtlCol="0">
            <a:spAutoFit/>
          </a:bodyPr>
          <a:lstStyle/>
          <a:p>
            <a:endParaRPr lang="fi-FI" dirty="0"/>
          </a:p>
        </p:txBody>
      </p:sp>
    </p:spTree>
    <p:extLst>
      <p:ext uri="{BB962C8B-B14F-4D97-AF65-F5344CB8AC3E}">
        <p14:creationId xmlns:p14="http://schemas.microsoft.com/office/powerpoint/2010/main" val="160555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5580" y="335280"/>
            <a:ext cx="8191098" cy="731520"/>
          </a:xfrm>
        </p:spPr>
        <p:txBody>
          <a:bodyPr/>
          <a:lstStyle/>
          <a:p>
            <a:r>
              <a:rPr lang="en-US" dirty="0"/>
              <a:t>Art 4 (5) Infringing goods</a:t>
            </a:r>
            <a:endParaRPr lang="en-US" dirty="0">
              <a:solidFill>
                <a:srgbClr val="0070C0"/>
              </a:solidFill>
            </a:endParaRPr>
          </a:p>
        </p:txBody>
      </p:sp>
      <p:sp>
        <p:nvSpPr>
          <p:cNvPr id="3" name="Content Placeholder 2"/>
          <p:cNvSpPr>
            <a:spLocks noGrp="1"/>
          </p:cNvSpPr>
          <p:nvPr>
            <p:ph idx="1"/>
          </p:nvPr>
        </p:nvSpPr>
        <p:spPr>
          <a:xfrm>
            <a:off x="969880" y="1300018"/>
            <a:ext cx="9888620" cy="4953000"/>
          </a:xfrm>
        </p:spPr>
        <p:txBody>
          <a:bodyPr/>
          <a:lstStyle/>
          <a:p>
            <a:pPr marL="0" indent="0">
              <a:buNone/>
            </a:pPr>
            <a:r>
              <a:rPr lang="en-US" dirty="0"/>
              <a:t>5. The production, offering or placing on the market of </a:t>
            </a:r>
            <a:r>
              <a:rPr lang="en-US" dirty="0">
                <a:solidFill>
                  <a:srgbClr val="FF0000"/>
                </a:solidFill>
              </a:rPr>
              <a:t>infringing goods</a:t>
            </a:r>
            <a:r>
              <a:rPr lang="en-US" dirty="0"/>
              <a:t>, or the importation, export or storage of infringing goods for those purposes, shall also be considered an unlawful use of a trade secret where the person carrying out such activities </a:t>
            </a:r>
            <a:r>
              <a:rPr lang="en-US" b="1" i="1" dirty="0"/>
              <a:t>knew, or ought, under the circumstances, to have known </a:t>
            </a:r>
            <a:r>
              <a:rPr lang="en-US" dirty="0"/>
              <a:t>that the </a:t>
            </a:r>
            <a:r>
              <a:rPr lang="en-US" i="1" dirty="0"/>
              <a:t>trade secret was used unlawfully</a:t>
            </a:r>
            <a:r>
              <a:rPr lang="en-US" dirty="0"/>
              <a:t> within the meaning of paragraph 3. </a:t>
            </a:r>
          </a:p>
          <a:p>
            <a:r>
              <a:rPr lang="en-US" dirty="0">
                <a:sym typeface="Wingdings" pitchFamily="2" charset="2"/>
              </a:rPr>
              <a:t>Infringing goods : Art 2 (4)‘infringing goods’ means goods, the design, characteristics, functioning, production process or marketing of which </a:t>
            </a:r>
            <a:r>
              <a:rPr lang="en-US" dirty="0">
                <a:solidFill>
                  <a:srgbClr val="FF0000"/>
                </a:solidFill>
                <a:sym typeface="Wingdings" pitchFamily="2" charset="2"/>
              </a:rPr>
              <a:t>significantly benefits </a:t>
            </a:r>
            <a:r>
              <a:rPr lang="en-US" dirty="0">
                <a:sym typeface="Wingdings" pitchFamily="2" charset="2"/>
              </a:rPr>
              <a:t>from trade secrets unlawfully acquired, used or disclosed.</a:t>
            </a:r>
            <a:r>
              <a:rPr lang="en-US" dirty="0"/>
              <a:t> </a:t>
            </a:r>
          </a:p>
          <a:p>
            <a:pPr marL="0" indent="0">
              <a:buNone/>
            </a:pPr>
            <a:r>
              <a:rPr lang="en-US" dirty="0">
                <a:sym typeface="Wingdings" pitchFamily="2" charset="2"/>
              </a:rPr>
              <a:t> Broad &amp; Open /MS law? </a:t>
            </a:r>
            <a:endParaRPr lang="en-US" dirty="0"/>
          </a:p>
          <a:p>
            <a:r>
              <a:rPr lang="en-US" dirty="0"/>
              <a:t>Knowledge of whose unlawfulness ? Primary actor</a:t>
            </a:r>
          </a:p>
          <a:p>
            <a:r>
              <a:rPr lang="en-US" dirty="0"/>
              <a:t>When? Knowledge when - at the time of action or before?</a:t>
            </a:r>
          </a:p>
          <a:p>
            <a:r>
              <a:rPr lang="en-US" dirty="0"/>
              <a:t>Where? Country of import or export? Extra territorial application?</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028920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B7E0C-63FA-894A-966D-97E79D698048}"/>
              </a:ext>
            </a:extLst>
          </p:cNvPr>
          <p:cNvSpPr>
            <a:spLocks noGrp="1"/>
          </p:cNvSpPr>
          <p:nvPr>
            <p:ph type="title"/>
          </p:nvPr>
        </p:nvSpPr>
        <p:spPr>
          <a:xfrm>
            <a:off x="1030514" y="1007708"/>
            <a:ext cx="8394041" cy="533803"/>
          </a:xfrm>
        </p:spPr>
        <p:txBody>
          <a:bodyPr/>
          <a:lstStyle/>
          <a:p>
            <a:r>
              <a:rPr lang="fi-FI" dirty="0" err="1"/>
              <a:t>Legislative</a:t>
            </a:r>
            <a:r>
              <a:rPr lang="fi-FI" dirty="0"/>
              <a:t> </a:t>
            </a:r>
            <a:r>
              <a:rPr lang="fi-FI" dirty="0" err="1"/>
              <a:t>Purpose</a:t>
            </a:r>
            <a:r>
              <a:rPr lang="fi-FI" dirty="0"/>
              <a:t> of 4(5)</a:t>
            </a:r>
            <a:r>
              <a:rPr lang="fi-FI" dirty="0">
                <a:sym typeface="Wingdings" pitchFamily="2" charset="2"/>
              </a:rPr>
              <a:t> TSD </a:t>
            </a:r>
            <a:r>
              <a:rPr lang="fi-FI" dirty="0" err="1">
                <a:sym typeface="Wingdings" pitchFamily="2" charset="2"/>
              </a:rPr>
              <a:t>Recitals</a:t>
            </a:r>
            <a:r>
              <a:rPr lang="fi-FI" dirty="0"/>
              <a:t>?</a:t>
            </a:r>
          </a:p>
        </p:txBody>
      </p:sp>
      <p:sp>
        <p:nvSpPr>
          <p:cNvPr id="3" name="Content Placeholder 2">
            <a:extLst>
              <a:ext uri="{FF2B5EF4-FFF2-40B4-BE49-F238E27FC236}">
                <a16:creationId xmlns:a16="http://schemas.microsoft.com/office/drawing/2014/main" id="{24D108B1-E01A-214C-A1A8-4BB83C6D25D7}"/>
              </a:ext>
            </a:extLst>
          </p:cNvPr>
          <p:cNvSpPr>
            <a:spLocks noGrp="1"/>
          </p:cNvSpPr>
          <p:nvPr>
            <p:ph idx="1"/>
          </p:nvPr>
        </p:nvSpPr>
        <p:spPr>
          <a:xfrm>
            <a:off x="783772" y="2115004"/>
            <a:ext cx="8536873" cy="4050846"/>
          </a:xfrm>
        </p:spPr>
        <p:txBody>
          <a:bodyPr/>
          <a:lstStyle/>
          <a:p>
            <a:r>
              <a:rPr lang="fi-FI" dirty="0" err="1"/>
              <a:t>Recital</a:t>
            </a:r>
            <a:r>
              <a:rPr lang="fi-FI" dirty="0"/>
              <a:t> 4…</a:t>
            </a:r>
            <a:r>
              <a:rPr lang="fi-FI" dirty="0" err="1"/>
              <a:t>globalization</a:t>
            </a:r>
            <a:r>
              <a:rPr lang="fi-FI" dirty="0"/>
              <a:t>... </a:t>
            </a:r>
            <a:r>
              <a:rPr lang="fi-FI" dirty="0" err="1"/>
              <a:t>Without</a:t>
            </a:r>
            <a:r>
              <a:rPr lang="fi-FI" dirty="0"/>
              <a:t> </a:t>
            </a:r>
            <a:r>
              <a:rPr lang="fi-FI" dirty="0" err="1"/>
              <a:t>effective</a:t>
            </a:r>
            <a:r>
              <a:rPr lang="fi-FI" dirty="0"/>
              <a:t> and </a:t>
            </a:r>
            <a:r>
              <a:rPr lang="fi-FI" dirty="0" err="1"/>
              <a:t>comparable</a:t>
            </a:r>
            <a:r>
              <a:rPr lang="fi-FI" dirty="0"/>
              <a:t> </a:t>
            </a:r>
            <a:r>
              <a:rPr lang="fi-FI" dirty="0" err="1"/>
              <a:t>legal</a:t>
            </a:r>
            <a:r>
              <a:rPr lang="fi-FI" dirty="0"/>
              <a:t> </a:t>
            </a:r>
            <a:r>
              <a:rPr lang="fi-FI" dirty="0" err="1"/>
              <a:t>means</a:t>
            </a:r>
            <a:r>
              <a:rPr lang="fi-FI" dirty="0"/>
              <a:t> for </a:t>
            </a:r>
            <a:r>
              <a:rPr lang="fi-FI" dirty="0" err="1"/>
              <a:t>protecting</a:t>
            </a:r>
            <a:r>
              <a:rPr lang="fi-FI" dirty="0"/>
              <a:t> </a:t>
            </a:r>
            <a:r>
              <a:rPr lang="fi-FI" dirty="0" err="1"/>
              <a:t>trade</a:t>
            </a:r>
            <a:r>
              <a:rPr lang="fi-FI" dirty="0"/>
              <a:t> </a:t>
            </a:r>
            <a:r>
              <a:rPr lang="fi-FI" dirty="0" err="1"/>
              <a:t>secrets</a:t>
            </a:r>
            <a:r>
              <a:rPr lang="fi-FI" dirty="0"/>
              <a:t> </a:t>
            </a:r>
            <a:r>
              <a:rPr lang="fi-FI" dirty="0" err="1"/>
              <a:t>across</a:t>
            </a:r>
            <a:r>
              <a:rPr lang="fi-FI" dirty="0"/>
              <a:t> </a:t>
            </a:r>
            <a:r>
              <a:rPr lang="fi-FI" dirty="0" err="1"/>
              <a:t>the</a:t>
            </a:r>
            <a:r>
              <a:rPr lang="fi-FI" dirty="0"/>
              <a:t> Union, </a:t>
            </a:r>
            <a:r>
              <a:rPr lang="fi-FI" dirty="0" err="1"/>
              <a:t>incentives</a:t>
            </a:r>
            <a:r>
              <a:rPr lang="fi-FI" dirty="0"/>
              <a:t> to </a:t>
            </a:r>
            <a:r>
              <a:rPr lang="fi-FI" dirty="0" err="1"/>
              <a:t>engage</a:t>
            </a:r>
            <a:r>
              <a:rPr lang="fi-FI" dirty="0"/>
              <a:t> in </a:t>
            </a:r>
            <a:r>
              <a:rPr lang="fi-FI" dirty="0" err="1"/>
              <a:t>innovation-related</a:t>
            </a:r>
            <a:r>
              <a:rPr lang="fi-FI" dirty="0"/>
              <a:t> </a:t>
            </a:r>
            <a:r>
              <a:rPr lang="fi-FI" dirty="0">
                <a:solidFill>
                  <a:srgbClr val="FF0000"/>
                </a:solidFill>
              </a:rPr>
              <a:t>cross-</a:t>
            </a:r>
            <a:r>
              <a:rPr lang="fi-FI" dirty="0" err="1">
                <a:solidFill>
                  <a:srgbClr val="FF0000"/>
                </a:solidFill>
              </a:rPr>
              <a:t>border</a:t>
            </a:r>
            <a:r>
              <a:rPr lang="fi-FI" dirty="0">
                <a:solidFill>
                  <a:srgbClr val="FF0000"/>
                </a:solidFill>
              </a:rPr>
              <a:t> </a:t>
            </a:r>
            <a:r>
              <a:rPr lang="fi-FI" dirty="0" err="1">
                <a:solidFill>
                  <a:srgbClr val="FF0000"/>
                </a:solidFill>
              </a:rPr>
              <a:t>activity</a:t>
            </a:r>
            <a:r>
              <a:rPr lang="fi-FI" dirty="0">
                <a:solidFill>
                  <a:srgbClr val="FF0000"/>
                </a:solidFill>
              </a:rPr>
              <a:t> </a:t>
            </a:r>
            <a:r>
              <a:rPr lang="fi-FI" dirty="0" err="1"/>
              <a:t>within</a:t>
            </a:r>
            <a:r>
              <a:rPr lang="fi-FI" dirty="0"/>
              <a:t> </a:t>
            </a:r>
            <a:r>
              <a:rPr lang="fi-FI" dirty="0" err="1"/>
              <a:t>the</a:t>
            </a:r>
            <a:r>
              <a:rPr lang="fi-FI" dirty="0"/>
              <a:t> </a:t>
            </a:r>
            <a:r>
              <a:rPr lang="fi-FI" dirty="0" err="1"/>
              <a:t>internal</a:t>
            </a:r>
            <a:r>
              <a:rPr lang="fi-FI" dirty="0"/>
              <a:t> market </a:t>
            </a:r>
            <a:r>
              <a:rPr lang="fi-FI" dirty="0" err="1"/>
              <a:t>are</a:t>
            </a:r>
            <a:r>
              <a:rPr lang="fi-FI" dirty="0"/>
              <a:t> </a:t>
            </a:r>
            <a:r>
              <a:rPr lang="fi-FI" dirty="0" err="1"/>
              <a:t>undermined</a:t>
            </a:r>
            <a:r>
              <a:rPr lang="fi-FI" dirty="0"/>
              <a:t>, and </a:t>
            </a:r>
            <a:r>
              <a:rPr lang="fi-FI" dirty="0" err="1"/>
              <a:t>trade</a:t>
            </a:r>
            <a:r>
              <a:rPr lang="fi-FI" dirty="0"/>
              <a:t> </a:t>
            </a:r>
            <a:r>
              <a:rPr lang="fi-FI" dirty="0" err="1"/>
              <a:t>secrets</a:t>
            </a:r>
            <a:r>
              <a:rPr lang="fi-FI" dirty="0"/>
              <a:t> </a:t>
            </a:r>
            <a:r>
              <a:rPr lang="fi-FI" dirty="0" err="1"/>
              <a:t>are</a:t>
            </a:r>
            <a:r>
              <a:rPr lang="fi-FI" dirty="0"/>
              <a:t> </a:t>
            </a:r>
            <a:r>
              <a:rPr lang="fi-FI" dirty="0" err="1"/>
              <a:t>unable</a:t>
            </a:r>
            <a:r>
              <a:rPr lang="fi-FI" dirty="0"/>
              <a:t> to </a:t>
            </a:r>
            <a:r>
              <a:rPr lang="fi-FI" dirty="0" err="1"/>
              <a:t>fulfil</a:t>
            </a:r>
            <a:r>
              <a:rPr lang="fi-FI" dirty="0"/>
              <a:t> </a:t>
            </a:r>
            <a:r>
              <a:rPr lang="fi-FI" dirty="0" err="1"/>
              <a:t>their</a:t>
            </a:r>
            <a:r>
              <a:rPr lang="fi-FI" dirty="0"/>
              <a:t> </a:t>
            </a:r>
            <a:r>
              <a:rPr lang="fi-FI" dirty="0" err="1"/>
              <a:t>potential</a:t>
            </a:r>
            <a:r>
              <a:rPr lang="fi-FI" dirty="0"/>
              <a:t> as </a:t>
            </a:r>
            <a:r>
              <a:rPr lang="fi-FI" dirty="0" err="1"/>
              <a:t>drivers</a:t>
            </a:r>
            <a:r>
              <a:rPr lang="fi-FI" dirty="0"/>
              <a:t> of </a:t>
            </a:r>
            <a:r>
              <a:rPr lang="fi-FI" dirty="0" err="1"/>
              <a:t>economic</a:t>
            </a:r>
            <a:r>
              <a:rPr lang="fi-FI" dirty="0"/>
              <a:t> </a:t>
            </a:r>
            <a:r>
              <a:rPr lang="fi-FI" dirty="0" err="1"/>
              <a:t>growth</a:t>
            </a:r>
            <a:r>
              <a:rPr lang="fi-FI" dirty="0"/>
              <a:t> and </a:t>
            </a:r>
            <a:r>
              <a:rPr lang="fi-FI" dirty="0" err="1"/>
              <a:t>jobs</a:t>
            </a:r>
            <a:r>
              <a:rPr lang="fi-FI" dirty="0"/>
              <a:t>. </a:t>
            </a:r>
            <a:r>
              <a:rPr lang="fi-FI" dirty="0" err="1"/>
              <a:t>Thus</a:t>
            </a:r>
            <a:r>
              <a:rPr lang="fi-FI" dirty="0"/>
              <a:t>, </a:t>
            </a:r>
            <a:r>
              <a:rPr lang="fi-FI" dirty="0" err="1"/>
              <a:t>innovation</a:t>
            </a:r>
            <a:r>
              <a:rPr lang="fi-FI" dirty="0"/>
              <a:t> and </a:t>
            </a:r>
            <a:r>
              <a:rPr lang="fi-FI" dirty="0" err="1"/>
              <a:t>creativity</a:t>
            </a:r>
            <a:r>
              <a:rPr lang="fi-FI" dirty="0"/>
              <a:t> </a:t>
            </a:r>
            <a:r>
              <a:rPr lang="fi-FI" dirty="0" err="1"/>
              <a:t>are</a:t>
            </a:r>
            <a:r>
              <a:rPr lang="fi-FI" dirty="0"/>
              <a:t> </a:t>
            </a:r>
            <a:r>
              <a:rPr lang="fi-FI" dirty="0" err="1"/>
              <a:t>discouraged</a:t>
            </a:r>
            <a:r>
              <a:rPr lang="fi-FI" dirty="0"/>
              <a:t> and </a:t>
            </a:r>
            <a:r>
              <a:rPr lang="fi-FI" dirty="0" err="1"/>
              <a:t>investment</a:t>
            </a:r>
            <a:r>
              <a:rPr lang="fi-FI" dirty="0"/>
              <a:t> </a:t>
            </a:r>
            <a:r>
              <a:rPr lang="fi-FI" dirty="0" err="1"/>
              <a:t>diminishes</a:t>
            </a:r>
            <a:r>
              <a:rPr lang="fi-FI" dirty="0"/>
              <a:t>, </a:t>
            </a:r>
            <a:r>
              <a:rPr lang="fi-FI" dirty="0" err="1"/>
              <a:t>thereby</a:t>
            </a:r>
            <a:r>
              <a:rPr lang="fi-FI" dirty="0"/>
              <a:t> </a:t>
            </a:r>
            <a:r>
              <a:rPr lang="fi-FI" dirty="0" err="1"/>
              <a:t>affecting</a:t>
            </a:r>
            <a:r>
              <a:rPr lang="fi-FI" dirty="0"/>
              <a:t> </a:t>
            </a:r>
            <a:r>
              <a:rPr lang="fi-FI" dirty="0" err="1"/>
              <a:t>the</a:t>
            </a:r>
            <a:r>
              <a:rPr lang="fi-FI" dirty="0"/>
              <a:t> </a:t>
            </a:r>
            <a:r>
              <a:rPr lang="fi-FI" dirty="0" err="1"/>
              <a:t>smooth</a:t>
            </a:r>
            <a:r>
              <a:rPr lang="fi-FI" dirty="0"/>
              <a:t> </a:t>
            </a:r>
            <a:r>
              <a:rPr lang="fi-FI" dirty="0" err="1"/>
              <a:t>functioning</a:t>
            </a:r>
            <a:r>
              <a:rPr lang="fi-FI" dirty="0"/>
              <a:t> of </a:t>
            </a:r>
            <a:r>
              <a:rPr lang="fi-FI" dirty="0" err="1"/>
              <a:t>the</a:t>
            </a:r>
            <a:r>
              <a:rPr lang="fi-FI" dirty="0"/>
              <a:t> </a:t>
            </a:r>
            <a:r>
              <a:rPr lang="fi-FI" dirty="0" err="1"/>
              <a:t>internal</a:t>
            </a:r>
            <a:r>
              <a:rPr lang="fi-FI" dirty="0"/>
              <a:t> market and </a:t>
            </a:r>
            <a:r>
              <a:rPr lang="fi-FI" dirty="0" err="1"/>
              <a:t>undermining</a:t>
            </a:r>
            <a:r>
              <a:rPr lang="fi-FI" dirty="0"/>
              <a:t> </a:t>
            </a:r>
            <a:r>
              <a:rPr lang="fi-FI" dirty="0" err="1"/>
              <a:t>its</a:t>
            </a:r>
            <a:r>
              <a:rPr lang="fi-FI" dirty="0"/>
              <a:t> </a:t>
            </a:r>
            <a:r>
              <a:rPr lang="fi-FI" dirty="0" err="1"/>
              <a:t>growth-enhancing</a:t>
            </a:r>
            <a:r>
              <a:rPr lang="fi-FI" dirty="0"/>
              <a:t> </a:t>
            </a:r>
            <a:r>
              <a:rPr lang="fi-FI" dirty="0" err="1"/>
              <a:t>potential</a:t>
            </a:r>
            <a:r>
              <a:rPr lang="fi-FI" dirty="0"/>
              <a:t>.</a:t>
            </a:r>
          </a:p>
          <a:p>
            <a:r>
              <a:rPr lang="fi-FI" dirty="0" err="1"/>
              <a:t>Recital</a:t>
            </a:r>
            <a:r>
              <a:rPr lang="fi-FI" dirty="0"/>
              <a:t> 28….</a:t>
            </a:r>
            <a:r>
              <a:rPr lang="fi-FI" dirty="0" err="1"/>
              <a:t>Considering</a:t>
            </a:r>
            <a:r>
              <a:rPr lang="fi-FI" dirty="0"/>
              <a:t> </a:t>
            </a:r>
            <a:r>
              <a:rPr lang="fi-FI" dirty="0" err="1"/>
              <a:t>the</a:t>
            </a:r>
            <a:r>
              <a:rPr lang="fi-FI" dirty="0"/>
              <a:t> </a:t>
            </a:r>
            <a:r>
              <a:rPr lang="fi-FI" dirty="0" err="1"/>
              <a:t>global</a:t>
            </a:r>
            <a:r>
              <a:rPr lang="fi-FI" dirty="0"/>
              <a:t> </a:t>
            </a:r>
            <a:r>
              <a:rPr lang="fi-FI" dirty="0" err="1"/>
              <a:t>nature</a:t>
            </a:r>
            <a:r>
              <a:rPr lang="fi-FI" dirty="0"/>
              <a:t> of </a:t>
            </a:r>
            <a:r>
              <a:rPr lang="fi-FI" dirty="0" err="1"/>
              <a:t>trade</a:t>
            </a:r>
            <a:r>
              <a:rPr lang="fi-FI" dirty="0"/>
              <a:t>, it is </a:t>
            </a:r>
            <a:r>
              <a:rPr lang="fi-FI" dirty="0" err="1"/>
              <a:t>also</a:t>
            </a:r>
            <a:r>
              <a:rPr lang="fi-FI" dirty="0"/>
              <a:t> </a:t>
            </a:r>
            <a:r>
              <a:rPr lang="fi-FI" dirty="0" err="1"/>
              <a:t>necessary</a:t>
            </a:r>
            <a:r>
              <a:rPr lang="fi-FI" dirty="0"/>
              <a:t> </a:t>
            </a:r>
            <a:r>
              <a:rPr lang="fi-FI" dirty="0" err="1"/>
              <a:t>that</a:t>
            </a:r>
            <a:r>
              <a:rPr lang="fi-FI" dirty="0"/>
              <a:t> </a:t>
            </a:r>
            <a:r>
              <a:rPr lang="fi-FI" dirty="0" err="1"/>
              <a:t>such</a:t>
            </a:r>
            <a:r>
              <a:rPr lang="fi-FI" dirty="0"/>
              <a:t> </a:t>
            </a:r>
            <a:r>
              <a:rPr lang="fi-FI" dirty="0" err="1"/>
              <a:t>measures</a:t>
            </a:r>
            <a:r>
              <a:rPr lang="fi-FI" dirty="0"/>
              <a:t> </a:t>
            </a:r>
            <a:r>
              <a:rPr lang="fi-FI" dirty="0" err="1"/>
              <a:t>include</a:t>
            </a:r>
            <a:r>
              <a:rPr lang="fi-FI" dirty="0"/>
              <a:t> </a:t>
            </a:r>
            <a:r>
              <a:rPr lang="fi-FI" dirty="0" err="1"/>
              <a:t>the</a:t>
            </a:r>
            <a:r>
              <a:rPr lang="fi-FI" dirty="0"/>
              <a:t> prohibition of </a:t>
            </a:r>
            <a:r>
              <a:rPr lang="fi-FI" dirty="0" err="1"/>
              <a:t>the</a:t>
            </a:r>
            <a:r>
              <a:rPr lang="fi-FI" dirty="0"/>
              <a:t> </a:t>
            </a:r>
            <a:r>
              <a:rPr lang="fi-FI" dirty="0" err="1"/>
              <a:t>importation</a:t>
            </a:r>
            <a:r>
              <a:rPr lang="fi-FI" dirty="0"/>
              <a:t> of </a:t>
            </a:r>
            <a:r>
              <a:rPr lang="fi-FI" dirty="0" err="1"/>
              <a:t>those</a:t>
            </a:r>
            <a:r>
              <a:rPr lang="fi-FI" dirty="0"/>
              <a:t> </a:t>
            </a:r>
            <a:r>
              <a:rPr lang="fi-FI" dirty="0" err="1"/>
              <a:t>goods</a:t>
            </a:r>
            <a:r>
              <a:rPr lang="fi-FI" dirty="0"/>
              <a:t> into </a:t>
            </a:r>
            <a:r>
              <a:rPr lang="fi-FI" dirty="0" err="1"/>
              <a:t>the</a:t>
            </a:r>
            <a:r>
              <a:rPr lang="fi-FI" dirty="0"/>
              <a:t> Union </a:t>
            </a:r>
            <a:r>
              <a:rPr lang="fi-FI" dirty="0" err="1"/>
              <a:t>or</a:t>
            </a:r>
            <a:r>
              <a:rPr lang="fi-FI" dirty="0"/>
              <a:t> </a:t>
            </a:r>
            <a:r>
              <a:rPr lang="fi-FI" dirty="0" err="1"/>
              <a:t>their</a:t>
            </a:r>
            <a:r>
              <a:rPr lang="fi-FI" dirty="0"/>
              <a:t> </a:t>
            </a:r>
            <a:r>
              <a:rPr lang="fi-FI" dirty="0" err="1"/>
              <a:t>storage</a:t>
            </a:r>
            <a:r>
              <a:rPr lang="fi-FI" dirty="0"/>
              <a:t> for </a:t>
            </a:r>
            <a:r>
              <a:rPr lang="fi-FI" dirty="0" err="1"/>
              <a:t>the</a:t>
            </a:r>
            <a:r>
              <a:rPr lang="fi-FI" dirty="0"/>
              <a:t> </a:t>
            </a:r>
            <a:r>
              <a:rPr lang="fi-FI" dirty="0" err="1"/>
              <a:t>purposes</a:t>
            </a:r>
            <a:r>
              <a:rPr lang="fi-FI" dirty="0"/>
              <a:t> of </a:t>
            </a:r>
            <a:r>
              <a:rPr lang="fi-FI" dirty="0" err="1"/>
              <a:t>offering</a:t>
            </a:r>
            <a:r>
              <a:rPr lang="fi-FI" dirty="0"/>
              <a:t> </a:t>
            </a:r>
            <a:r>
              <a:rPr lang="fi-FI" dirty="0" err="1"/>
              <a:t>or</a:t>
            </a:r>
            <a:r>
              <a:rPr lang="fi-FI" dirty="0"/>
              <a:t> </a:t>
            </a:r>
            <a:r>
              <a:rPr lang="fi-FI" dirty="0" err="1"/>
              <a:t>placing</a:t>
            </a:r>
            <a:r>
              <a:rPr lang="fi-FI" dirty="0"/>
              <a:t> </a:t>
            </a:r>
            <a:r>
              <a:rPr lang="fi-FI" dirty="0" err="1"/>
              <a:t>them</a:t>
            </a:r>
            <a:r>
              <a:rPr lang="fi-FI" dirty="0"/>
              <a:t> on </a:t>
            </a:r>
            <a:r>
              <a:rPr lang="fi-FI" dirty="0" err="1"/>
              <a:t>the</a:t>
            </a:r>
            <a:r>
              <a:rPr lang="fi-FI" dirty="0"/>
              <a:t> market….</a:t>
            </a:r>
          </a:p>
          <a:p>
            <a:endParaRPr lang="fi-FI" dirty="0"/>
          </a:p>
        </p:txBody>
      </p:sp>
    </p:spTree>
    <p:extLst>
      <p:ext uri="{BB962C8B-B14F-4D97-AF65-F5344CB8AC3E}">
        <p14:creationId xmlns:p14="http://schemas.microsoft.com/office/powerpoint/2010/main" val="27499392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A087D-3333-9448-A7B0-A1B7CE677A59}"/>
              </a:ext>
            </a:extLst>
          </p:cNvPr>
          <p:cNvSpPr>
            <a:spLocks noGrp="1"/>
          </p:cNvSpPr>
          <p:nvPr>
            <p:ph type="title"/>
          </p:nvPr>
        </p:nvSpPr>
        <p:spPr>
          <a:xfrm>
            <a:off x="1030514" y="578217"/>
            <a:ext cx="10272486" cy="533803"/>
          </a:xfrm>
        </p:spPr>
        <p:txBody>
          <a:bodyPr/>
          <a:lstStyle/>
          <a:p>
            <a:r>
              <a:rPr lang="fi-FI" dirty="0" err="1"/>
              <a:t>Research</a:t>
            </a:r>
            <a:r>
              <a:rPr lang="fi-FI" dirty="0"/>
              <a:t> </a:t>
            </a:r>
            <a:r>
              <a:rPr lang="fi-FI" dirty="0" err="1"/>
              <a:t>Question</a:t>
            </a:r>
            <a:r>
              <a:rPr lang="fi-FI" dirty="0"/>
              <a:t> :  </a:t>
            </a:r>
            <a:r>
              <a:rPr lang="fi-FI" dirty="0" err="1"/>
              <a:t>how</a:t>
            </a:r>
            <a:r>
              <a:rPr lang="fi-FI" dirty="0"/>
              <a:t> to </a:t>
            </a:r>
            <a:r>
              <a:rPr lang="fi-FI" dirty="0" err="1"/>
              <a:t>conceptualize</a:t>
            </a:r>
            <a:r>
              <a:rPr lang="fi-FI" dirty="0"/>
              <a:t> TS cross </a:t>
            </a:r>
            <a:r>
              <a:rPr lang="fi-FI" dirty="0" err="1"/>
              <a:t>border</a:t>
            </a:r>
            <a:r>
              <a:rPr lang="fi-FI" dirty="0"/>
              <a:t> </a:t>
            </a:r>
            <a:r>
              <a:rPr lang="fi-FI" dirty="0" err="1"/>
              <a:t>misappropriation</a:t>
            </a:r>
            <a:r>
              <a:rPr lang="fi-FI" dirty="0"/>
              <a:t> </a:t>
            </a:r>
            <a:br>
              <a:rPr lang="fi-FI" dirty="0"/>
            </a:br>
            <a:br>
              <a:rPr lang="fi-FI" dirty="0"/>
            </a:br>
            <a:endParaRPr lang="fi-FI" dirty="0"/>
          </a:p>
        </p:txBody>
      </p:sp>
      <p:sp>
        <p:nvSpPr>
          <p:cNvPr id="3" name="Content Placeholder 2">
            <a:extLst>
              <a:ext uri="{FF2B5EF4-FFF2-40B4-BE49-F238E27FC236}">
                <a16:creationId xmlns:a16="http://schemas.microsoft.com/office/drawing/2014/main" id="{37697EEA-1E62-7443-B700-FEC9637551B9}"/>
              </a:ext>
            </a:extLst>
          </p:cNvPr>
          <p:cNvSpPr>
            <a:spLocks noGrp="1"/>
          </p:cNvSpPr>
          <p:nvPr>
            <p:ph idx="1"/>
          </p:nvPr>
        </p:nvSpPr>
        <p:spPr>
          <a:xfrm>
            <a:off x="1030514" y="1884398"/>
            <a:ext cx="10272486" cy="4694201"/>
          </a:xfrm>
        </p:spPr>
        <p:txBody>
          <a:bodyPr/>
          <a:lstStyle/>
          <a:p>
            <a:pPr marL="0" indent="0">
              <a:buNone/>
            </a:pPr>
            <a:r>
              <a:rPr lang="fi-FI" dirty="0"/>
              <a:t>Is it</a:t>
            </a:r>
          </a:p>
          <a:p>
            <a:r>
              <a:rPr lang="fi-FI" dirty="0" err="1"/>
              <a:t>Domestic</a:t>
            </a:r>
            <a:r>
              <a:rPr lang="fi-FI" dirty="0"/>
              <a:t> Trade </a:t>
            </a:r>
            <a:r>
              <a:rPr lang="fi-FI" dirty="0" err="1"/>
              <a:t>Secret</a:t>
            </a:r>
            <a:r>
              <a:rPr lang="fi-FI" dirty="0"/>
              <a:t> </a:t>
            </a:r>
            <a:r>
              <a:rPr lang="fi-FI" dirty="0">
                <a:sym typeface="Wingdings" pitchFamily="2" charset="2"/>
              </a:rPr>
              <a:t> </a:t>
            </a:r>
            <a:r>
              <a:rPr lang="fi-FI" dirty="0" err="1">
                <a:sym typeface="Wingdings" pitchFamily="2" charset="2"/>
              </a:rPr>
              <a:t>Foreign</a:t>
            </a:r>
            <a:r>
              <a:rPr lang="fi-FI" dirty="0">
                <a:sym typeface="Wingdings" pitchFamily="2" charset="2"/>
              </a:rPr>
              <a:t> </a:t>
            </a:r>
            <a:r>
              <a:rPr lang="fi-FI" dirty="0" err="1">
                <a:sym typeface="Wingdings" pitchFamily="2" charset="2"/>
              </a:rPr>
              <a:t>misappropriation</a:t>
            </a:r>
            <a:r>
              <a:rPr lang="fi-FI" dirty="0">
                <a:sym typeface="Wingdings" pitchFamily="2" charset="2"/>
              </a:rPr>
              <a:t>  </a:t>
            </a:r>
            <a:r>
              <a:rPr lang="fi-FI" dirty="0" err="1">
                <a:sym typeface="Wingdings" pitchFamily="2" charset="2"/>
              </a:rPr>
              <a:t>Domestic</a:t>
            </a:r>
            <a:r>
              <a:rPr lang="fi-FI" dirty="0">
                <a:sym typeface="Wingdings" pitchFamily="2" charset="2"/>
              </a:rPr>
              <a:t> </a:t>
            </a:r>
            <a:r>
              <a:rPr lang="fi-FI" dirty="0" err="1">
                <a:sym typeface="Wingdings" pitchFamily="2" charset="2"/>
              </a:rPr>
              <a:t>Dispute</a:t>
            </a:r>
            <a:r>
              <a:rPr lang="fi-FI" dirty="0">
                <a:sym typeface="Wingdings" pitchFamily="2" charset="2"/>
              </a:rPr>
              <a:t> </a:t>
            </a:r>
          </a:p>
          <a:p>
            <a:pPr marL="0" indent="0">
              <a:buNone/>
            </a:pPr>
            <a:r>
              <a:rPr lang="fi-FI" dirty="0" err="1">
                <a:sym typeface="Wingdings" pitchFamily="2" charset="2"/>
              </a:rPr>
              <a:t>Or</a:t>
            </a:r>
            <a:endParaRPr lang="fi-FI" dirty="0">
              <a:sym typeface="Wingdings" pitchFamily="2" charset="2"/>
            </a:endParaRPr>
          </a:p>
          <a:p>
            <a:r>
              <a:rPr lang="fi-FI" dirty="0" err="1">
                <a:solidFill>
                  <a:srgbClr val="0070C0"/>
                </a:solidFill>
                <a:sym typeface="Wingdings" pitchFamily="2" charset="2"/>
              </a:rPr>
              <a:t>Foreign</a:t>
            </a:r>
            <a:r>
              <a:rPr lang="fi-FI" dirty="0">
                <a:solidFill>
                  <a:srgbClr val="0070C0"/>
                </a:solidFill>
                <a:sym typeface="Wingdings" pitchFamily="2" charset="2"/>
              </a:rPr>
              <a:t> Trade </a:t>
            </a:r>
            <a:r>
              <a:rPr lang="fi-FI" dirty="0" err="1">
                <a:solidFill>
                  <a:srgbClr val="0070C0"/>
                </a:solidFill>
                <a:sym typeface="Wingdings" pitchFamily="2" charset="2"/>
              </a:rPr>
              <a:t>Secret</a:t>
            </a:r>
            <a:r>
              <a:rPr lang="fi-FI" dirty="0">
                <a:solidFill>
                  <a:srgbClr val="0070C0"/>
                </a:solidFill>
                <a:sym typeface="Wingdings" pitchFamily="2" charset="2"/>
              </a:rPr>
              <a:t>  </a:t>
            </a:r>
            <a:r>
              <a:rPr lang="fi-FI" dirty="0" err="1">
                <a:solidFill>
                  <a:srgbClr val="0070C0"/>
                </a:solidFill>
                <a:sym typeface="Wingdings" pitchFamily="2" charset="2"/>
              </a:rPr>
              <a:t>Domestic</a:t>
            </a:r>
            <a:r>
              <a:rPr lang="fi-FI" dirty="0">
                <a:solidFill>
                  <a:srgbClr val="0070C0"/>
                </a:solidFill>
                <a:sym typeface="Wingdings" pitchFamily="2" charset="2"/>
              </a:rPr>
              <a:t> </a:t>
            </a:r>
            <a:r>
              <a:rPr lang="fi-FI" dirty="0" err="1">
                <a:solidFill>
                  <a:srgbClr val="0070C0"/>
                </a:solidFill>
                <a:sym typeface="Wingdings" pitchFamily="2" charset="2"/>
              </a:rPr>
              <a:t>misappropriation</a:t>
            </a:r>
            <a:r>
              <a:rPr lang="fi-FI" dirty="0">
                <a:solidFill>
                  <a:srgbClr val="0070C0"/>
                </a:solidFill>
                <a:sym typeface="Wingdings" pitchFamily="2" charset="2"/>
              </a:rPr>
              <a:t>  </a:t>
            </a:r>
            <a:r>
              <a:rPr lang="fi-FI" dirty="0" err="1">
                <a:solidFill>
                  <a:srgbClr val="0070C0"/>
                </a:solidFill>
                <a:sym typeface="Wingdings" pitchFamily="2" charset="2"/>
              </a:rPr>
              <a:t>Domestc</a:t>
            </a:r>
            <a:r>
              <a:rPr lang="fi-FI" dirty="0">
                <a:solidFill>
                  <a:srgbClr val="0070C0"/>
                </a:solidFill>
                <a:sym typeface="Wingdings" pitchFamily="2" charset="2"/>
              </a:rPr>
              <a:t> </a:t>
            </a:r>
            <a:r>
              <a:rPr lang="fi-FI" dirty="0" err="1">
                <a:solidFill>
                  <a:srgbClr val="0070C0"/>
                </a:solidFill>
                <a:sym typeface="Wingdings" pitchFamily="2" charset="2"/>
              </a:rPr>
              <a:t>Dispute</a:t>
            </a:r>
            <a:r>
              <a:rPr lang="fi-FI" dirty="0">
                <a:solidFill>
                  <a:srgbClr val="0070C0"/>
                </a:solidFill>
                <a:sym typeface="Wingdings" pitchFamily="2" charset="2"/>
              </a:rPr>
              <a:t> </a:t>
            </a:r>
          </a:p>
          <a:p>
            <a:pPr marL="0" indent="0">
              <a:buNone/>
            </a:pPr>
            <a:r>
              <a:rPr lang="fi-FI" dirty="0" err="1">
                <a:sym typeface="Wingdings" pitchFamily="2" charset="2"/>
              </a:rPr>
              <a:t>Or</a:t>
            </a:r>
            <a:endParaRPr lang="fi-FI" dirty="0">
              <a:sym typeface="Wingdings" pitchFamily="2" charset="2"/>
            </a:endParaRPr>
          </a:p>
          <a:p>
            <a:r>
              <a:rPr lang="fi-FI" dirty="0" err="1">
                <a:solidFill>
                  <a:srgbClr val="FF0000"/>
                </a:solidFill>
                <a:sym typeface="Wingdings" pitchFamily="2" charset="2"/>
              </a:rPr>
              <a:t>Foregin</a:t>
            </a:r>
            <a:r>
              <a:rPr lang="fi-FI" dirty="0">
                <a:solidFill>
                  <a:srgbClr val="FF0000"/>
                </a:solidFill>
                <a:sym typeface="Wingdings" pitchFamily="2" charset="2"/>
              </a:rPr>
              <a:t> Trade </a:t>
            </a:r>
            <a:r>
              <a:rPr lang="fi-FI" dirty="0" err="1">
                <a:solidFill>
                  <a:srgbClr val="FF0000"/>
                </a:solidFill>
                <a:sym typeface="Wingdings" pitchFamily="2" charset="2"/>
              </a:rPr>
              <a:t>Secret</a:t>
            </a:r>
            <a:r>
              <a:rPr lang="fi-FI" dirty="0">
                <a:solidFill>
                  <a:srgbClr val="FF0000"/>
                </a:solidFill>
                <a:sym typeface="Wingdings" pitchFamily="2" charset="2"/>
              </a:rPr>
              <a:t>  </a:t>
            </a:r>
            <a:r>
              <a:rPr lang="fi-FI" dirty="0" err="1">
                <a:solidFill>
                  <a:srgbClr val="FF0000"/>
                </a:solidFill>
                <a:sym typeface="Wingdings" pitchFamily="2" charset="2"/>
              </a:rPr>
              <a:t>Foreign</a:t>
            </a:r>
            <a:r>
              <a:rPr lang="fi-FI" dirty="0">
                <a:solidFill>
                  <a:srgbClr val="FF0000"/>
                </a:solidFill>
                <a:sym typeface="Wingdings" pitchFamily="2" charset="2"/>
              </a:rPr>
              <a:t> </a:t>
            </a:r>
            <a:r>
              <a:rPr lang="fi-FI" dirty="0" err="1">
                <a:solidFill>
                  <a:srgbClr val="FF0000"/>
                </a:solidFill>
                <a:sym typeface="Wingdings" pitchFamily="2" charset="2"/>
              </a:rPr>
              <a:t>misappropiration</a:t>
            </a:r>
            <a:r>
              <a:rPr lang="fi-FI" dirty="0">
                <a:solidFill>
                  <a:srgbClr val="FF0000"/>
                </a:solidFill>
                <a:sym typeface="Wingdings" pitchFamily="2" charset="2"/>
              </a:rPr>
              <a:t> </a:t>
            </a:r>
            <a:r>
              <a:rPr lang="fi-FI" dirty="0" err="1">
                <a:solidFill>
                  <a:srgbClr val="FF0000"/>
                </a:solidFill>
                <a:sym typeface="Wingdings" pitchFamily="2" charset="2"/>
              </a:rPr>
              <a:t>Domestic</a:t>
            </a:r>
            <a:r>
              <a:rPr lang="fi-FI" dirty="0">
                <a:solidFill>
                  <a:srgbClr val="FF0000"/>
                </a:solidFill>
                <a:sym typeface="Wingdings" pitchFamily="2" charset="2"/>
              </a:rPr>
              <a:t> </a:t>
            </a:r>
            <a:r>
              <a:rPr lang="fi-FI" dirty="0" err="1">
                <a:solidFill>
                  <a:srgbClr val="FF0000"/>
                </a:solidFill>
                <a:sym typeface="Wingdings" pitchFamily="2" charset="2"/>
              </a:rPr>
              <a:t>Dispute</a:t>
            </a:r>
            <a:endParaRPr lang="fi-FI" dirty="0">
              <a:solidFill>
                <a:srgbClr val="FF0000"/>
              </a:solidFill>
              <a:sym typeface="Wingdings" pitchFamily="2" charset="2"/>
            </a:endParaRPr>
          </a:p>
          <a:p>
            <a:endParaRPr lang="fi-FI" dirty="0">
              <a:sym typeface="Wingdings" pitchFamily="2" charset="2"/>
            </a:endParaRPr>
          </a:p>
          <a:p>
            <a:pPr>
              <a:buFont typeface="Wingdings" pitchFamily="2" charset="2"/>
              <a:buChar char="à"/>
            </a:pPr>
            <a:r>
              <a:rPr lang="fi-FI" dirty="0">
                <a:sym typeface="Wingdings" pitchFamily="2" charset="2"/>
              </a:rPr>
              <a:t>Can TS </a:t>
            </a:r>
            <a:r>
              <a:rPr lang="fi-FI" dirty="0" err="1">
                <a:sym typeface="Wingdings" pitchFamily="2" charset="2"/>
              </a:rPr>
              <a:t>be</a:t>
            </a:r>
            <a:r>
              <a:rPr lang="fi-FI" dirty="0">
                <a:sym typeface="Wingdings" pitchFamily="2" charset="2"/>
              </a:rPr>
              <a:t> </a:t>
            </a:r>
            <a:r>
              <a:rPr lang="fi-FI" dirty="0" err="1">
                <a:sym typeface="Wingdings" pitchFamily="2" charset="2"/>
              </a:rPr>
              <a:t>localized</a:t>
            </a:r>
            <a:r>
              <a:rPr lang="fi-FI" dirty="0">
                <a:sym typeface="Wingdings" pitchFamily="2" charset="2"/>
              </a:rPr>
              <a:t> (</a:t>
            </a:r>
            <a:r>
              <a:rPr lang="fi-FI" dirty="0" err="1">
                <a:sym typeface="Wingdings" pitchFamily="2" charset="2"/>
              </a:rPr>
              <a:t>like</a:t>
            </a:r>
            <a:r>
              <a:rPr lang="fi-FI" dirty="0">
                <a:sym typeface="Wingdings" pitchFamily="2" charset="2"/>
              </a:rPr>
              <a:t> </a:t>
            </a:r>
            <a:r>
              <a:rPr lang="fi-FI" dirty="0" err="1">
                <a:sym typeface="Wingdings" pitchFamily="2" charset="2"/>
              </a:rPr>
              <a:t>IPRs</a:t>
            </a:r>
            <a:r>
              <a:rPr lang="fi-FI" dirty="0">
                <a:sym typeface="Wingdings" pitchFamily="2" charset="2"/>
              </a:rPr>
              <a:t>?), </a:t>
            </a:r>
            <a:r>
              <a:rPr lang="fi-FI" dirty="0" err="1">
                <a:sym typeface="Wingdings" pitchFamily="2" charset="2"/>
              </a:rPr>
              <a:t>or</a:t>
            </a:r>
            <a:r>
              <a:rPr lang="fi-FI" dirty="0">
                <a:sym typeface="Wingdings" pitchFamily="2" charset="2"/>
              </a:rPr>
              <a:t> </a:t>
            </a:r>
            <a:r>
              <a:rPr lang="fi-FI" sz="2200" b="1" dirty="0" err="1">
                <a:solidFill>
                  <a:srgbClr val="C00000"/>
                </a:solidFill>
                <a:sym typeface="Wingdings" pitchFamily="2" charset="2"/>
              </a:rPr>
              <a:t>Does</a:t>
            </a:r>
            <a:r>
              <a:rPr lang="fi-FI" sz="2200" b="1" dirty="0">
                <a:solidFill>
                  <a:srgbClr val="C00000"/>
                </a:solidFill>
                <a:sym typeface="Wingdings" pitchFamily="2" charset="2"/>
              </a:rPr>
              <a:t> ’cross </a:t>
            </a:r>
            <a:r>
              <a:rPr lang="fi-FI" sz="2200" b="1" dirty="0" err="1">
                <a:solidFill>
                  <a:srgbClr val="C00000"/>
                </a:solidFill>
                <a:sym typeface="Wingdings" pitchFamily="2" charset="2"/>
              </a:rPr>
              <a:t>border</a:t>
            </a:r>
            <a:r>
              <a:rPr lang="fi-FI" sz="2200" b="1" dirty="0">
                <a:solidFill>
                  <a:srgbClr val="C00000"/>
                </a:solidFill>
                <a:sym typeface="Wingdings" pitchFamily="2" charset="2"/>
              </a:rPr>
              <a:t>’ </a:t>
            </a:r>
            <a:r>
              <a:rPr lang="fi-FI" sz="2200" b="1" dirty="0" err="1">
                <a:solidFill>
                  <a:srgbClr val="C00000"/>
                </a:solidFill>
                <a:sym typeface="Wingdings" pitchFamily="2" charset="2"/>
              </a:rPr>
              <a:t>misappropriation</a:t>
            </a:r>
            <a:r>
              <a:rPr lang="fi-FI" sz="2200" b="1" dirty="0">
                <a:solidFill>
                  <a:srgbClr val="C00000"/>
                </a:solidFill>
                <a:sym typeface="Wingdings" pitchFamily="2" charset="2"/>
              </a:rPr>
              <a:t> of TS </a:t>
            </a:r>
            <a:r>
              <a:rPr lang="fi-FI" sz="2200" b="1" dirty="0" err="1">
                <a:solidFill>
                  <a:srgbClr val="C00000"/>
                </a:solidFill>
                <a:sym typeface="Wingdings" pitchFamily="2" charset="2"/>
              </a:rPr>
              <a:t>actually</a:t>
            </a:r>
            <a:r>
              <a:rPr lang="fi-FI" sz="2200" b="1" dirty="0">
                <a:solidFill>
                  <a:srgbClr val="C00000"/>
                </a:solidFill>
                <a:sym typeface="Wingdings" pitchFamily="2" charset="2"/>
              </a:rPr>
              <a:t> </a:t>
            </a:r>
            <a:r>
              <a:rPr lang="fi-FI" sz="2200" b="1" dirty="0" err="1">
                <a:solidFill>
                  <a:srgbClr val="C00000"/>
                </a:solidFill>
                <a:sym typeface="Wingdings" pitchFamily="2" charset="2"/>
              </a:rPr>
              <a:t>crosses</a:t>
            </a:r>
            <a:r>
              <a:rPr lang="fi-FI" sz="2200" b="1" dirty="0">
                <a:solidFill>
                  <a:srgbClr val="C00000"/>
                </a:solidFill>
                <a:sym typeface="Wingdings" pitchFamily="2" charset="2"/>
              </a:rPr>
              <a:t> </a:t>
            </a:r>
            <a:r>
              <a:rPr lang="fi-FI" sz="2200" b="1" dirty="0" err="1">
                <a:solidFill>
                  <a:srgbClr val="C00000"/>
                </a:solidFill>
                <a:sym typeface="Wingdings" pitchFamily="2" charset="2"/>
              </a:rPr>
              <a:t>border</a:t>
            </a:r>
            <a:r>
              <a:rPr lang="fi-FI" sz="2200" b="1" dirty="0">
                <a:solidFill>
                  <a:srgbClr val="C00000"/>
                </a:solidFill>
                <a:sym typeface="Wingdings" pitchFamily="2" charset="2"/>
              </a:rPr>
              <a:t>? </a:t>
            </a:r>
          </a:p>
        </p:txBody>
      </p:sp>
    </p:spTree>
    <p:extLst>
      <p:ext uri="{BB962C8B-B14F-4D97-AF65-F5344CB8AC3E}">
        <p14:creationId xmlns:p14="http://schemas.microsoft.com/office/powerpoint/2010/main" val="10340703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38BDD5D-6237-554A-95FF-58201DFA6DBF}"/>
              </a:ext>
            </a:extLst>
          </p:cNvPr>
          <p:cNvSpPr>
            <a:spLocks noGrp="1"/>
          </p:cNvSpPr>
          <p:nvPr>
            <p:ph type="title"/>
          </p:nvPr>
        </p:nvSpPr>
        <p:spPr/>
        <p:txBody>
          <a:bodyPr/>
          <a:lstStyle/>
          <a:p>
            <a:r>
              <a:rPr lang="fi-FI" dirty="0" err="1"/>
              <a:t>Any</a:t>
            </a:r>
            <a:r>
              <a:rPr lang="fi-FI" dirty="0"/>
              <a:t> </a:t>
            </a:r>
            <a:r>
              <a:rPr lang="fi-FI" dirty="0" err="1"/>
              <a:t>international</a:t>
            </a:r>
            <a:r>
              <a:rPr lang="fi-FI" dirty="0"/>
              <a:t> </a:t>
            </a:r>
            <a:r>
              <a:rPr lang="fi-FI" dirty="0" err="1"/>
              <a:t>law</a:t>
            </a:r>
            <a:r>
              <a:rPr lang="fi-FI" dirty="0"/>
              <a:t> on </a:t>
            </a:r>
            <a:r>
              <a:rPr lang="fi-FI" dirty="0" err="1"/>
              <a:t>this</a:t>
            </a:r>
            <a:r>
              <a:rPr lang="fi-FI" dirty="0"/>
              <a:t>? </a:t>
            </a:r>
          </a:p>
        </p:txBody>
      </p:sp>
      <p:sp>
        <p:nvSpPr>
          <p:cNvPr id="5" name="Text Placeholder 4">
            <a:extLst>
              <a:ext uri="{FF2B5EF4-FFF2-40B4-BE49-F238E27FC236}">
                <a16:creationId xmlns:a16="http://schemas.microsoft.com/office/drawing/2014/main" id="{66F8F5E8-32F8-3647-BB0E-47E05A6BFBC9}"/>
              </a:ext>
            </a:extLst>
          </p:cNvPr>
          <p:cNvSpPr>
            <a:spLocks noGrp="1"/>
          </p:cNvSpPr>
          <p:nvPr>
            <p:ph type="body" sz="quarter" idx="18"/>
          </p:nvPr>
        </p:nvSpPr>
        <p:spPr>
          <a:xfrm>
            <a:off x="1030514" y="1897206"/>
            <a:ext cx="8300521" cy="4448175"/>
          </a:xfrm>
          <a:solidFill>
            <a:schemeClr val="accent2">
              <a:lumMod val="20000"/>
              <a:lumOff val="80000"/>
            </a:schemeClr>
          </a:solidFill>
        </p:spPr>
        <p:txBody>
          <a:bodyPr/>
          <a:lstStyle/>
          <a:p>
            <a:r>
              <a:rPr lang="fi-FI" dirty="0"/>
              <a:t>No International TS </a:t>
            </a:r>
            <a:r>
              <a:rPr lang="fi-FI" dirty="0" err="1"/>
              <a:t>Harmonization</a:t>
            </a:r>
            <a:endParaRPr lang="fi-FI" dirty="0"/>
          </a:p>
          <a:p>
            <a:pPr marL="285750" indent="-285750">
              <a:buFontTx/>
              <a:buChar char="-"/>
            </a:pPr>
            <a:r>
              <a:rPr lang="fi-FI" dirty="0"/>
              <a:t>Paris </a:t>
            </a:r>
            <a:r>
              <a:rPr lang="fi-FI" dirty="0" err="1"/>
              <a:t>Convention</a:t>
            </a:r>
            <a:r>
              <a:rPr lang="fi-FI" dirty="0"/>
              <a:t> </a:t>
            </a:r>
            <a:r>
              <a:rPr lang="fi-FI" dirty="0" err="1"/>
              <a:t>Article</a:t>
            </a:r>
            <a:r>
              <a:rPr lang="fi-FI" dirty="0"/>
              <a:t> 10bis</a:t>
            </a:r>
          </a:p>
          <a:p>
            <a:pPr marL="285750" indent="-285750">
              <a:buFontTx/>
              <a:buChar char="-"/>
            </a:pPr>
            <a:r>
              <a:rPr lang="fi-FI" dirty="0" err="1"/>
              <a:t>TRIPs</a:t>
            </a:r>
            <a:r>
              <a:rPr lang="fi-FI" dirty="0"/>
              <a:t> </a:t>
            </a:r>
            <a:r>
              <a:rPr lang="fi-FI" dirty="0" err="1"/>
              <a:t>Article</a:t>
            </a:r>
            <a:r>
              <a:rPr lang="fi-FI" dirty="0"/>
              <a:t> 39.2</a:t>
            </a:r>
          </a:p>
          <a:p>
            <a:pPr marL="285750" indent="-285750">
              <a:buFontTx/>
              <a:buChar char="-"/>
            </a:pPr>
            <a:r>
              <a:rPr lang="fi-FI" dirty="0"/>
              <a:t>CPTPP §18.78 (</a:t>
            </a:r>
            <a:r>
              <a:rPr lang="fi-FI" dirty="0" err="1"/>
              <a:t>criminal</a:t>
            </a:r>
            <a:r>
              <a:rPr lang="fi-FI" dirty="0"/>
              <a:t> </a:t>
            </a:r>
            <a:r>
              <a:rPr lang="fi-FI" dirty="0" err="1"/>
              <a:t>liability</a:t>
            </a:r>
            <a:r>
              <a:rPr lang="fi-FI" dirty="0"/>
              <a:t>)</a:t>
            </a:r>
          </a:p>
          <a:p>
            <a:pPr marL="285750" indent="-285750">
              <a:buFontTx/>
              <a:buChar char="-"/>
            </a:pPr>
            <a:endParaRPr lang="fi-FI" dirty="0"/>
          </a:p>
          <a:p>
            <a:r>
              <a:rPr lang="fi-FI" dirty="0" err="1"/>
              <a:t>Minimum</a:t>
            </a:r>
            <a:r>
              <a:rPr lang="fi-FI" dirty="0"/>
              <a:t> </a:t>
            </a:r>
            <a:r>
              <a:rPr lang="fi-FI" dirty="0" err="1"/>
              <a:t>harmonization</a:t>
            </a:r>
            <a:r>
              <a:rPr lang="fi-FI" dirty="0"/>
              <a:t> </a:t>
            </a:r>
          </a:p>
          <a:p>
            <a:r>
              <a:rPr lang="fi-FI" dirty="0"/>
              <a:t>- EU Trade </a:t>
            </a:r>
            <a:r>
              <a:rPr lang="fi-FI" dirty="0" err="1"/>
              <a:t>Secret</a:t>
            </a:r>
            <a:r>
              <a:rPr lang="fi-FI" dirty="0"/>
              <a:t> Directive </a:t>
            </a:r>
          </a:p>
          <a:p>
            <a:endParaRPr lang="fi-FI" dirty="0"/>
          </a:p>
        </p:txBody>
      </p:sp>
    </p:spTree>
    <p:extLst>
      <p:ext uri="{BB962C8B-B14F-4D97-AF65-F5344CB8AC3E}">
        <p14:creationId xmlns:p14="http://schemas.microsoft.com/office/powerpoint/2010/main" val="36462945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44554" y="-129303"/>
            <a:ext cx="7692091" cy="1143000"/>
          </a:xfrm>
        </p:spPr>
        <p:txBody>
          <a:bodyPr/>
          <a:lstStyle/>
          <a:p>
            <a:br>
              <a:rPr lang="en-US" dirty="0"/>
            </a:br>
            <a:r>
              <a:rPr lang="en-US" dirty="0"/>
              <a:t>Are there European Law on this? </a:t>
            </a:r>
          </a:p>
        </p:txBody>
      </p:sp>
      <p:sp>
        <p:nvSpPr>
          <p:cNvPr id="5" name="Content Placeholder 4"/>
          <p:cNvSpPr>
            <a:spLocks noGrp="1"/>
          </p:cNvSpPr>
          <p:nvPr>
            <p:ph idx="1"/>
          </p:nvPr>
        </p:nvSpPr>
        <p:spPr>
          <a:xfrm>
            <a:off x="751828" y="1394697"/>
            <a:ext cx="10792472" cy="5051577"/>
          </a:xfrm>
        </p:spPr>
        <p:txBody>
          <a:bodyPr/>
          <a:lstStyle/>
          <a:p>
            <a:r>
              <a:rPr lang="en-US" dirty="0"/>
              <a:t>TS directive </a:t>
            </a:r>
            <a:endParaRPr lang="fi-FI" dirty="0"/>
          </a:p>
          <a:p>
            <a:pPr lvl="1"/>
            <a:r>
              <a:rPr lang="en-US" dirty="0"/>
              <a:t>Nothing specific : leaving it open for the MS to define underlying cause of actions of unlawfulness (Art 4) which makes it possible to characterize it as a confidence breach, contractual breach, tort/delict (+ employment)</a:t>
            </a:r>
            <a:endParaRPr lang="en-US" dirty="0">
              <a:sym typeface="Wingdings"/>
            </a:endParaRPr>
          </a:p>
          <a:p>
            <a:pPr lvl="1">
              <a:buFont typeface="Wingdings" charset="2"/>
              <a:buChar char="à"/>
            </a:pPr>
            <a:r>
              <a:rPr lang="en-US" dirty="0">
                <a:sym typeface="Wingdings"/>
              </a:rPr>
              <a:t>different forums and different applicable rules  </a:t>
            </a:r>
          </a:p>
          <a:p>
            <a:pPr lvl="1">
              <a:buFont typeface="Wingdings" charset="2"/>
              <a:buChar char="à"/>
            </a:pPr>
            <a:r>
              <a:rPr lang="en-US" b="1" dirty="0"/>
              <a:t>Confusion?  </a:t>
            </a:r>
            <a:r>
              <a:rPr lang="en-US" dirty="0">
                <a:sym typeface="Wingdings"/>
              </a:rPr>
              <a:t>characterization of underlying right (property, tort, or IP violation) becomes a practical question of which court may be used to enforce the right using which applicable law</a:t>
            </a:r>
          </a:p>
          <a:p>
            <a:pPr lvl="1">
              <a:buFont typeface="Wingdings" charset="2"/>
              <a:buChar char="à"/>
            </a:pPr>
            <a:endParaRPr lang="en-US" dirty="0">
              <a:sym typeface="Wingdings"/>
            </a:endParaRPr>
          </a:p>
          <a:p>
            <a:r>
              <a:rPr lang="en-US" dirty="0"/>
              <a:t>Jurisdiction/ Forum : Brussels Regulation : Regulation No 1215/2012 (44/2001 recast) </a:t>
            </a:r>
          </a:p>
          <a:p>
            <a:r>
              <a:rPr lang="en-US" dirty="0"/>
              <a:t>Applicable Law: (Rome I or) Rome II : Regulation No 864/2007 </a:t>
            </a:r>
          </a:p>
          <a:p>
            <a:r>
              <a:rPr lang="en-US" dirty="0"/>
              <a:t>Types of Remedies: TS Directive + Enforcement Directive (if MS applies IP rules to TS) </a:t>
            </a:r>
          </a:p>
          <a:p>
            <a:pPr marL="0" indent="0">
              <a:buNone/>
            </a:pPr>
            <a:endParaRPr lang="en-US" dirty="0"/>
          </a:p>
        </p:txBody>
      </p:sp>
    </p:spTree>
    <p:extLst>
      <p:ext uri="{BB962C8B-B14F-4D97-AF65-F5344CB8AC3E}">
        <p14:creationId xmlns:p14="http://schemas.microsoft.com/office/powerpoint/2010/main" val="18262584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6422" y="292831"/>
            <a:ext cx="6577426" cy="1143000"/>
          </a:xfrm>
        </p:spPr>
        <p:txBody>
          <a:bodyPr/>
          <a:lstStyle/>
          <a:p>
            <a:r>
              <a:rPr lang="en-US" dirty="0"/>
              <a:t>TSD Recital 37 </a:t>
            </a:r>
          </a:p>
        </p:txBody>
      </p:sp>
      <p:sp>
        <p:nvSpPr>
          <p:cNvPr id="3" name="Content Placeholder 2"/>
          <p:cNvSpPr>
            <a:spLocks noGrp="1"/>
          </p:cNvSpPr>
          <p:nvPr>
            <p:ph idx="1"/>
          </p:nvPr>
        </p:nvSpPr>
        <p:spPr>
          <a:xfrm>
            <a:off x="1094823" y="1770128"/>
            <a:ext cx="8170930" cy="4224821"/>
          </a:xfrm>
        </p:spPr>
        <p:txBody>
          <a:bodyPr/>
          <a:lstStyle/>
          <a:p>
            <a:r>
              <a:rPr lang="en-US" dirty="0"/>
              <a:t>The Directive </a:t>
            </a:r>
            <a:r>
              <a:rPr lang="en-US" b="1" dirty="0"/>
              <a:t>does not aim to establish </a:t>
            </a:r>
            <a:r>
              <a:rPr lang="en-US" b="1" dirty="0" err="1"/>
              <a:t>harmonised</a:t>
            </a:r>
            <a:r>
              <a:rPr lang="en-US" b="1" dirty="0"/>
              <a:t> rules for judicial cooperation, jurisdiction, the recognition and enforcement of judgments in civil and commercial matters, or deal with applicable law</a:t>
            </a:r>
            <a:r>
              <a:rPr lang="en-US" dirty="0"/>
              <a:t>.  </a:t>
            </a:r>
            <a:r>
              <a:rPr lang="en-US" b="1" dirty="0"/>
              <a:t>Other Union instruments which govern such matters in general terms should, in principle, remain equally applicable </a:t>
            </a:r>
            <a:r>
              <a:rPr lang="en-US" dirty="0"/>
              <a:t>to the field covered by this Directive</a:t>
            </a:r>
            <a:r>
              <a:rPr lang="en-GB" dirty="0"/>
              <a:t>.</a:t>
            </a:r>
          </a:p>
          <a:p>
            <a:pPr marL="0" indent="0">
              <a:buNone/>
            </a:pPr>
            <a:endParaRPr lang="en-GB" dirty="0"/>
          </a:p>
          <a:p>
            <a:pPr>
              <a:buFont typeface="Wingdings" pitchFamily="2" charset="2"/>
              <a:buChar char="à"/>
            </a:pPr>
            <a:r>
              <a:rPr lang="en-GB" dirty="0">
                <a:solidFill>
                  <a:srgbClr val="FF0000"/>
                </a:solidFill>
                <a:sym typeface="Wingdings"/>
              </a:rPr>
              <a:t>Brussels Regulation : Forum</a:t>
            </a:r>
          </a:p>
          <a:p>
            <a:pPr>
              <a:buFont typeface="Wingdings" pitchFamily="2" charset="2"/>
              <a:buChar char="à"/>
            </a:pPr>
            <a:r>
              <a:rPr lang="en-GB" dirty="0">
                <a:solidFill>
                  <a:srgbClr val="FF0000"/>
                </a:solidFill>
                <a:sym typeface="Wingdings"/>
              </a:rPr>
              <a:t>Rome I&amp; II Regulations : Applicable law</a:t>
            </a:r>
          </a:p>
          <a:p>
            <a:pPr marL="0" indent="0">
              <a:buNone/>
            </a:pPr>
            <a:endParaRPr lang="en-GB" dirty="0"/>
          </a:p>
        </p:txBody>
      </p:sp>
    </p:spTree>
    <p:extLst>
      <p:ext uri="{BB962C8B-B14F-4D97-AF65-F5344CB8AC3E}">
        <p14:creationId xmlns:p14="http://schemas.microsoft.com/office/powerpoint/2010/main" val="42050921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DD875-4322-D647-B55E-85D627BB4376}"/>
              </a:ext>
            </a:extLst>
          </p:cNvPr>
          <p:cNvSpPr>
            <a:spLocks noGrp="1"/>
          </p:cNvSpPr>
          <p:nvPr>
            <p:ph type="title"/>
          </p:nvPr>
        </p:nvSpPr>
        <p:spPr>
          <a:xfrm>
            <a:off x="1030514" y="1007708"/>
            <a:ext cx="9152577" cy="533803"/>
          </a:xfrm>
        </p:spPr>
        <p:txBody>
          <a:bodyPr/>
          <a:lstStyle/>
          <a:p>
            <a:r>
              <a:rPr lang="fi-FI" dirty="0" err="1"/>
              <a:t>So</a:t>
            </a:r>
            <a:r>
              <a:rPr lang="fi-FI" dirty="0"/>
              <a:t>, </a:t>
            </a:r>
            <a:r>
              <a:rPr lang="fi-FI" dirty="0" err="1"/>
              <a:t>Crossborder</a:t>
            </a:r>
            <a:r>
              <a:rPr lang="fi-FI" dirty="0"/>
              <a:t> :  </a:t>
            </a:r>
            <a:r>
              <a:rPr lang="fi-FI" dirty="0" err="1"/>
              <a:t>Territorial</a:t>
            </a:r>
            <a:r>
              <a:rPr lang="fi-FI" dirty="0"/>
              <a:t> </a:t>
            </a:r>
            <a:r>
              <a:rPr lang="fi-FI" dirty="0" err="1"/>
              <a:t>or</a:t>
            </a:r>
            <a:r>
              <a:rPr lang="fi-FI" dirty="0"/>
              <a:t> </a:t>
            </a:r>
            <a:r>
              <a:rPr lang="fi-FI" dirty="0" err="1"/>
              <a:t>Extraterritorial</a:t>
            </a:r>
            <a:r>
              <a:rPr lang="fi-FI" dirty="0"/>
              <a:t>? </a:t>
            </a:r>
          </a:p>
        </p:txBody>
      </p:sp>
      <p:sp>
        <p:nvSpPr>
          <p:cNvPr id="4" name="Text Placeholder 5">
            <a:extLst>
              <a:ext uri="{FF2B5EF4-FFF2-40B4-BE49-F238E27FC236}">
                <a16:creationId xmlns:a16="http://schemas.microsoft.com/office/drawing/2014/main" id="{BC0A25ED-3D8F-6F42-B0B9-89EC047573FD}"/>
              </a:ext>
            </a:extLst>
          </p:cNvPr>
          <p:cNvSpPr>
            <a:spLocks noGrp="1"/>
          </p:cNvSpPr>
          <p:nvPr>
            <p:ph idx="1"/>
          </p:nvPr>
        </p:nvSpPr>
        <p:spPr>
          <a:xfrm>
            <a:off x="783771" y="2115003"/>
            <a:ext cx="10272156" cy="4265015"/>
          </a:xfrm>
          <a:solidFill>
            <a:schemeClr val="accent6">
              <a:lumMod val="40000"/>
              <a:lumOff val="60000"/>
            </a:schemeClr>
          </a:solidFill>
        </p:spPr>
        <p:txBody>
          <a:bodyPr/>
          <a:lstStyle/>
          <a:p>
            <a:r>
              <a:rPr lang="fi-FI" dirty="0"/>
              <a:t>National </a:t>
            </a:r>
            <a:r>
              <a:rPr lang="fi-FI" dirty="0" err="1"/>
              <a:t>law</a:t>
            </a:r>
            <a:r>
              <a:rPr lang="fi-FI" dirty="0"/>
              <a:t> </a:t>
            </a:r>
            <a:r>
              <a:rPr lang="fi-FI" dirty="0" err="1"/>
              <a:t>application</a:t>
            </a:r>
            <a:r>
              <a:rPr lang="fi-FI" dirty="0"/>
              <a:t> to cross </a:t>
            </a:r>
            <a:r>
              <a:rPr lang="fi-FI" dirty="0" err="1"/>
              <a:t>border</a:t>
            </a:r>
            <a:r>
              <a:rPr lang="fi-FI" dirty="0"/>
              <a:t> </a:t>
            </a:r>
            <a:r>
              <a:rPr lang="fi-FI" dirty="0" err="1"/>
              <a:t>conduct</a:t>
            </a:r>
            <a:r>
              <a:rPr lang="fi-FI" dirty="0"/>
              <a:t> </a:t>
            </a:r>
            <a:r>
              <a:rPr lang="fi-FI" dirty="0" err="1"/>
              <a:t>with</a:t>
            </a:r>
            <a:r>
              <a:rPr lang="fi-FI" dirty="0"/>
              <a:t> </a:t>
            </a:r>
            <a:r>
              <a:rPr lang="fi-FI" dirty="0" err="1"/>
              <a:t>extraterritorial</a:t>
            </a:r>
            <a:r>
              <a:rPr lang="fi-FI" dirty="0"/>
              <a:t> </a:t>
            </a:r>
            <a:r>
              <a:rPr lang="fi-FI" dirty="0" err="1"/>
              <a:t>implication</a:t>
            </a:r>
            <a:r>
              <a:rPr lang="fi-FI" dirty="0"/>
              <a:t> </a:t>
            </a:r>
          </a:p>
          <a:p>
            <a:pPr marL="0" indent="0">
              <a:buNone/>
            </a:pPr>
            <a:r>
              <a:rPr lang="fi-FI" dirty="0"/>
              <a:t>(</a:t>
            </a:r>
            <a:r>
              <a:rPr lang="fi-FI" dirty="0" err="1"/>
              <a:t>i.e</a:t>
            </a:r>
            <a:r>
              <a:rPr lang="fi-FI" dirty="0"/>
              <a:t> </a:t>
            </a:r>
            <a:r>
              <a:rPr lang="fi-FI" dirty="0" err="1"/>
              <a:t>export</a:t>
            </a:r>
            <a:r>
              <a:rPr lang="fi-FI" dirty="0"/>
              <a:t>/import)</a:t>
            </a:r>
          </a:p>
          <a:p>
            <a:pPr marL="285750" indent="-285750">
              <a:buFont typeface="Wingdings" pitchFamily="2" charset="2"/>
              <a:buChar char="à"/>
            </a:pPr>
            <a:r>
              <a:rPr lang="fi-FI" dirty="0" err="1"/>
              <a:t>Conflict</a:t>
            </a:r>
            <a:r>
              <a:rPr lang="fi-FI" dirty="0"/>
              <a:t> of </a:t>
            </a:r>
            <a:r>
              <a:rPr lang="fi-FI" dirty="0" err="1"/>
              <a:t>law</a:t>
            </a:r>
            <a:r>
              <a:rPr lang="fi-FI" dirty="0"/>
              <a:t> /</a:t>
            </a:r>
            <a:r>
              <a:rPr lang="fi-FI" dirty="0" err="1"/>
              <a:t>private</a:t>
            </a:r>
            <a:r>
              <a:rPr lang="fi-FI" dirty="0"/>
              <a:t> </a:t>
            </a:r>
            <a:r>
              <a:rPr lang="fi-FI" dirty="0" err="1"/>
              <a:t>international</a:t>
            </a:r>
            <a:r>
              <a:rPr lang="fi-FI" dirty="0"/>
              <a:t> </a:t>
            </a:r>
            <a:r>
              <a:rPr lang="fi-FI" dirty="0" err="1"/>
              <a:t>law</a:t>
            </a:r>
            <a:r>
              <a:rPr lang="fi-FI" dirty="0"/>
              <a:t> </a:t>
            </a:r>
            <a:r>
              <a:rPr lang="fi-FI" dirty="0" err="1"/>
              <a:t>determines</a:t>
            </a:r>
            <a:r>
              <a:rPr lang="fi-FI" dirty="0"/>
              <a:t> </a:t>
            </a:r>
            <a:r>
              <a:rPr lang="fi-FI" dirty="0" err="1"/>
              <a:t>jurisdiction</a:t>
            </a:r>
            <a:r>
              <a:rPr lang="fi-FI" dirty="0"/>
              <a:t> and </a:t>
            </a:r>
            <a:r>
              <a:rPr lang="fi-FI" dirty="0" err="1"/>
              <a:t>applicable</a:t>
            </a:r>
            <a:r>
              <a:rPr lang="fi-FI" dirty="0"/>
              <a:t> </a:t>
            </a:r>
            <a:r>
              <a:rPr lang="fi-FI" dirty="0" err="1"/>
              <a:t>law</a:t>
            </a:r>
            <a:endParaRPr lang="fi-FI" dirty="0"/>
          </a:p>
          <a:p>
            <a:pPr marL="285750" indent="-285750">
              <a:buFont typeface="Wingdings" pitchFamily="2" charset="2"/>
              <a:buChar char="à"/>
            </a:pPr>
            <a:r>
              <a:rPr lang="fi-FI" dirty="0" err="1">
                <a:solidFill>
                  <a:srgbClr val="FF0000"/>
                </a:solidFill>
                <a:sym typeface="Wingdings" pitchFamily="2" charset="2"/>
              </a:rPr>
              <a:t>Crucial</a:t>
            </a:r>
            <a:r>
              <a:rPr lang="fi-FI" dirty="0">
                <a:solidFill>
                  <a:srgbClr val="FF0000"/>
                </a:solidFill>
                <a:sym typeface="Wingdings" pitchFamily="2" charset="2"/>
              </a:rPr>
              <a:t>: </a:t>
            </a:r>
            <a:r>
              <a:rPr lang="fi-FI" dirty="0" err="1">
                <a:solidFill>
                  <a:srgbClr val="FF0000"/>
                </a:solidFill>
                <a:sym typeface="Wingdings" pitchFamily="2" charset="2"/>
              </a:rPr>
              <a:t>c</a:t>
            </a:r>
            <a:r>
              <a:rPr lang="fi-FI" dirty="0" err="1">
                <a:solidFill>
                  <a:srgbClr val="FF0000"/>
                </a:solidFill>
              </a:rPr>
              <a:t>haracterization</a:t>
            </a:r>
            <a:r>
              <a:rPr lang="fi-FI" dirty="0">
                <a:solidFill>
                  <a:srgbClr val="FF0000"/>
                </a:solidFill>
              </a:rPr>
              <a:t> of </a:t>
            </a:r>
            <a:r>
              <a:rPr lang="fi-FI" dirty="0" err="1">
                <a:solidFill>
                  <a:srgbClr val="FF0000"/>
                </a:solidFill>
              </a:rPr>
              <a:t>dispute</a:t>
            </a:r>
            <a:r>
              <a:rPr lang="fi-FI" dirty="0">
                <a:solidFill>
                  <a:srgbClr val="FF0000"/>
                </a:solidFill>
              </a:rPr>
              <a:t> </a:t>
            </a:r>
          </a:p>
          <a:p>
            <a:pPr marL="742950" lvl="1" indent="-285750">
              <a:buFontTx/>
              <a:buChar char="-"/>
            </a:pPr>
            <a:r>
              <a:rPr lang="fi-FI" dirty="0"/>
              <a:t>Public (</a:t>
            </a:r>
            <a:r>
              <a:rPr lang="fi-FI" dirty="0" err="1"/>
              <a:t>govt</a:t>
            </a:r>
            <a:r>
              <a:rPr lang="fi-FI" dirty="0"/>
              <a:t> </a:t>
            </a:r>
            <a:r>
              <a:rPr lang="fi-FI" dirty="0" err="1"/>
              <a:t>disclosure</a:t>
            </a:r>
            <a:r>
              <a:rPr lang="fi-FI" dirty="0"/>
              <a:t>) </a:t>
            </a:r>
            <a:r>
              <a:rPr lang="fi-FI" dirty="0" err="1"/>
              <a:t>or</a:t>
            </a:r>
            <a:r>
              <a:rPr lang="fi-FI" dirty="0"/>
              <a:t> Private ?</a:t>
            </a:r>
          </a:p>
          <a:p>
            <a:pPr marL="742950" lvl="1" indent="-285750">
              <a:buFontTx/>
              <a:buChar char="-"/>
            </a:pPr>
            <a:r>
              <a:rPr lang="fi-FI" dirty="0" err="1"/>
              <a:t>Criminal</a:t>
            </a:r>
            <a:r>
              <a:rPr lang="fi-FI" dirty="0"/>
              <a:t> </a:t>
            </a:r>
            <a:r>
              <a:rPr lang="fi-FI" dirty="0" err="1"/>
              <a:t>or</a:t>
            </a:r>
            <a:r>
              <a:rPr lang="fi-FI" dirty="0"/>
              <a:t> </a:t>
            </a:r>
            <a:r>
              <a:rPr lang="fi-FI" dirty="0" err="1"/>
              <a:t>Civil</a:t>
            </a:r>
            <a:r>
              <a:rPr lang="fi-FI" dirty="0"/>
              <a:t>? If </a:t>
            </a:r>
            <a:r>
              <a:rPr lang="fi-FI" dirty="0" err="1"/>
              <a:t>Civil</a:t>
            </a:r>
            <a:r>
              <a:rPr lang="fi-FI" dirty="0"/>
              <a:t>, </a:t>
            </a:r>
          </a:p>
          <a:p>
            <a:pPr lvl="2"/>
            <a:r>
              <a:rPr lang="fi-FI" dirty="0" err="1"/>
              <a:t>Contract</a:t>
            </a:r>
            <a:r>
              <a:rPr lang="fi-FI" dirty="0"/>
              <a:t> </a:t>
            </a:r>
            <a:r>
              <a:rPr lang="fi-FI" dirty="0" err="1"/>
              <a:t>or</a:t>
            </a:r>
            <a:r>
              <a:rPr lang="fi-FI" dirty="0"/>
              <a:t> </a:t>
            </a:r>
            <a:r>
              <a:rPr lang="fi-FI" dirty="0" err="1"/>
              <a:t>non</a:t>
            </a:r>
            <a:r>
              <a:rPr lang="fi-FI" dirty="0"/>
              <a:t> </a:t>
            </a:r>
            <a:r>
              <a:rPr lang="fi-FI" dirty="0" err="1"/>
              <a:t>contractual</a:t>
            </a:r>
            <a:r>
              <a:rPr lang="fi-FI" dirty="0"/>
              <a:t> ?</a:t>
            </a:r>
          </a:p>
          <a:p>
            <a:pPr lvl="2"/>
            <a:r>
              <a:rPr lang="fi-FI" dirty="0"/>
              <a:t>IP(Property)  </a:t>
            </a:r>
            <a:r>
              <a:rPr lang="fi-FI" dirty="0" err="1"/>
              <a:t>or</a:t>
            </a:r>
            <a:r>
              <a:rPr lang="fi-FI" dirty="0"/>
              <a:t> </a:t>
            </a:r>
            <a:r>
              <a:rPr lang="fi-FI" dirty="0" err="1"/>
              <a:t>unfair</a:t>
            </a:r>
            <a:r>
              <a:rPr lang="fi-FI" dirty="0"/>
              <a:t> </a:t>
            </a:r>
            <a:r>
              <a:rPr lang="fi-FI" dirty="0" err="1"/>
              <a:t>competition</a:t>
            </a:r>
            <a:r>
              <a:rPr lang="fi-FI" dirty="0"/>
              <a:t> (</a:t>
            </a:r>
            <a:r>
              <a:rPr lang="fi-FI" dirty="0" err="1"/>
              <a:t>Tort</a:t>
            </a:r>
            <a:r>
              <a:rPr lang="fi-FI" dirty="0"/>
              <a:t>)? </a:t>
            </a:r>
          </a:p>
          <a:p>
            <a:pPr lvl="2"/>
            <a:r>
              <a:rPr lang="fi-FI" dirty="0"/>
              <a:t>Labour </a:t>
            </a:r>
            <a:r>
              <a:rPr lang="fi-FI" dirty="0" err="1"/>
              <a:t>Law</a:t>
            </a:r>
            <a:r>
              <a:rPr lang="fi-FI" dirty="0"/>
              <a:t> (</a:t>
            </a:r>
            <a:r>
              <a:rPr lang="fi-FI" dirty="0" err="1"/>
              <a:t>Employment</a:t>
            </a:r>
            <a:r>
              <a:rPr lang="fi-FI" dirty="0"/>
              <a:t>) ?</a:t>
            </a:r>
          </a:p>
          <a:p>
            <a:pPr lvl="2"/>
            <a:r>
              <a:rPr lang="fi-FI" dirty="0" err="1"/>
              <a:t>Privacy</a:t>
            </a:r>
            <a:r>
              <a:rPr lang="fi-FI" dirty="0"/>
              <a:t>?</a:t>
            </a:r>
          </a:p>
          <a:p>
            <a:pPr marL="742950" lvl="1" indent="-285750">
              <a:buFontTx/>
              <a:buChar char="-"/>
            </a:pPr>
            <a:endParaRPr lang="fi-FI" dirty="0"/>
          </a:p>
          <a:p>
            <a:pPr marL="742950" lvl="1" indent="-285750">
              <a:buFontTx/>
              <a:buChar char="-"/>
            </a:pPr>
            <a:endParaRPr lang="fi-FI" dirty="0"/>
          </a:p>
          <a:p>
            <a:pPr marL="742950" lvl="1" indent="-285750">
              <a:buFontTx/>
              <a:buChar char="-"/>
            </a:pPr>
            <a:endParaRPr lang="fi-FI" dirty="0"/>
          </a:p>
          <a:p>
            <a:pPr marL="742950" lvl="1" indent="-285750">
              <a:buFontTx/>
              <a:buChar char="-"/>
            </a:pPr>
            <a:endParaRPr lang="fi-FI" dirty="0"/>
          </a:p>
          <a:p>
            <a:endParaRPr lang="fi-FI" dirty="0"/>
          </a:p>
        </p:txBody>
      </p:sp>
    </p:spTree>
    <p:extLst>
      <p:ext uri="{BB962C8B-B14F-4D97-AF65-F5344CB8AC3E}">
        <p14:creationId xmlns:p14="http://schemas.microsoft.com/office/powerpoint/2010/main" val="14304821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TSD : No IP  -  Recital 16 ?</a:t>
            </a:r>
          </a:p>
        </p:txBody>
      </p:sp>
      <p:sp>
        <p:nvSpPr>
          <p:cNvPr id="3" name="Content Placeholder 2"/>
          <p:cNvSpPr>
            <a:spLocks noGrp="1"/>
          </p:cNvSpPr>
          <p:nvPr>
            <p:ph idx="1"/>
          </p:nvPr>
        </p:nvSpPr>
        <p:spPr>
          <a:xfrm>
            <a:off x="894735" y="1524001"/>
            <a:ext cx="8584228" cy="4497388"/>
          </a:xfrm>
        </p:spPr>
        <p:txBody>
          <a:bodyPr/>
          <a:lstStyle/>
          <a:p>
            <a:endParaRPr lang="en-US" dirty="0"/>
          </a:p>
          <a:p>
            <a:r>
              <a:rPr lang="en-US" dirty="0"/>
              <a:t>In the interest of innovation and to foster competition, the provisions of </a:t>
            </a:r>
            <a:r>
              <a:rPr lang="en-US" dirty="0">
                <a:solidFill>
                  <a:srgbClr val="FF0000"/>
                </a:solidFill>
              </a:rPr>
              <a:t>this Directive should not create any exclusive right to know-how or information protected as trade secrets.</a:t>
            </a:r>
            <a:r>
              <a:rPr lang="en-US" dirty="0"/>
              <a:t> Thus, the independent discovery of the same know-how or information should remain possible.  Reverse engineering of a lawfully acquired product should be considered as a lawful means of acquiring information,</a:t>
            </a:r>
            <a:r>
              <a:rPr lang="en-US" dirty="0">
                <a:solidFill>
                  <a:srgbClr val="FF0000"/>
                </a:solidFill>
              </a:rPr>
              <a:t> </a:t>
            </a:r>
            <a:r>
              <a:rPr lang="en-US" dirty="0">
                <a:solidFill>
                  <a:srgbClr val="00B0F0"/>
                </a:solidFill>
              </a:rPr>
              <a:t>except when otherwise contractually agreed</a:t>
            </a:r>
            <a:r>
              <a:rPr lang="en-US" dirty="0"/>
              <a:t>. The freedom to enter into such contractual arrangements can, however, be limited by law.</a:t>
            </a:r>
          </a:p>
          <a:p>
            <a:pPr>
              <a:buFont typeface="Wingdings" charset="2"/>
              <a:buChar char="à"/>
            </a:pPr>
            <a:r>
              <a:rPr lang="en-US" dirty="0">
                <a:sym typeface="Wingdings"/>
              </a:rPr>
              <a:t>No separate exclusive right</a:t>
            </a:r>
          </a:p>
          <a:p>
            <a:pPr>
              <a:buFont typeface="Wingdings" charset="2"/>
              <a:buChar char="à"/>
            </a:pPr>
            <a:r>
              <a:rPr lang="en-US" dirty="0">
                <a:sym typeface="Wingdings"/>
              </a:rPr>
              <a:t>Does it means it is not IP? Or Does it only mean member states do not have to create separate exclusive right ? </a:t>
            </a:r>
          </a:p>
          <a:p>
            <a:pPr>
              <a:buFont typeface="Wingdings" charset="2"/>
              <a:buChar char="à"/>
            </a:pPr>
            <a:r>
              <a:rPr lang="en-US" dirty="0">
                <a:solidFill>
                  <a:srgbClr val="FF0000"/>
                </a:solidFill>
                <a:sym typeface="Wingdings"/>
              </a:rPr>
              <a:t>Member states decides</a:t>
            </a:r>
          </a:p>
          <a:p>
            <a:pPr>
              <a:buFont typeface="Wingdings" charset="2"/>
              <a:buChar char="à"/>
            </a:pPr>
            <a:endParaRPr lang="en-US" dirty="0"/>
          </a:p>
        </p:txBody>
      </p:sp>
      <p:cxnSp>
        <p:nvCxnSpPr>
          <p:cNvPr id="5" name="Straight Arrow Connector 4">
            <a:extLst>
              <a:ext uri="{FF2B5EF4-FFF2-40B4-BE49-F238E27FC236}">
                <a16:creationId xmlns:a16="http://schemas.microsoft.com/office/drawing/2014/main" id="{0B15C30F-4510-4C4D-B2E7-212195C59219}"/>
              </a:ext>
            </a:extLst>
          </p:cNvPr>
          <p:cNvCxnSpPr>
            <a:cxnSpLocks/>
          </p:cNvCxnSpPr>
          <p:nvPr/>
        </p:nvCxnSpPr>
        <p:spPr>
          <a:xfrm>
            <a:off x="8293100" y="3683000"/>
            <a:ext cx="1765300" cy="0"/>
          </a:xfrm>
          <a:prstGeom prst="straightConnector1">
            <a:avLst/>
          </a:prstGeom>
          <a:ln>
            <a:solidFill>
              <a:srgbClr val="FF0000"/>
            </a:solidFill>
            <a:headEnd w="lg" len="med"/>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F716F7AF-E21E-6F43-AADA-EFED55797765}"/>
              </a:ext>
            </a:extLst>
          </p:cNvPr>
          <p:cNvSpPr txBox="1"/>
          <p:nvPr/>
        </p:nvSpPr>
        <p:spPr>
          <a:xfrm>
            <a:off x="10160001" y="3048000"/>
            <a:ext cx="1651000" cy="1754326"/>
          </a:xfrm>
          <a:prstGeom prst="rect">
            <a:avLst/>
          </a:prstGeom>
          <a:noFill/>
        </p:spPr>
        <p:txBody>
          <a:bodyPr wrap="square" rtlCol="0">
            <a:spAutoFit/>
          </a:bodyPr>
          <a:lstStyle/>
          <a:p>
            <a:r>
              <a:rPr lang="fi-FI" dirty="0">
                <a:solidFill>
                  <a:srgbClr val="00B0F0"/>
                </a:solidFill>
              </a:rPr>
              <a:t>in </a:t>
            </a:r>
            <a:r>
              <a:rPr lang="fi-FI" dirty="0" err="1">
                <a:solidFill>
                  <a:srgbClr val="00B0F0"/>
                </a:solidFill>
              </a:rPr>
              <a:t>reverse</a:t>
            </a:r>
            <a:r>
              <a:rPr lang="fi-FI" dirty="0">
                <a:solidFill>
                  <a:srgbClr val="00B0F0"/>
                </a:solidFill>
              </a:rPr>
              <a:t> engineering </a:t>
            </a:r>
            <a:r>
              <a:rPr lang="fi-FI" dirty="0" err="1">
                <a:solidFill>
                  <a:srgbClr val="00B0F0"/>
                </a:solidFill>
              </a:rPr>
              <a:t>dispute</a:t>
            </a:r>
            <a:r>
              <a:rPr lang="fi-FI" dirty="0">
                <a:solidFill>
                  <a:srgbClr val="00B0F0"/>
                </a:solidFill>
              </a:rPr>
              <a:t>, </a:t>
            </a:r>
            <a:r>
              <a:rPr lang="fi-FI" dirty="0" err="1">
                <a:solidFill>
                  <a:srgbClr val="00B0F0"/>
                </a:solidFill>
              </a:rPr>
              <a:t>does</a:t>
            </a:r>
            <a:r>
              <a:rPr lang="fi-FI" dirty="0">
                <a:solidFill>
                  <a:srgbClr val="00B0F0"/>
                </a:solidFill>
              </a:rPr>
              <a:t> it </a:t>
            </a:r>
            <a:r>
              <a:rPr lang="fi-FI" dirty="0" err="1">
                <a:solidFill>
                  <a:srgbClr val="00B0F0"/>
                </a:solidFill>
              </a:rPr>
              <a:t>become</a:t>
            </a:r>
            <a:r>
              <a:rPr lang="fi-FI" dirty="0">
                <a:solidFill>
                  <a:srgbClr val="00B0F0"/>
                </a:solidFill>
              </a:rPr>
              <a:t> a  </a:t>
            </a:r>
            <a:r>
              <a:rPr lang="fi-FI" dirty="0" err="1">
                <a:solidFill>
                  <a:srgbClr val="00B0F0"/>
                </a:solidFill>
              </a:rPr>
              <a:t>contractual</a:t>
            </a:r>
            <a:r>
              <a:rPr lang="fi-FI" dirty="0">
                <a:solidFill>
                  <a:srgbClr val="00B0F0"/>
                </a:solidFill>
              </a:rPr>
              <a:t> </a:t>
            </a:r>
            <a:r>
              <a:rPr lang="fi-FI" dirty="0" err="1">
                <a:solidFill>
                  <a:srgbClr val="00B0F0"/>
                </a:solidFill>
              </a:rPr>
              <a:t>dispute</a:t>
            </a:r>
            <a:r>
              <a:rPr lang="fi-FI" dirty="0">
                <a:solidFill>
                  <a:srgbClr val="00B0F0"/>
                </a:solidFill>
              </a:rPr>
              <a:t> ?</a:t>
            </a:r>
          </a:p>
        </p:txBody>
      </p:sp>
    </p:spTree>
    <p:extLst>
      <p:ext uri="{BB962C8B-B14F-4D97-AF65-F5344CB8AC3E}">
        <p14:creationId xmlns:p14="http://schemas.microsoft.com/office/powerpoint/2010/main" val="13156727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4566" y="508118"/>
            <a:ext cx="9052233" cy="1143000"/>
          </a:xfrm>
        </p:spPr>
        <p:txBody>
          <a:bodyPr/>
          <a:lstStyle/>
          <a:p>
            <a:r>
              <a:rPr lang="en-US" dirty="0"/>
              <a:t>Maybe not unfair competition either? Recital 17 </a:t>
            </a:r>
          </a:p>
        </p:txBody>
      </p:sp>
      <p:sp>
        <p:nvSpPr>
          <p:cNvPr id="3" name="Content Placeholder 2"/>
          <p:cNvSpPr>
            <a:spLocks noGrp="1"/>
          </p:cNvSpPr>
          <p:nvPr>
            <p:ph idx="1"/>
          </p:nvPr>
        </p:nvSpPr>
        <p:spPr>
          <a:xfrm>
            <a:off x="904566" y="1416514"/>
            <a:ext cx="8788073" cy="4766770"/>
          </a:xfrm>
        </p:spPr>
        <p:txBody>
          <a:bodyPr/>
          <a:lstStyle/>
          <a:p>
            <a:r>
              <a:rPr lang="en-US" dirty="0"/>
              <a:t>In some industry sectors, where creators and innovators cannot benefit from exclusive rights and where innovation has traditionally relied upon trade secrets, products can nowadays be easily reverse-engineered once in the market. In such cases, those creators and innovators can be victims of practices such as parasitic copying or slavish imitations that free-ride on their reputation and innovation efforts. Some national laws dealing with unfair competition address those practices.  While </a:t>
            </a:r>
            <a:r>
              <a:rPr lang="en-US" dirty="0">
                <a:solidFill>
                  <a:srgbClr val="FF0000"/>
                </a:solidFill>
              </a:rPr>
              <a:t>this Directive does not aim to reform or </a:t>
            </a:r>
            <a:r>
              <a:rPr lang="en-US" dirty="0" err="1">
                <a:solidFill>
                  <a:srgbClr val="FF0000"/>
                </a:solidFill>
              </a:rPr>
              <a:t>harmonise</a:t>
            </a:r>
            <a:r>
              <a:rPr lang="en-US" dirty="0">
                <a:solidFill>
                  <a:srgbClr val="FF0000"/>
                </a:solidFill>
              </a:rPr>
              <a:t> the law on unfair competition </a:t>
            </a:r>
            <a:r>
              <a:rPr lang="en-US" dirty="0"/>
              <a:t>in general, it would be appropriate that the Commission carefully examine the need for Union action in that area.</a:t>
            </a:r>
          </a:p>
          <a:p>
            <a:pPr>
              <a:buFont typeface="Wingdings" charset="2"/>
              <a:buChar char="à"/>
            </a:pPr>
            <a:r>
              <a:rPr lang="en-US" dirty="0">
                <a:sym typeface="Wingdings"/>
              </a:rPr>
              <a:t>Most trade secret protection is now found in unfair competition law of the MS but Not unfair competition law based tort?</a:t>
            </a:r>
          </a:p>
          <a:p>
            <a:pPr>
              <a:buFont typeface="Wingdings" charset="2"/>
              <a:buChar char="à"/>
            </a:pPr>
            <a:r>
              <a:rPr lang="en-US" dirty="0">
                <a:sym typeface="Wingdings"/>
              </a:rPr>
              <a:t>Or does it mean that no need to harmonize slavish imitation regulations under the unfair competition law ? </a:t>
            </a:r>
          </a:p>
          <a:p>
            <a:pPr marL="0" indent="0">
              <a:buNone/>
            </a:pPr>
            <a:endParaRPr lang="en-US" dirty="0"/>
          </a:p>
        </p:txBody>
      </p:sp>
    </p:spTree>
    <p:extLst>
      <p:ext uri="{BB962C8B-B14F-4D97-AF65-F5344CB8AC3E}">
        <p14:creationId xmlns:p14="http://schemas.microsoft.com/office/powerpoint/2010/main" val="42830605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508" y="329282"/>
            <a:ext cx="9067215" cy="533803"/>
          </a:xfrm>
        </p:spPr>
        <p:txBody>
          <a:bodyPr/>
          <a:lstStyle/>
          <a:p>
            <a:r>
              <a:rPr lang="en-US" dirty="0"/>
              <a:t>Brussels Regulation to TS: divided ?</a:t>
            </a:r>
          </a:p>
        </p:txBody>
      </p:sp>
      <p:sp>
        <p:nvSpPr>
          <p:cNvPr id="3" name="Content Placeholder 2"/>
          <p:cNvSpPr>
            <a:spLocks noGrp="1"/>
          </p:cNvSpPr>
          <p:nvPr>
            <p:ph idx="1"/>
          </p:nvPr>
        </p:nvSpPr>
        <p:spPr>
          <a:xfrm>
            <a:off x="717754" y="1243626"/>
            <a:ext cx="10264877" cy="5067877"/>
          </a:xfrm>
        </p:spPr>
        <p:txBody>
          <a:bodyPr/>
          <a:lstStyle/>
          <a:p>
            <a:pPr>
              <a:spcBef>
                <a:spcPts val="0"/>
              </a:spcBef>
              <a:spcAft>
                <a:spcPts val="0"/>
              </a:spcAft>
            </a:pPr>
            <a:r>
              <a:rPr lang="en-US" sz="1800" dirty="0"/>
              <a:t>GENERAL: Civil and commercial matter: place of domicile  (general: Art. 4) </a:t>
            </a:r>
          </a:p>
          <a:p>
            <a:pPr>
              <a:spcBef>
                <a:spcPts val="0"/>
              </a:spcBef>
              <a:spcAft>
                <a:spcPts val="0"/>
              </a:spcAft>
            </a:pPr>
            <a:r>
              <a:rPr lang="en-US" sz="1800" b="1" dirty="0"/>
              <a:t>Art 7 special jurisdiction</a:t>
            </a:r>
            <a:r>
              <a:rPr lang="en-US" sz="1800" dirty="0"/>
              <a:t> </a:t>
            </a:r>
          </a:p>
          <a:p>
            <a:pPr marL="457200" lvl="1" indent="0">
              <a:spcBef>
                <a:spcPts val="0"/>
              </a:spcBef>
              <a:spcAft>
                <a:spcPts val="0"/>
              </a:spcAft>
              <a:buNone/>
            </a:pPr>
            <a:r>
              <a:rPr lang="en-US" u="sng" dirty="0"/>
              <a:t>(1)(a) matters relating to a </a:t>
            </a:r>
            <a:r>
              <a:rPr lang="en-US" u="sng" dirty="0">
                <a:solidFill>
                  <a:srgbClr val="FF0000"/>
                </a:solidFill>
              </a:rPr>
              <a:t>contract</a:t>
            </a:r>
            <a:r>
              <a:rPr lang="en-US" dirty="0"/>
              <a:t>: as a general rule, these will be dealt with by the courts </a:t>
            </a:r>
            <a:r>
              <a:rPr lang="en-US" b="1" dirty="0"/>
              <a:t>for the place of performance of the obligation in question; </a:t>
            </a:r>
          </a:p>
          <a:p>
            <a:pPr lvl="2">
              <a:spcBef>
                <a:spcPts val="0"/>
              </a:spcBef>
              <a:spcAft>
                <a:spcPts val="0"/>
              </a:spcAft>
            </a:pPr>
            <a:r>
              <a:rPr lang="en-US" dirty="0">
                <a:sym typeface="Wingdings"/>
              </a:rPr>
              <a:t>ND</a:t>
            </a:r>
            <a:r>
              <a:rPr lang="en-US" dirty="0"/>
              <a:t> obligation in the contract: provision of services : 1(b) location of service</a:t>
            </a:r>
          </a:p>
          <a:p>
            <a:pPr lvl="2">
              <a:spcBef>
                <a:spcPts val="0"/>
              </a:spcBef>
              <a:spcAft>
                <a:spcPts val="0"/>
              </a:spcAft>
            </a:pPr>
            <a:r>
              <a:rPr lang="en-US" dirty="0">
                <a:sym typeface="Wingdings"/>
              </a:rPr>
              <a:t>ND obligation in the employment contract?</a:t>
            </a:r>
          </a:p>
          <a:p>
            <a:pPr marL="457200" lvl="1" indent="0">
              <a:spcBef>
                <a:spcPts val="0"/>
              </a:spcBef>
              <a:spcAft>
                <a:spcPts val="0"/>
              </a:spcAft>
              <a:buNone/>
            </a:pPr>
            <a:r>
              <a:rPr lang="en-US" sz="2000" dirty="0">
                <a:sym typeface="Wingdings"/>
              </a:rPr>
              <a:t>1(b): location of service ? Or </a:t>
            </a:r>
            <a:r>
              <a:rPr lang="en-US" sz="2000" u="sng" dirty="0">
                <a:sym typeface="Wingdings"/>
              </a:rPr>
              <a:t>Art 21-22:employment contract rule</a:t>
            </a:r>
            <a:endParaRPr lang="en-US" sz="2000" u="sng" dirty="0"/>
          </a:p>
          <a:p>
            <a:pPr marL="457200" lvl="1" indent="0">
              <a:spcBef>
                <a:spcPts val="0"/>
              </a:spcBef>
              <a:spcAft>
                <a:spcPts val="0"/>
              </a:spcAft>
              <a:buNone/>
            </a:pPr>
            <a:r>
              <a:rPr lang="en-US" u="sng" dirty="0"/>
              <a:t>(2) matters relating to liability </a:t>
            </a:r>
            <a:r>
              <a:rPr lang="en-US" u="sng" dirty="0">
                <a:solidFill>
                  <a:srgbClr val="FF0000"/>
                </a:solidFill>
              </a:rPr>
              <a:t>for tort, delict or quasi-delict</a:t>
            </a:r>
            <a:r>
              <a:rPr lang="en-US" dirty="0"/>
              <a:t>: </a:t>
            </a:r>
            <a:r>
              <a:rPr lang="en-US" b="1" dirty="0"/>
              <a:t>the place where the harmful event occurred or may occur</a:t>
            </a:r>
          </a:p>
          <a:p>
            <a:pPr lvl="2">
              <a:spcBef>
                <a:spcPts val="0"/>
              </a:spcBef>
              <a:spcAft>
                <a:spcPts val="0"/>
              </a:spcAft>
            </a:pPr>
            <a:r>
              <a:rPr lang="en-US" dirty="0">
                <a:sym typeface="Wingdings"/>
              </a:rPr>
              <a:t>most TS misappropriation </a:t>
            </a:r>
            <a:endParaRPr lang="en-US" dirty="0"/>
          </a:p>
          <a:p>
            <a:pPr marL="457200" lvl="1" indent="0">
              <a:spcBef>
                <a:spcPts val="0"/>
              </a:spcBef>
              <a:spcAft>
                <a:spcPts val="0"/>
              </a:spcAft>
              <a:buNone/>
            </a:pPr>
            <a:r>
              <a:rPr lang="en-US" dirty="0">
                <a:sym typeface="Wingdings"/>
              </a:rPr>
              <a:t>(3) civil claim based on act giving rise to </a:t>
            </a:r>
            <a:r>
              <a:rPr lang="en-US" dirty="0">
                <a:solidFill>
                  <a:srgbClr val="FF0000"/>
                </a:solidFill>
                <a:sym typeface="Wingdings"/>
              </a:rPr>
              <a:t>criminal proceedings</a:t>
            </a:r>
            <a:r>
              <a:rPr lang="en-US" dirty="0">
                <a:sym typeface="Wingdings"/>
              </a:rPr>
              <a:t>: </a:t>
            </a:r>
            <a:r>
              <a:rPr lang="en-US" b="1" dirty="0">
                <a:sym typeface="Wingdings"/>
              </a:rPr>
              <a:t>the court </a:t>
            </a:r>
            <a:r>
              <a:rPr lang="en-US" b="1" dirty="0" err="1">
                <a:sym typeface="Wingdings"/>
              </a:rPr>
              <a:t>seised</a:t>
            </a:r>
            <a:r>
              <a:rPr lang="en-US" b="1" dirty="0">
                <a:sym typeface="Wingdings"/>
              </a:rPr>
              <a:t> of criminal proceedings </a:t>
            </a:r>
          </a:p>
          <a:p>
            <a:pPr lvl="2">
              <a:spcBef>
                <a:spcPts val="0"/>
              </a:spcBef>
              <a:spcAft>
                <a:spcPts val="0"/>
              </a:spcAft>
            </a:pPr>
            <a:r>
              <a:rPr lang="en-US" dirty="0">
                <a:sym typeface="Wingdings"/>
              </a:rPr>
              <a:t>MS law TS under criminal proceeding </a:t>
            </a:r>
          </a:p>
          <a:p>
            <a:pPr>
              <a:spcBef>
                <a:spcPts val="0"/>
              </a:spcBef>
              <a:spcAft>
                <a:spcPts val="0"/>
              </a:spcAft>
            </a:pPr>
            <a:r>
              <a:rPr lang="en-US" sz="1800" b="1" dirty="0">
                <a:sym typeface="Wingdings"/>
              </a:rPr>
              <a:t>Art 8 Close connection (multiple defendants) </a:t>
            </a:r>
            <a:endParaRPr lang="en-US" sz="1600" b="1" dirty="0">
              <a:sym typeface="Wingdings"/>
            </a:endParaRPr>
          </a:p>
          <a:p>
            <a:pPr>
              <a:spcBef>
                <a:spcPts val="0"/>
              </a:spcBef>
              <a:spcAft>
                <a:spcPts val="0"/>
              </a:spcAft>
            </a:pPr>
            <a:r>
              <a:rPr lang="en-US" sz="1800" b="1" dirty="0">
                <a:sym typeface="Wingdings"/>
              </a:rPr>
              <a:t>Art 22  Employee Domicile</a:t>
            </a:r>
          </a:p>
          <a:p>
            <a:pPr>
              <a:spcBef>
                <a:spcPts val="0"/>
              </a:spcBef>
              <a:spcAft>
                <a:spcPts val="0"/>
              </a:spcAft>
            </a:pPr>
            <a:r>
              <a:rPr lang="en-US" sz="1800" b="1" dirty="0">
                <a:sym typeface="Wingdings"/>
              </a:rPr>
              <a:t>Art 24. Exclusive Jurisdiction: IP </a:t>
            </a:r>
          </a:p>
          <a:p>
            <a:pPr>
              <a:spcBef>
                <a:spcPts val="0"/>
              </a:spcBef>
              <a:spcAft>
                <a:spcPts val="0"/>
              </a:spcAft>
            </a:pPr>
            <a:endParaRPr lang="en-US" sz="1800" b="1" dirty="0">
              <a:sym typeface="Wingdings"/>
            </a:endParaRPr>
          </a:p>
          <a:p>
            <a:pPr marL="0" indent="0">
              <a:spcBef>
                <a:spcPts val="0"/>
              </a:spcBef>
              <a:spcAft>
                <a:spcPts val="0"/>
              </a:spcAft>
              <a:buNone/>
            </a:pPr>
            <a:r>
              <a:rPr lang="en-US" sz="1800" b="1" dirty="0">
                <a:sym typeface="Wingdings" pitchFamily="2" charset="2"/>
              </a:rPr>
              <a:t></a:t>
            </a:r>
            <a:r>
              <a:rPr lang="en-US" sz="1800" b="1" dirty="0">
                <a:sym typeface="Wingdings"/>
              </a:rPr>
              <a:t> Trade Secret May be any one of these!</a:t>
            </a:r>
            <a:endParaRPr lang="en-US" sz="1800" b="1" dirty="0"/>
          </a:p>
        </p:txBody>
      </p:sp>
    </p:spTree>
    <p:extLst>
      <p:ext uri="{BB962C8B-B14F-4D97-AF65-F5344CB8AC3E}">
        <p14:creationId xmlns:p14="http://schemas.microsoft.com/office/powerpoint/2010/main" val="19877598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C66CA-7DFC-284B-A90F-8E5BAF59384B}"/>
              </a:ext>
            </a:extLst>
          </p:cNvPr>
          <p:cNvSpPr>
            <a:spLocks noGrp="1"/>
          </p:cNvSpPr>
          <p:nvPr>
            <p:ph type="title"/>
          </p:nvPr>
        </p:nvSpPr>
        <p:spPr>
          <a:xfrm>
            <a:off x="1030514" y="1007708"/>
            <a:ext cx="8302672" cy="533803"/>
          </a:xfrm>
        </p:spPr>
        <p:txBody>
          <a:bodyPr/>
          <a:lstStyle/>
          <a:p>
            <a:r>
              <a:rPr lang="fi-FI" dirty="0" err="1"/>
              <a:t>Applicable</a:t>
            </a:r>
            <a:r>
              <a:rPr lang="fi-FI" dirty="0"/>
              <a:t> </a:t>
            </a:r>
            <a:r>
              <a:rPr lang="fi-FI" dirty="0" err="1"/>
              <a:t>Law</a:t>
            </a:r>
            <a:r>
              <a:rPr lang="fi-FI" dirty="0"/>
              <a:t>  -  </a:t>
            </a:r>
            <a:r>
              <a:rPr lang="fi-FI" dirty="0" err="1"/>
              <a:t>First</a:t>
            </a:r>
            <a:r>
              <a:rPr lang="fi-FI" dirty="0"/>
              <a:t> </a:t>
            </a:r>
            <a:r>
              <a:rPr lang="fi-FI" dirty="0" err="1"/>
              <a:t>source</a:t>
            </a:r>
            <a:r>
              <a:rPr lang="fi-FI" dirty="0"/>
              <a:t> </a:t>
            </a:r>
            <a:r>
              <a:rPr lang="fi-FI" dirty="0" err="1"/>
              <a:t>question</a:t>
            </a:r>
            <a:r>
              <a:rPr lang="fi-FI" dirty="0"/>
              <a:t>? </a:t>
            </a:r>
          </a:p>
        </p:txBody>
      </p:sp>
      <p:sp>
        <p:nvSpPr>
          <p:cNvPr id="3" name="Content Placeholder 2">
            <a:extLst>
              <a:ext uri="{FF2B5EF4-FFF2-40B4-BE49-F238E27FC236}">
                <a16:creationId xmlns:a16="http://schemas.microsoft.com/office/drawing/2014/main" id="{E460CD91-2C4D-4547-896D-52DF6D5D8D95}"/>
              </a:ext>
            </a:extLst>
          </p:cNvPr>
          <p:cNvSpPr>
            <a:spLocks noGrp="1"/>
          </p:cNvSpPr>
          <p:nvPr>
            <p:ph idx="1"/>
          </p:nvPr>
        </p:nvSpPr>
        <p:spPr>
          <a:xfrm>
            <a:off x="907142" y="1541511"/>
            <a:ext cx="7291285" cy="4240881"/>
          </a:xfrm>
        </p:spPr>
        <p:txBody>
          <a:bodyPr/>
          <a:lstStyle/>
          <a:p>
            <a:pPr marL="0" indent="0">
              <a:buNone/>
            </a:pPr>
            <a:endParaRPr lang="fi-FI" dirty="0"/>
          </a:p>
          <a:p>
            <a:r>
              <a:rPr lang="fi-FI" dirty="0"/>
              <a:t>Rome </a:t>
            </a:r>
            <a:r>
              <a:rPr lang="fi-FI" dirty="0" err="1"/>
              <a:t>Regulation</a:t>
            </a:r>
            <a:r>
              <a:rPr lang="fi-FI" dirty="0"/>
              <a:t> (EC) No 593/2008 of </a:t>
            </a:r>
            <a:r>
              <a:rPr lang="fi-FI" dirty="0" err="1"/>
              <a:t>the</a:t>
            </a:r>
            <a:r>
              <a:rPr lang="fi-FI" dirty="0"/>
              <a:t> European </a:t>
            </a:r>
            <a:r>
              <a:rPr lang="fi-FI" dirty="0" err="1"/>
              <a:t>Parliament</a:t>
            </a:r>
            <a:r>
              <a:rPr lang="fi-FI" dirty="0"/>
              <a:t> and of </a:t>
            </a:r>
            <a:r>
              <a:rPr lang="fi-FI" dirty="0" err="1"/>
              <a:t>the</a:t>
            </a:r>
            <a:r>
              <a:rPr lang="fi-FI" dirty="0"/>
              <a:t> </a:t>
            </a:r>
            <a:r>
              <a:rPr lang="fi-FI" dirty="0" err="1"/>
              <a:t>Council</a:t>
            </a:r>
            <a:r>
              <a:rPr lang="fi-FI" dirty="0"/>
              <a:t> of 17 </a:t>
            </a:r>
            <a:r>
              <a:rPr lang="fi-FI" dirty="0" err="1"/>
              <a:t>June</a:t>
            </a:r>
            <a:r>
              <a:rPr lang="fi-FI" dirty="0"/>
              <a:t> 2008 on </a:t>
            </a:r>
            <a:r>
              <a:rPr lang="fi-FI" dirty="0" err="1"/>
              <a:t>the</a:t>
            </a:r>
            <a:r>
              <a:rPr lang="fi-FI" dirty="0"/>
              <a:t> </a:t>
            </a:r>
            <a:r>
              <a:rPr lang="fi-FI" dirty="0" err="1"/>
              <a:t>law</a:t>
            </a:r>
            <a:r>
              <a:rPr lang="fi-FI" dirty="0"/>
              <a:t> </a:t>
            </a:r>
            <a:r>
              <a:rPr lang="fi-FI" dirty="0" err="1"/>
              <a:t>applicable</a:t>
            </a:r>
            <a:r>
              <a:rPr lang="fi-FI" dirty="0"/>
              <a:t> to </a:t>
            </a:r>
            <a:r>
              <a:rPr lang="fi-FI" dirty="0" err="1"/>
              <a:t>contractual</a:t>
            </a:r>
            <a:r>
              <a:rPr lang="fi-FI" dirty="0"/>
              <a:t> </a:t>
            </a:r>
            <a:r>
              <a:rPr lang="fi-FI" dirty="0" err="1"/>
              <a:t>obligations</a:t>
            </a:r>
            <a:r>
              <a:rPr lang="fi-FI" dirty="0"/>
              <a:t> (Rome I) </a:t>
            </a:r>
          </a:p>
          <a:p>
            <a:pPr marL="0" indent="0">
              <a:buNone/>
            </a:pPr>
            <a:r>
              <a:rPr lang="fi-FI" dirty="0" err="1"/>
              <a:t>or</a:t>
            </a:r>
            <a:endParaRPr lang="fi-FI" dirty="0"/>
          </a:p>
          <a:p>
            <a:r>
              <a:rPr lang="fi-FI" b="1" dirty="0"/>
              <a:t>Rome II (</a:t>
            </a:r>
            <a:r>
              <a:rPr lang="fi-FI" b="1" dirty="0" err="1"/>
              <a:t>non</a:t>
            </a:r>
            <a:r>
              <a:rPr lang="fi-FI" b="1" dirty="0"/>
              <a:t> </a:t>
            </a:r>
            <a:r>
              <a:rPr lang="fi-FI" b="1" dirty="0" err="1"/>
              <a:t>contractual</a:t>
            </a:r>
            <a:r>
              <a:rPr lang="fi-FI" b="1" dirty="0"/>
              <a:t>)  </a:t>
            </a:r>
            <a:r>
              <a:rPr lang="fi-FI" dirty="0" err="1"/>
              <a:t>Regulation</a:t>
            </a:r>
            <a:r>
              <a:rPr lang="fi-FI" dirty="0"/>
              <a:t> (EC) No 864/2007 of </a:t>
            </a:r>
            <a:r>
              <a:rPr lang="fi-FI" dirty="0" err="1"/>
              <a:t>the</a:t>
            </a:r>
            <a:r>
              <a:rPr lang="fi-FI" dirty="0"/>
              <a:t> European </a:t>
            </a:r>
            <a:r>
              <a:rPr lang="fi-FI" dirty="0" err="1"/>
              <a:t>Parliament</a:t>
            </a:r>
            <a:r>
              <a:rPr lang="fi-FI" dirty="0"/>
              <a:t> and of </a:t>
            </a:r>
            <a:r>
              <a:rPr lang="fi-FI" dirty="0" err="1"/>
              <a:t>the</a:t>
            </a:r>
            <a:r>
              <a:rPr lang="fi-FI" dirty="0"/>
              <a:t> </a:t>
            </a:r>
            <a:r>
              <a:rPr lang="fi-FI" dirty="0" err="1"/>
              <a:t>Council</a:t>
            </a:r>
            <a:r>
              <a:rPr lang="fi-FI" dirty="0"/>
              <a:t> of 11 </a:t>
            </a:r>
            <a:r>
              <a:rPr lang="fi-FI" dirty="0" err="1"/>
              <a:t>July</a:t>
            </a:r>
            <a:r>
              <a:rPr lang="fi-FI" dirty="0"/>
              <a:t> 2007 on </a:t>
            </a:r>
            <a:r>
              <a:rPr lang="fi-FI" dirty="0" err="1"/>
              <a:t>the</a:t>
            </a:r>
            <a:r>
              <a:rPr lang="fi-FI" dirty="0"/>
              <a:t> </a:t>
            </a:r>
            <a:r>
              <a:rPr lang="fi-FI" dirty="0" err="1"/>
              <a:t>law</a:t>
            </a:r>
            <a:r>
              <a:rPr lang="fi-FI" dirty="0"/>
              <a:t> </a:t>
            </a:r>
            <a:r>
              <a:rPr lang="fi-FI" dirty="0" err="1"/>
              <a:t>applicable</a:t>
            </a:r>
            <a:r>
              <a:rPr lang="fi-FI" dirty="0"/>
              <a:t> to </a:t>
            </a:r>
            <a:r>
              <a:rPr lang="fi-FI" dirty="0" err="1"/>
              <a:t>non-contractual</a:t>
            </a:r>
            <a:r>
              <a:rPr lang="fi-FI" dirty="0"/>
              <a:t> </a:t>
            </a:r>
            <a:r>
              <a:rPr lang="fi-FI" dirty="0" err="1"/>
              <a:t>obligations</a:t>
            </a:r>
            <a:r>
              <a:rPr lang="fi-FI" dirty="0"/>
              <a:t> (Rome II)</a:t>
            </a:r>
          </a:p>
          <a:p>
            <a:pPr>
              <a:buFont typeface="Wingdings" pitchFamily="2" charset="2"/>
              <a:buChar char="à"/>
            </a:pPr>
            <a:r>
              <a:rPr lang="fi-FI" dirty="0">
                <a:sym typeface="Wingdings" pitchFamily="2" charset="2"/>
              </a:rPr>
              <a:t>ROME II : </a:t>
            </a:r>
            <a:r>
              <a:rPr lang="fi-FI" dirty="0" err="1"/>
              <a:t>Travaux</a:t>
            </a:r>
            <a:r>
              <a:rPr lang="fi-FI" dirty="0"/>
              <a:t>: </a:t>
            </a:r>
            <a:r>
              <a:rPr lang="fi-FI" dirty="0" err="1"/>
              <a:t>Explanatory</a:t>
            </a:r>
            <a:r>
              <a:rPr lang="fi-FI" dirty="0"/>
              <a:t> </a:t>
            </a:r>
            <a:r>
              <a:rPr lang="fi-FI" dirty="0" err="1"/>
              <a:t>Memorandum</a:t>
            </a:r>
            <a:r>
              <a:rPr lang="fi-FI" dirty="0"/>
              <a:t> in </a:t>
            </a:r>
            <a:r>
              <a:rPr lang="fi-FI" dirty="0" err="1"/>
              <a:t>support</a:t>
            </a:r>
            <a:r>
              <a:rPr lang="fi-FI" dirty="0"/>
              <a:t> of </a:t>
            </a:r>
            <a:r>
              <a:rPr lang="fi-FI" dirty="0" err="1"/>
              <a:t>the</a:t>
            </a:r>
            <a:r>
              <a:rPr lang="fi-FI" dirty="0"/>
              <a:t> </a:t>
            </a:r>
            <a:r>
              <a:rPr lang="fi-FI" dirty="0" err="1"/>
              <a:t>Commission's</a:t>
            </a:r>
            <a:r>
              <a:rPr lang="fi-FI" dirty="0"/>
              <a:t> 2003 </a:t>
            </a:r>
            <a:r>
              <a:rPr lang="fi-FI" dirty="0" err="1"/>
              <a:t>proposal</a:t>
            </a:r>
            <a:r>
              <a:rPr lang="fi-FI" dirty="0"/>
              <a:t> for </a:t>
            </a:r>
            <a:r>
              <a:rPr lang="fi-FI" dirty="0" err="1"/>
              <a:t>the</a:t>
            </a:r>
            <a:r>
              <a:rPr lang="fi-FI" dirty="0"/>
              <a:t> Rome II </a:t>
            </a:r>
            <a:r>
              <a:rPr lang="fi-FI" dirty="0" err="1"/>
              <a:t>Regulation</a:t>
            </a:r>
            <a:r>
              <a:rPr lang="fi-FI" dirty="0"/>
              <a:t>.</a:t>
            </a:r>
          </a:p>
          <a:p>
            <a:pPr>
              <a:buFont typeface="Wingdings" pitchFamily="2" charset="2"/>
              <a:buChar char="à"/>
            </a:pPr>
            <a:r>
              <a:rPr lang="fi-FI" dirty="0" err="1"/>
              <a:t>But</a:t>
            </a:r>
            <a:r>
              <a:rPr lang="fi-FI" dirty="0"/>
              <a:t> CJEU </a:t>
            </a:r>
            <a:r>
              <a:rPr lang="fi-FI" dirty="0" err="1"/>
              <a:t>Brogsitter</a:t>
            </a:r>
            <a:r>
              <a:rPr lang="fi-FI" dirty="0"/>
              <a:t> Case C-548/12</a:t>
            </a:r>
          </a:p>
          <a:p>
            <a:pPr lvl="1"/>
            <a:endParaRPr lang="fi-FI" dirty="0"/>
          </a:p>
          <a:p>
            <a:pPr lvl="1"/>
            <a:endParaRPr lang="fi-FI" dirty="0"/>
          </a:p>
          <a:p>
            <a:pPr marL="457200" lvl="1" indent="0">
              <a:buNone/>
            </a:pPr>
            <a:endParaRPr lang="fi-FI" dirty="0"/>
          </a:p>
          <a:p>
            <a:pPr lvl="1"/>
            <a:endParaRPr lang="fi-FI" dirty="0"/>
          </a:p>
        </p:txBody>
      </p:sp>
    </p:spTree>
    <p:extLst>
      <p:ext uri="{BB962C8B-B14F-4D97-AF65-F5344CB8AC3E}">
        <p14:creationId xmlns:p14="http://schemas.microsoft.com/office/powerpoint/2010/main" val="41107494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88341-9539-AE43-9ABC-3CF454B587F5}"/>
              </a:ext>
            </a:extLst>
          </p:cNvPr>
          <p:cNvSpPr>
            <a:spLocks noGrp="1"/>
          </p:cNvSpPr>
          <p:nvPr>
            <p:ph type="title"/>
          </p:nvPr>
        </p:nvSpPr>
        <p:spPr>
          <a:xfrm>
            <a:off x="1146128" y="554331"/>
            <a:ext cx="6865711" cy="533803"/>
          </a:xfrm>
        </p:spPr>
        <p:txBody>
          <a:bodyPr/>
          <a:lstStyle/>
          <a:p>
            <a:r>
              <a:rPr lang="fi-FI" dirty="0"/>
              <a:t>Rome II – </a:t>
            </a:r>
            <a:r>
              <a:rPr lang="fi-FI" dirty="0" err="1"/>
              <a:t>but</a:t>
            </a:r>
            <a:r>
              <a:rPr lang="fi-FI" dirty="0"/>
              <a:t> </a:t>
            </a:r>
            <a:r>
              <a:rPr lang="fi-FI" dirty="0" err="1"/>
              <a:t>still</a:t>
            </a:r>
            <a:r>
              <a:rPr lang="fi-FI" dirty="0"/>
              <a:t> </a:t>
            </a:r>
            <a:r>
              <a:rPr lang="fi-FI" dirty="0" err="1"/>
              <a:t>uncertain</a:t>
            </a:r>
            <a:r>
              <a:rPr lang="fi-FI" dirty="0"/>
              <a:t>?</a:t>
            </a:r>
          </a:p>
        </p:txBody>
      </p:sp>
      <p:sp>
        <p:nvSpPr>
          <p:cNvPr id="3" name="Content Placeholder 2">
            <a:extLst>
              <a:ext uri="{FF2B5EF4-FFF2-40B4-BE49-F238E27FC236}">
                <a16:creationId xmlns:a16="http://schemas.microsoft.com/office/drawing/2014/main" id="{F6AD34FA-6295-B34D-BE21-0F6C110CA065}"/>
              </a:ext>
            </a:extLst>
          </p:cNvPr>
          <p:cNvSpPr>
            <a:spLocks noGrp="1"/>
          </p:cNvSpPr>
          <p:nvPr>
            <p:ph idx="1"/>
          </p:nvPr>
        </p:nvSpPr>
        <p:spPr>
          <a:xfrm>
            <a:off x="491960" y="1387367"/>
            <a:ext cx="7790389" cy="5276192"/>
          </a:xfrm>
        </p:spPr>
        <p:txBody>
          <a:bodyPr/>
          <a:lstStyle/>
          <a:p>
            <a:pPr marL="0" indent="0">
              <a:buNone/>
            </a:pPr>
            <a:r>
              <a:rPr lang="fi-FI" dirty="0" err="1"/>
              <a:t>Art</a:t>
            </a:r>
            <a:r>
              <a:rPr lang="fi-FI" dirty="0"/>
              <a:t> 4 General </a:t>
            </a:r>
          </a:p>
          <a:p>
            <a:pPr marL="800100" lvl="1" indent="-342900">
              <a:spcBef>
                <a:spcPts val="0"/>
              </a:spcBef>
              <a:spcAft>
                <a:spcPts val="0"/>
              </a:spcAft>
              <a:buFont typeface="+mj-lt"/>
              <a:buAutoNum type="arabicPeriod"/>
            </a:pPr>
            <a:r>
              <a:rPr lang="en-US" dirty="0">
                <a:solidFill>
                  <a:srgbClr val="FF0000"/>
                </a:solidFill>
              </a:rPr>
              <a:t>the law of the country in which the damage occurs irrespective of the country in which the event giving rise to the damage occurred  </a:t>
            </a:r>
          </a:p>
          <a:p>
            <a:pPr marL="800100" lvl="1" indent="-342900">
              <a:spcBef>
                <a:spcPts val="0"/>
              </a:spcBef>
              <a:spcAft>
                <a:spcPts val="0"/>
              </a:spcAft>
              <a:buFont typeface="+mj-lt"/>
              <a:buAutoNum type="arabicPeriod"/>
            </a:pPr>
            <a:r>
              <a:rPr lang="fi-FI" dirty="0"/>
              <a:t> </a:t>
            </a:r>
            <a:r>
              <a:rPr lang="fi-FI" dirty="0" err="1"/>
              <a:t>However</a:t>
            </a:r>
            <a:r>
              <a:rPr lang="fi-FI" dirty="0"/>
              <a:t>, </a:t>
            </a:r>
            <a:r>
              <a:rPr lang="fi-FI" dirty="0" err="1"/>
              <a:t>where</a:t>
            </a:r>
            <a:r>
              <a:rPr lang="fi-FI" dirty="0"/>
              <a:t> </a:t>
            </a:r>
            <a:r>
              <a:rPr lang="fi-FI" dirty="0" err="1"/>
              <a:t>the</a:t>
            </a:r>
            <a:r>
              <a:rPr lang="fi-FI" dirty="0"/>
              <a:t> person </a:t>
            </a:r>
            <a:r>
              <a:rPr lang="fi-FI" dirty="0" err="1"/>
              <a:t>claimed</a:t>
            </a:r>
            <a:r>
              <a:rPr lang="fi-FI" dirty="0"/>
              <a:t> to </a:t>
            </a:r>
            <a:r>
              <a:rPr lang="fi-FI" dirty="0" err="1"/>
              <a:t>be</a:t>
            </a:r>
            <a:r>
              <a:rPr lang="fi-FI" dirty="0"/>
              <a:t> </a:t>
            </a:r>
            <a:r>
              <a:rPr lang="fi-FI" dirty="0" err="1"/>
              <a:t>liable</a:t>
            </a:r>
            <a:r>
              <a:rPr lang="fi-FI" dirty="0"/>
              <a:t> and </a:t>
            </a:r>
            <a:r>
              <a:rPr lang="fi-FI" dirty="0" err="1"/>
              <a:t>the</a:t>
            </a:r>
            <a:r>
              <a:rPr lang="fi-FI" dirty="0"/>
              <a:t> person </a:t>
            </a:r>
            <a:r>
              <a:rPr lang="fi-FI" dirty="0" err="1"/>
              <a:t>sustaining</a:t>
            </a:r>
            <a:r>
              <a:rPr lang="fi-FI" dirty="0"/>
              <a:t> </a:t>
            </a:r>
            <a:r>
              <a:rPr lang="fi-FI" dirty="0" err="1"/>
              <a:t>damage</a:t>
            </a:r>
            <a:r>
              <a:rPr lang="fi-FI" dirty="0"/>
              <a:t> </a:t>
            </a:r>
            <a:r>
              <a:rPr lang="fi-FI" dirty="0" err="1"/>
              <a:t>both</a:t>
            </a:r>
            <a:r>
              <a:rPr lang="fi-FI" dirty="0"/>
              <a:t> </a:t>
            </a:r>
            <a:r>
              <a:rPr lang="fi-FI" dirty="0" err="1"/>
              <a:t>have</a:t>
            </a:r>
            <a:r>
              <a:rPr lang="fi-FI" dirty="0"/>
              <a:t> </a:t>
            </a:r>
            <a:r>
              <a:rPr lang="fi-FI" dirty="0" err="1">
                <a:solidFill>
                  <a:srgbClr val="FF0000"/>
                </a:solidFill>
              </a:rPr>
              <a:t>their</a:t>
            </a:r>
            <a:r>
              <a:rPr lang="fi-FI" dirty="0">
                <a:solidFill>
                  <a:srgbClr val="FF0000"/>
                </a:solidFill>
              </a:rPr>
              <a:t> </a:t>
            </a:r>
            <a:r>
              <a:rPr lang="fi-FI" dirty="0" err="1">
                <a:solidFill>
                  <a:srgbClr val="FF0000"/>
                </a:solidFill>
              </a:rPr>
              <a:t>habitual</a:t>
            </a:r>
            <a:r>
              <a:rPr lang="fi-FI" dirty="0">
                <a:solidFill>
                  <a:srgbClr val="FF0000"/>
                </a:solidFill>
              </a:rPr>
              <a:t> </a:t>
            </a:r>
            <a:r>
              <a:rPr lang="fi-FI" dirty="0" err="1">
                <a:solidFill>
                  <a:srgbClr val="FF0000"/>
                </a:solidFill>
              </a:rPr>
              <a:t>residence</a:t>
            </a:r>
            <a:r>
              <a:rPr lang="fi-FI" dirty="0">
                <a:solidFill>
                  <a:srgbClr val="FF0000"/>
                </a:solidFill>
              </a:rPr>
              <a:t> </a:t>
            </a:r>
            <a:r>
              <a:rPr lang="fi-FI" dirty="0"/>
              <a:t>in </a:t>
            </a:r>
            <a:r>
              <a:rPr lang="fi-FI" dirty="0" err="1"/>
              <a:t>the</a:t>
            </a:r>
            <a:r>
              <a:rPr lang="fi-FI" dirty="0"/>
              <a:t> </a:t>
            </a:r>
            <a:r>
              <a:rPr lang="fi-FI" dirty="0" err="1"/>
              <a:t>same</a:t>
            </a:r>
            <a:r>
              <a:rPr lang="fi-FI" dirty="0"/>
              <a:t> country at </a:t>
            </a:r>
            <a:r>
              <a:rPr lang="fi-FI" dirty="0" err="1"/>
              <a:t>the</a:t>
            </a:r>
            <a:r>
              <a:rPr lang="fi-FI" dirty="0"/>
              <a:t> </a:t>
            </a:r>
            <a:r>
              <a:rPr lang="fi-FI" dirty="0" err="1"/>
              <a:t>time</a:t>
            </a:r>
            <a:r>
              <a:rPr lang="fi-FI" dirty="0"/>
              <a:t> </a:t>
            </a:r>
            <a:r>
              <a:rPr lang="fi-FI" dirty="0" err="1"/>
              <a:t>when</a:t>
            </a:r>
            <a:r>
              <a:rPr lang="fi-FI" dirty="0"/>
              <a:t> </a:t>
            </a:r>
            <a:r>
              <a:rPr lang="fi-FI" dirty="0" err="1"/>
              <a:t>the</a:t>
            </a:r>
            <a:r>
              <a:rPr lang="fi-FI" dirty="0"/>
              <a:t> </a:t>
            </a:r>
            <a:r>
              <a:rPr lang="fi-FI" dirty="0" err="1"/>
              <a:t>damage</a:t>
            </a:r>
            <a:r>
              <a:rPr lang="fi-FI" dirty="0"/>
              <a:t> </a:t>
            </a:r>
            <a:r>
              <a:rPr lang="fi-FI" dirty="0" err="1"/>
              <a:t>occurs</a:t>
            </a:r>
            <a:r>
              <a:rPr lang="fi-FI" dirty="0"/>
              <a:t>, </a:t>
            </a:r>
            <a:r>
              <a:rPr lang="fi-FI" dirty="0" err="1"/>
              <a:t>the</a:t>
            </a:r>
            <a:r>
              <a:rPr lang="fi-FI" dirty="0"/>
              <a:t> </a:t>
            </a:r>
            <a:r>
              <a:rPr lang="fi-FI" dirty="0" err="1"/>
              <a:t>law</a:t>
            </a:r>
            <a:r>
              <a:rPr lang="fi-FI" dirty="0"/>
              <a:t> of </a:t>
            </a:r>
            <a:r>
              <a:rPr lang="fi-FI" dirty="0" err="1"/>
              <a:t>that</a:t>
            </a:r>
            <a:r>
              <a:rPr lang="fi-FI" dirty="0"/>
              <a:t> country </a:t>
            </a:r>
            <a:r>
              <a:rPr lang="fi-FI" dirty="0" err="1"/>
              <a:t>shall</a:t>
            </a:r>
            <a:r>
              <a:rPr lang="fi-FI" dirty="0"/>
              <a:t> </a:t>
            </a:r>
            <a:r>
              <a:rPr lang="fi-FI" dirty="0" err="1"/>
              <a:t>apply</a:t>
            </a:r>
            <a:r>
              <a:rPr lang="fi-FI" dirty="0"/>
              <a:t>.</a:t>
            </a:r>
            <a:endParaRPr lang="en-US" dirty="0"/>
          </a:p>
          <a:p>
            <a:pPr marL="800100" lvl="1" indent="-342900">
              <a:spcBef>
                <a:spcPts val="0"/>
              </a:spcBef>
              <a:spcAft>
                <a:spcPts val="0"/>
              </a:spcAft>
              <a:buFont typeface="+mj-lt"/>
              <a:buAutoNum type="arabicPeriod"/>
            </a:pPr>
            <a:r>
              <a:rPr lang="en-US" dirty="0"/>
              <a:t>Where it is clear from all the circumstances of the case that the tort/delict is manifestly </a:t>
            </a:r>
            <a:r>
              <a:rPr lang="en-US" dirty="0">
                <a:solidFill>
                  <a:srgbClr val="FF0000"/>
                </a:solidFill>
              </a:rPr>
              <a:t>more closely connected with a country other than that indicated in paragraphs 1 or 2, the law of that other country shall apply….</a:t>
            </a:r>
            <a:r>
              <a:rPr lang="en-US" dirty="0"/>
              <a:t>such as a contract</a:t>
            </a:r>
          </a:p>
          <a:p>
            <a:pPr marL="800100" lvl="1" indent="-342900">
              <a:spcBef>
                <a:spcPts val="0"/>
              </a:spcBef>
              <a:spcAft>
                <a:spcPts val="0"/>
              </a:spcAft>
              <a:buFont typeface="+mj-lt"/>
              <a:buAutoNum type="arabicPeriod"/>
            </a:pPr>
            <a:endParaRPr lang="fi-FI" dirty="0"/>
          </a:p>
          <a:p>
            <a:pPr marL="0" indent="0">
              <a:buNone/>
            </a:pPr>
            <a:r>
              <a:rPr lang="fi-FI" b="1" dirty="0" err="1"/>
              <a:t>Art</a:t>
            </a:r>
            <a:r>
              <a:rPr lang="fi-FI" b="1" dirty="0"/>
              <a:t> 6 </a:t>
            </a:r>
            <a:r>
              <a:rPr lang="fi-FI" b="1" dirty="0" err="1"/>
              <a:t>Unfair</a:t>
            </a:r>
            <a:r>
              <a:rPr lang="fi-FI" b="1" dirty="0"/>
              <a:t> </a:t>
            </a:r>
            <a:r>
              <a:rPr lang="fi-FI" b="1" dirty="0" err="1"/>
              <a:t>competition</a:t>
            </a:r>
            <a:endParaRPr lang="fi-FI" b="1" dirty="0"/>
          </a:p>
          <a:p>
            <a:pPr marL="0" indent="0">
              <a:buNone/>
            </a:pPr>
            <a:r>
              <a:rPr lang="fi-FI" b="1" dirty="0"/>
              <a:t>	Market </a:t>
            </a:r>
          </a:p>
          <a:p>
            <a:pPr marL="0" indent="0">
              <a:buNone/>
            </a:pPr>
            <a:r>
              <a:rPr lang="fi-FI" dirty="0" err="1"/>
              <a:t>Art</a:t>
            </a:r>
            <a:r>
              <a:rPr lang="fi-FI" dirty="0"/>
              <a:t> 8 </a:t>
            </a:r>
            <a:r>
              <a:rPr lang="fi-FI" dirty="0" err="1"/>
              <a:t>Intellectual</a:t>
            </a:r>
            <a:r>
              <a:rPr lang="fi-FI" dirty="0"/>
              <a:t> Property</a:t>
            </a:r>
          </a:p>
          <a:p>
            <a:pPr marL="0" indent="0">
              <a:buNone/>
            </a:pPr>
            <a:r>
              <a:rPr lang="fi-FI" dirty="0">
                <a:sym typeface="Wingdings" pitchFamily="2" charset="2"/>
              </a:rPr>
              <a:t>	 Lex </a:t>
            </a:r>
            <a:r>
              <a:rPr lang="fi-FI" dirty="0" err="1">
                <a:sym typeface="Wingdings" pitchFamily="2" charset="2"/>
              </a:rPr>
              <a:t>Loci</a:t>
            </a:r>
            <a:r>
              <a:rPr lang="fi-FI" dirty="0">
                <a:sym typeface="Wingdings" pitchFamily="2" charset="2"/>
              </a:rPr>
              <a:t> </a:t>
            </a:r>
            <a:r>
              <a:rPr lang="fi-FI" dirty="0" err="1">
                <a:sym typeface="Wingdings" pitchFamily="2" charset="2"/>
              </a:rPr>
              <a:t>protectionis</a:t>
            </a:r>
            <a:endParaRPr lang="fi-FI" dirty="0"/>
          </a:p>
          <a:p>
            <a:pPr marL="0" indent="0">
              <a:buNone/>
            </a:pPr>
            <a:endParaRPr lang="fi-FI" dirty="0"/>
          </a:p>
          <a:p>
            <a:pPr marL="0" indent="0">
              <a:buNone/>
            </a:pPr>
            <a:endParaRPr lang="fi-FI" dirty="0"/>
          </a:p>
        </p:txBody>
      </p:sp>
      <p:sp>
        <p:nvSpPr>
          <p:cNvPr id="4" name="TextBox 3">
            <a:extLst>
              <a:ext uri="{FF2B5EF4-FFF2-40B4-BE49-F238E27FC236}">
                <a16:creationId xmlns:a16="http://schemas.microsoft.com/office/drawing/2014/main" id="{7F245505-7EDE-6B40-B256-1294B3B06B2B}"/>
              </a:ext>
            </a:extLst>
          </p:cNvPr>
          <p:cNvSpPr txBox="1"/>
          <p:nvPr/>
        </p:nvSpPr>
        <p:spPr>
          <a:xfrm>
            <a:off x="8474279" y="1871547"/>
            <a:ext cx="3621934" cy="2031325"/>
          </a:xfrm>
          <a:prstGeom prst="rect">
            <a:avLst/>
          </a:prstGeom>
          <a:noFill/>
        </p:spPr>
        <p:txBody>
          <a:bodyPr wrap="square" rtlCol="0">
            <a:spAutoFit/>
          </a:bodyPr>
          <a:lstStyle/>
          <a:p>
            <a:r>
              <a:rPr lang="fi-FI" dirty="0"/>
              <a:t>1.Damage (</a:t>
            </a:r>
            <a:r>
              <a:rPr lang="fi-FI" dirty="0" err="1"/>
              <a:t>Rule</a:t>
            </a:r>
            <a:r>
              <a:rPr lang="fi-FI" dirty="0"/>
              <a:t>)</a:t>
            </a:r>
          </a:p>
          <a:p>
            <a:endParaRPr lang="fi-FI" dirty="0"/>
          </a:p>
          <a:p>
            <a:r>
              <a:rPr lang="fi-FI" dirty="0"/>
              <a:t>2. </a:t>
            </a:r>
            <a:r>
              <a:rPr lang="fi-FI" dirty="0" err="1"/>
              <a:t>Habitual</a:t>
            </a:r>
            <a:r>
              <a:rPr lang="fi-FI" dirty="0"/>
              <a:t> Connection (</a:t>
            </a:r>
            <a:r>
              <a:rPr lang="fi-FI" dirty="0" err="1"/>
              <a:t>exception</a:t>
            </a:r>
            <a:r>
              <a:rPr lang="fi-FI" dirty="0"/>
              <a:t>)</a:t>
            </a:r>
          </a:p>
          <a:p>
            <a:endParaRPr lang="fi-FI" dirty="0"/>
          </a:p>
          <a:p>
            <a:r>
              <a:rPr lang="fi-FI" dirty="0"/>
              <a:t>3.  </a:t>
            </a:r>
            <a:r>
              <a:rPr lang="fi-FI" dirty="0" err="1"/>
              <a:t>Close</a:t>
            </a:r>
            <a:r>
              <a:rPr lang="fi-FI" dirty="0"/>
              <a:t> </a:t>
            </a:r>
            <a:r>
              <a:rPr lang="fi-FI" dirty="0" err="1"/>
              <a:t>connection</a:t>
            </a:r>
            <a:r>
              <a:rPr lang="fi-FI" dirty="0"/>
              <a:t> (</a:t>
            </a:r>
            <a:r>
              <a:rPr lang="fi-FI" dirty="0" err="1"/>
              <a:t>escape</a:t>
            </a:r>
            <a:r>
              <a:rPr lang="fi-FI" dirty="0"/>
              <a:t> </a:t>
            </a:r>
            <a:r>
              <a:rPr lang="fi-FI" dirty="0" err="1"/>
              <a:t>clause</a:t>
            </a:r>
            <a:r>
              <a:rPr lang="fi-FI" dirty="0"/>
              <a:t>)</a:t>
            </a:r>
          </a:p>
        </p:txBody>
      </p:sp>
      <p:sp>
        <p:nvSpPr>
          <p:cNvPr id="5" name="TextBox 4">
            <a:extLst>
              <a:ext uri="{FF2B5EF4-FFF2-40B4-BE49-F238E27FC236}">
                <a16:creationId xmlns:a16="http://schemas.microsoft.com/office/drawing/2014/main" id="{FFF9E8D4-CC43-954B-802E-5EDBFD7539F3}"/>
              </a:ext>
            </a:extLst>
          </p:cNvPr>
          <p:cNvSpPr txBox="1"/>
          <p:nvPr/>
        </p:nvSpPr>
        <p:spPr>
          <a:xfrm>
            <a:off x="9146743" y="5599780"/>
            <a:ext cx="2541080" cy="646331"/>
          </a:xfrm>
          <a:prstGeom prst="rect">
            <a:avLst/>
          </a:prstGeom>
          <a:solidFill>
            <a:schemeClr val="accent6">
              <a:lumMod val="60000"/>
              <a:lumOff val="40000"/>
            </a:schemeClr>
          </a:solidFill>
        </p:spPr>
        <p:txBody>
          <a:bodyPr wrap="none" rtlCol="0">
            <a:spAutoFit/>
          </a:bodyPr>
          <a:lstStyle/>
          <a:p>
            <a:r>
              <a:rPr lang="fi-FI" dirty="0" err="1"/>
              <a:t>Art</a:t>
            </a:r>
            <a:r>
              <a:rPr lang="fi-FI" dirty="0"/>
              <a:t> 6&amp; 8</a:t>
            </a:r>
          </a:p>
          <a:p>
            <a:r>
              <a:rPr lang="fi-FI" dirty="0" err="1"/>
              <a:t>Parties</a:t>
            </a:r>
            <a:r>
              <a:rPr lang="fi-FI" dirty="0"/>
              <a:t> </a:t>
            </a:r>
            <a:r>
              <a:rPr lang="fi-FI" dirty="0" err="1"/>
              <a:t>may</a:t>
            </a:r>
            <a:r>
              <a:rPr lang="fi-FI" dirty="0"/>
              <a:t> </a:t>
            </a:r>
            <a:r>
              <a:rPr lang="fi-FI" dirty="0" err="1"/>
              <a:t>not</a:t>
            </a:r>
            <a:r>
              <a:rPr lang="fi-FI" dirty="0"/>
              <a:t> </a:t>
            </a:r>
            <a:r>
              <a:rPr lang="fi-FI" dirty="0" err="1"/>
              <a:t>choose</a:t>
            </a:r>
            <a:endParaRPr lang="fi-FI" dirty="0"/>
          </a:p>
        </p:txBody>
      </p:sp>
      <p:cxnSp>
        <p:nvCxnSpPr>
          <p:cNvPr id="7" name="Straight Arrow Connector 6">
            <a:extLst>
              <a:ext uri="{FF2B5EF4-FFF2-40B4-BE49-F238E27FC236}">
                <a16:creationId xmlns:a16="http://schemas.microsoft.com/office/drawing/2014/main" id="{95E1356B-2276-7841-8A68-124788688DAE}"/>
              </a:ext>
            </a:extLst>
          </p:cNvPr>
          <p:cNvCxnSpPr/>
          <p:nvPr/>
        </p:nvCxnSpPr>
        <p:spPr>
          <a:xfrm>
            <a:off x="5531185" y="5310382"/>
            <a:ext cx="3615558" cy="4526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B5EDBC21-23A8-C742-8283-B1B1C42979FD}"/>
              </a:ext>
            </a:extLst>
          </p:cNvPr>
          <p:cNvCxnSpPr>
            <a:cxnSpLocks/>
          </p:cNvCxnSpPr>
          <p:nvPr/>
        </p:nvCxnSpPr>
        <p:spPr>
          <a:xfrm flipV="1">
            <a:off x="5531185" y="5819538"/>
            <a:ext cx="3606518" cy="4265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55714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0514" y="1007708"/>
            <a:ext cx="9185541" cy="533803"/>
          </a:xfrm>
        </p:spPr>
        <p:txBody>
          <a:bodyPr/>
          <a:lstStyle/>
          <a:p>
            <a:r>
              <a:rPr lang="en-US" dirty="0"/>
              <a:t>Rome II: Unfair Competition still divided</a:t>
            </a:r>
          </a:p>
        </p:txBody>
      </p:sp>
      <p:sp>
        <p:nvSpPr>
          <p:cNvPr id="3" name="Content Placeholder 2"/>
          <p:cNvSpPr>
            <a:spLocks noGrp="1"/>
          </p:cNvSpPr>
          <p:nvPr>
            <p:ph idx="1"/>
          </p:nvPr>
        </p:nvSpPr>
        <p:spPr>
          <a:xfrm>
            <a:off x="772747" y="1988518"/>
            <a:ext cx="6490498" cy="4176713"/>
          </a:xfrm>
        </p:spPr>
        <p:txBody>
          <a:bodyPr/>
          <a:lstStyle/>
          <a:p>
            <a:pPr marL="0" indent="0">
              <a:buNone/>
            </a:pPr>
            <a:r>
              <a:rPr lang="en-US" sz="1600" i="1" dirty="0"/>
              <a:t>Article 6 </a:t>
            </a:r>
            <a:r>
              <a:rPr lang="en-US" sz="1600" b="1" dirty="0"/>
              <a:t>Unfair competition and acts restricting free competition</a:t>
            </a:r>
          </a:p>
          <a:p>
            <a:pPr marL="0" indent="0">
              <a:buNone/>
            </a:pPr>
            <a:r>
              <a:rPr lang="en-US" sz="1600" dirty="0"/>
              <a:t>1.   The law applicable to a non-contractual obligation arising out of an act of unfair competition shall </a:t>
            </a:r>
            <a:r>
              <a:rPr lang="en-US" sz="1600" b="1" u="sng" dirty="0">
                <a:solidFill>
                  <a:srgbClr val="FF0000"/>
                </a:solidFill>
              </a:rPr>
              <a:t>be the law of the country where competitive relations or the collective interests of consumers are</a:t>
            </a:r>
            <a:r>
              <a:rPr lang="en-US" sz="1600" dirty="0"/>
              <a:t>, or are likely to be, affected.</a:t>
            </a:r>
          </a:p>
          <a:p>
            <a:pPr marL="0" indent="0">
              <a:buNone/>
            </a:pPr>
            <a:endParaRPr lang="en-US" sz="1600" dirty="0"/>
          </a:p>
          <a:p>
            <a:pPr marL="0" indent="0">
              <a:buNone/>
            </a:pPr>
            <a:r>
              <a:rPr lang="en-US" sz="1600" dirty="0"/>
              <a:t>2.   Where an act of unfair competition affects </a:t>
            </a:r>
            <a:r>
              <a:rPr lang="en-US" sz="1600" b="1" u="sng" dirty="0">
                <a:solidFill>
                  <a:srgbClr val="FF0000"/>
                </a:solidFill>
              </a:rPr>
              <a:t>exclusively the interests of a specific competitor, Article 4</a:t>
            </a:r>
            <a:r>
              <a:rPr lang="en-US" sz="1600" dirty="0">
                <a:solidFill>
                  <a:srgbClr val="FF0000"/>
                </a:solidFill>
              </a:rPr>
              <a:t> </a:t>
            </a:r>
            <a:r>
              <a:rPr lang="en-US" sz="1600" dirty="0"/>
              <a:t>shall apply.</a:t>
            </a:r>
          </a:p>
          <a:p>
            <a:pPr marL="0" indent="0">
              <a:buNone/>
            </a:pPr>
            <a:endParaRPr lang="en-US" sz="1600" dirty="0"/>
          </a:p>
        </p:txBody>
      </p:sp>
      <p:sp>
        <p:nvSpPr>
          <p:cNvPr id="6" name="TextBox 5">
            <a:extLst>
              <a:ext uri="{FF2B5EF4-FFF2-40B4-BE49-F238E27FC236}">
                <a16:creationId xmlns:a16="http://schemas.microsoft.com/office/drawing/2014/main" id="{486A8539-D27D-7F49-AA34-61FC56A5669C}"/>
              </a:ext>
            </a:extLst>
          </p:cNvPr>
          <p:cNvSpPr txBox="1"/>
          <p:nvPr/>
        </p:nvSpPr>
        <p:spPr>
          <a:xfrm>
            <a:off x="7648715" y="2179462"/>
            <a:ext cx="3208471" cy="3970318"/>
          </a:xfrm>
          <a:prstGeom prst="rect">
            <a:avLst/>
          </a:prstGeom>
          <a:noFill/>
        </p:spPr>
        <p:txBody>
          <a:bodyPr wrap="square" rtlCol="0">
            <a:spAutoFit/>
          </a:bodyPr>
          <a:lstStyle/>
          <a:p>
            <a:r>
              <a:rPr lang="fi-FI" b="1" dirty="0" err="1"/>
              <a:t>Law</a:t>
            </a:r>
            <a:r>
              <a:rPr lang="fi-FI" b="1" dirty="0"/>
              <a:t> of </a:t>
            </a:r>
            <a:r>
              <a:rPr lang="fi-FI" b="1" dirty="0" err="1"/>
              <a:t>the</a:t>
            </a:r>
            <a:r>
              <a:rPr lang="fi-FI" b="1" dirty="0"/>
              <a:t> Market </a:t>
            </a:r>
          </a:p>
          <a:p>
            <a:endParaRPr lang="fi-FI" b="1" dirty="0"/>
          </a:p>
          <a:p>
            <a:r>
              <a:rPr lang="fi-FI" b="1" dirty="0" err="1"/>
              <a:t>Or</a:t>
            </a:r>
            <a:endParaRPr lang="fi-FI" b="1" dirty="0"/>
          </a:p>
          <a:p>
            <a:endParaRPr lang="fi-FI" b="1" dirty="0"/>
          </a:p>
          <a:p>
            <a:endParaRPr lang="fi-FI" b="1" dirty="0"/>
          </a:p>
          <a:p>
            <a:r>
              <a:rPr lang="fi-FI" b="1" dirty="0"/>
              <a:t>A </a:t>
            </a:r>
            <a:r>
              <a:rPr lang="fi-FI" b="1" dirty="0" err="1"/>
              <a:t>specific</a:t>
            </a:r>
            <a:r>
              <a:rPr lang="fi-FI" b="1" dirty="0"/>
              <a:t> </a:t>
            </a:r>
            <a:r>
              <a:rPr lang="fi-FI" b="1" dirty="0" err="1"/>
              <a:t>competitor</a:t>
            </a:r>
            <a:r>
              <a:rPr lang="fi-FI" b="1" dirty="0"/>
              <a:t>: </a:t>
            </a:r>
          </a:p>
          <a:p>
            <a:r>
              <a:rPr lang="fi-FI" b="1" dirty="0" err="1"/>
              <a:t>Law</a:t>
            </a:r>
            <a:r>
              <a:rPr lang="fi-FI" b="1" dirty="0"/>
              <a:t> of </a:t>
            </a:r>
            <a:r>
              <a:rPr lang="fi-FI" b="1" dirty="0" err="1"/>
              <a:t>place</a:t>
            </a:r>
            <a:r>
              <a:rPr lang="fi-FI" b="1" dirty="0"/>
              <a:t> of </a:t>
            </a:r>
            <a:r>
              <a:rPr lang="fi-FI" b="1" dirty="0" err="1"/>
              <a:t>damage</a:t>
            </a:r>
            <a:r>
              <a:rPr lang="fi-FI" b="1" dirty="0"/>
              <a:t> /</a:t>
            </a:r>
          </a:p>
          <a:p>
            <a:r>
              <a:rPr lang="fi-FI" b="1" dirty="0" err="1"/>
              <a:t>competitor’s</a:t>
            </a:r>
            <a:r>
              <a:rPr lang="fi-FI" b="1" dirty="0"/>
              <a:t> </a:t>
            </a:r>
            <a:r>
              <a:rPr lang="fi-FI" b="1" dirty="0" err="1"/>
              <a:t>domicile</a:t>
            </a:r>
            <a:endParaRPr lang="fi-FI" b="1" dirty="0"/>
          </a:p>
          <a:p>
            <a:r>
              <a:rPr lang="fi-FI" b="1" dirty="0"/>
              <a:t>(4.1.)  </a:t>
            </a:r>
          </a:p>
          <a:p>
            <a:endParaRPr lang="fi-FI" b="1" dirty="0"/>
          </a:p>
          <a:p>
            <a:r>
              <a:rPr lang="fi-FI" dirty="0">
                <a:sym typeface="Wingdings" pitchFamily="2" charset="2"/>
              </a:rPr>
              <a:t> ’</a:t>
            </a:r>
            <a:r>
              <a:rPr lang="fi-FI" dirty="0" err="1">
                <a:sym typeface="Wingdings" pitchFamily="2" charset="2"/>
              </a:rPr>
              <a:t>seat</a:t>
            </a:r>
            <a:r>
              <a:rPr lang="fi-FI" dirty="0">
                <a:sym typeface="Wingdings" pitchFamily="2" charset="2"/>
              </a:rPr>
              <a:t> of TS </a:t>
            </a:r>
            <a:r>
              <a:rPr lang="fi-FI" dirty="0" err="1">
                <a:sym typeface="Wingdings" pitchFamily="2" charset="2"/>
              </a:rPr>
              <a:t>holder</a:t>
            </a:r>
            <a:r>
              <a:rPr lang="fi-FI" dirty="0">
                <a:sym typeface="Wingdings" pitchFamily="2" charset="2"/>
              </a:rPr>
              <a:t>’ (DE </a:t>
            </a:r>
            <a:r>
              <a:rPr lang="fi-FI" dirty="0" err="1">
                <a:sym typeface="Wingdings" pitchFamily="2" charset="2"/>
              </a:rPr>
              <a:t>prevailing</a:t>
            </a:r>
            <a:r>
              <a:rPr lang="fi-FI" dirty="0">
                <a:sym typeface="Wingdings" pitchFamily="2" charset="2"/>
              </a:rPr>
              <a:t> </a:t>
            </a:r>
            <a:r>
              <a:rPr lang="fi-FI" dirty="0" err="1">
                <a:sym typeface="Wingdings" pitchFamily="2" charset="2"/>
              </a:rPr>
              <a:t>view</a:t>
            </a:r>
            <a:r>
              <a:rPr lang="fi-FI" dirty="0">
                <a:sym typeface="Wingdings" pitchFamily="2" charset="2"/>
              </a:rPr>
              <a:t>)</a:t>
            </a:r>
          </a:p>
          <a:p>
            <a:r>
              <a:rPr lang="fi-FI" dirty="0">
                <a:sym typeface="Wingdings" pitchFamily="2" charset="2"/>
              </a:rPr>
              <a:t> </a:t>
            </a:r>
            <a:r>
              <a:rPr lang="fi-FI" dirty="0" err="1">
                <a:sym typeface="Wingdings" pitchFamily="2" charset="2"/>
              </a:rPr>
              <a:t>Extra</a:t>
            </a:r>
            <a:r>
              <a:rPr lang="fi-FI" dirty="0">
                <a:sym typeface="Wingdings" pitchFamily="2" charset="2"/>
              </a:rPr>
              <a:t> </a:t>
            </a:r>
            <a:r>
              <a:rPr lang="fi-FI" dirty="0" err="1">
                <a:sym typeface="Wingdings" pitchFamily="2" charset="2"/>
              </a:rPr>
              <a:t>territorial</a:t>
            </a:r>
            <a:r>
              <a:rPr lang="fi-FI" dirty="0">
                <a:sym typeface="Wingdings" pitchFamily="2" charset="2"/>
              </a:rPr>
              <a:t> </a:t>
            </a:r>
            <a:r>
              <a:rPr lang="fi-FI" dirty="0" err="1">
                <a:sym typeface="Wingdings" pitchFamily="2" charset="2"/>
              </a:rPr>
              <a:t>applicaation</a:t>
            </a:r>
            <a:endParaRPr lang="fi-FI" dirty="0"/>
          </a:p>
        </p:txBody>
      </p:sp>
    </p:spTree>
    <p:extLst>
      <p:ext uri="{BB962C8B-B14F-4D97-AF65-F5344CB8AC3E}">
        <p14:creationId xmlns:p14="http://schemas.microsoft.com/office/powerpoint/2010/main" val="15120507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2353" y="363794"/>
            <a:ext cx="6069013" cy="1143000"/>
          </a:xfrm>
        </p:spPr>
        <p:txBody>
          <a:bodyPr/>
          <a:lstStyle/>
          <a:p>
            <a:r>
              <a:rPr lang="en-US" dirty="0"/>
              <a:t>Rome II: Market  </a:t>
            </a:r>
          </a:p>
        </p:txBody>
      </p:sp>
      <p:sp>
        <p:nvSpPr>
          <p:cNvPr id="3" name="Content Placeholder 2"/>
          <p:cNvSpPr>
            <a:spLocks noGrp="1"/>
          </p:cNvSpPr>
          <p:nvPr>
            <p:ph idx="1"/>
          </p:nvPr>
        </p:nvSpPr>
        <p:spPr>
          <a:xfrm>
            <a:off x="1247427" y="1585453"/>
            <a:ext cx="7549732" cy="4100644"/>
          </a:xfrm>
        </p:spPr>
        <p:txBody>
          <a:bodyPr/>
          <a:lstStyle/>
          <a:p>
            <a:pPr marL="0" indent="0">
              <a:buNone/>
            </a:pPr>
            <a:endParaRPr lang="en-US" sz="1600" dirty="0"/>
          </a:p>
          <a:p>
            <a:pPr marL="0" indent="0">
              <a:buNone/>
            </a:pPr>
            <a:r>
              <a:rPr lang="en-US" sz="1600" dirty="0"/>
              <a:t>3. a. the law applicable to a non-contractual obligation arising out of a restriction of competition shall be the law of the </a:t>
            </a:r>
            <a:r>
              <a:rPr lang="en-US" sz="1600" b="1" u="sng" dirty="0">
                <a:solidFill>
                  <a:srgbClr val="FF0000"/>
                </a:solidFill>
              </a:rPr>
              <a:t>country where the market is</a:t>
            </a:r>
            <a:r>
              <a:rPr lang="en-US" sz="1600" b="1" u="sng" dirty="0"/>
              <a:t>, </a:t>
            </a:r>
            <a:r>
              <a:rPr lang="en-US" sz="1600" dirty="0"/>
              <a:t>or is likely to be, affected</a:t>
            </a:r>
          </a:p>
          <a:p>
            <a:pPr marL="0" indent="0">
              <a:buNone/>
            </a:pPr>
            <a:r>
              <a:rPr lang="en-US" sz="1600" dirty="0"/>
              <a:t>3.b . </a:t>
            </a:r>
            <a:r>
              <a:rPr lang="en-US" sz="1600" b="1" dirty="0"/>
              <a:t>When the market is, or is likely to be, affected in more than one country</a:t>
            </a:r>
            <a:r>
              <a:rPr lang="en-US" sz="1600" dirty="0"/>
              <a:t>, </a:t>
            </a:r>
            <a:r>
              <a:rPr lang="en-US" sz="1600" b="1" u="sng" dirty="0">
                <a:solidFill>
                  <a:srgbClr val="FF0000"/>
                </a:solidFill>
              </a:rPr>
              <a:t>the person seeking compensation for damage </a:t>
            </a:r>
            <a:r>
              <a:rPr lang="en-US" sz="1600" dirty="0"/>
              <a:t>who sues in the court of the domicile of the defendant, </a:t>
            </a:r>
            <a:r>
              <a:rPr lang="en-US" sz="1600" b="1" u="sng" dirty="0"/>
              <a:t>may instead choose to base his or her claim on the law of the court </a:t>
            </a:r>
            <a:r>
              <a:rPr lang="en-US" sz="1600" b="1" u="sng" dirty="0" err="1"/>
              <a:t>seised</a:t>
            </a:r>
            <a:r>
              <a:rPr lang="en-US" sz="1600" b="1" dirty="0"/>
              <a:t>, </a:t>
            </a:r>
            <a:r>
              <a:rPr lang="en-US" sz="1600" dirty="0"/>
              <a:t>provided that the market in that Member State is amongst those </a:t>
            </a:r>
            <a:r>
              <a:rPr lang="en-US" sz="1600" b="1" u="sng" dirty="0">
                <a:solidFill>
                  <a:srgbClr val="FF0000"/>
                </a:solidFill>
              </a:rPr>
              <a:t>directly and substantially affected by the restriction of competition </a:t>
            </a:r>
            <a:r>
              <a:rPr lang="en-US" sz="1600" dirty="0"/>
              <a:t>out of which the non-contractual obligation on which the</a:t>
            </a:r>
            <a:r>
              <a:rPr lang="en-US" sz="1600" dirty="0">
                <a:solidFill>
                  <a:srgbClr val="FF0000"/>
                </a:solidFill>
              </a:rPr>
              <a:t> claim is based arises</a:t>
            </a:r>
            <a:r>
              <a:rPr lang="en-US" sz="1600" dirty="0"/>
              <a:t>; where the claimant sues, in accordance with the applicable rules on jurisdiction, </a:t>
            </a:r>
            <a:r>
              <a:rPr lang="en-US" sz="1600" dirty="0">
                <a:solidFill>
                  <a:srgbClr val="FF0000"/>
                </a:solidFill>
              </a:rPr>
              <a:t>more than one defendant</a:t>
            </a:r>
            <a:r>
              <a:rPr lang="en-US" sz="1600" dirty="0"/>
              <a:t> in that court, he or she can only choose to base his or her claim on </a:t>
            </a:r>
            <a:r>
              <a:rPr lang="en-US" sz="1600" dirty="0">
                <a:solidFill>
                  <a:srgbClr val="FF0000"/>
                </a:solidFill>
              </a:rPr>
              <a:t>the law of that court if the restriction of competition on which the claim against each of these defendants relies directly and substantially affects</a:t>
            </a:r>
            <a:r>
              <a:rPr lang="en-US" sz="1600" dirty="0"/>
              <a:t> also the market in the Member State of that court.</a:t>
            </a:r>
          </a:p>
          <a:p>
            <a:pPr marL="0" indent="0">
              <a:buNone/>
            </a:pPr>
            <a:endParaRPr lang="en-US" sz="1600" dirty="0"/>
          </a:p>
          <a:p>
            <a:pPr marL="0" indent="0">
              <a:buNone/>
            </a:pPr>
            <a:r>
              <a:rPr lang="en-US" sz="1600" dirty="0"/>
              <a:t>4. The law applicable under this Article may not be derogated from by an agreement  pursuant to Article 14.</a:t>
            </a:r>
          </a:p>
          <a:p>
            <a:endParaRPr lang="en-US" sz="1600" dirty="0"/>
          </a:p>
        </p:txBody>
      </p:sp>
      <p:sp>
        <p:nvSpPr>
          <p:cNvPr id="4" name="TextBox 3">
            <a:extLst>
              <a:ext uri="{FF2B5EF4-FFF2-40B4-BE49-F238E27FC236}">
                <a16:creationId xmlns:a16="http://schemas.microsoft.com/office/drawing/2014/main" id="{7E2FEB88-907E-D346-B281-78EF12526B84}"/>
              </a:ext>
            </a:extLst>
          </p:cNvPr>
          <p:cNvSpPr txBox="1"/>
          <p:nvPr/>
        </p:nvSpPr>
        <p:spPr>
          <a:xfrm>
            <a:off x="9304398" y="6143295"/>
            <a:ext cx="2541080" cy="369332"/>
          </a:xfrm>
          <a:prstGeom prst="rect">
            <a:avLst/>
          </a:prstGeom>
          <a:solidFill>
            <a:schemeClr val="accent6">
              <a:lumMod val="60000"/>
              <a:lumOff val="40000"/>
            </a:schemeClr>
          </a:solidFill>
        </p:spPr>
        <p:txBody>
          <a:bodyPr wrap="none" rtlCol="0">
            <a:spAutoFit/>
          </a:bodyPr>
          <a:lstStyle/>
          <a:p>
            <a:r>
              <a:rPr lang="fi-FI" dirty="0" err="1"/>
              <a:t>Parties</a:t>
            </a:r>
            <a:r>
              <a:rPr lang="fi-FI" dirty="0"/>
              <a:t> </a:t>
            </a:r>
            <a:r>
              <a:rPr lang="fi-FI" dirty="0" err="1"/>
              <a:t>may</a:t>
            </a:r>
            <a:r>
              <a:rPr lang="fi-FI" dirty="0"/>
              <a:t> </a:t>
            </a:r>
            <a:r>
              <a:rPr lang="fi-FI" dirty="0" err="1"/>
              <a:t>not</a:t>
            </a:r>
            <a:r>
              <a:rPr lang="fi-FI" dirty="0"/>
              <a:t> </a:t>
            </a:r>
            <a:r>
              <a:rPr lang="fi-FI" dirty="0" err="1"/>
              <a:t>choose</a:t>
            </a:r>
            <a:endParaRPr lang="fi-FI" dirty="0"/>
          </a:p>
        </p:txBody>
      </p:sp>
      <p:cxnSp>
        <p:nvCxnSpPr>
          <p:cNvPr id="7" name="Straight Arrow Connector 6">
            <a:extLst>
              <a:ext uri="{FF2B5EF4-FFF2-40B4-BE49-F238E27FC236}">
                <a16:creationId xmlns:a16="http://schemas.microsoft.com/office/drawing/2014/main" id="{8A2912C5-38A0-1449-9FE1-6765FF04DEC8}"/>
              </a:ext>
            </a:extLst>
          </p:cNvPr>
          <p:cNvCxnSpPr/>
          <p:nvPr/>
        </p:nvCxnSpPr>
        <p:spPr>
          <a:xfrm>
            <a:off x="8439807" y="6306207"/>
            <a:ext cx="72521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D343E0BE-8F94-A74A-9E04-E3D586555921}"/>
              </a:ext>
            </a:extLst>
          </p:cNvPr>
          <p:cNvSpPr txBox="1"/>
          <p:nvPr/>
        </p:nvSpPr>
        <p:spPr>
          <a:xfrm>
            <a:off x="9480332" y="2049518"/>
            <a:ext cx="1870841" cy="369332"/>
          </a:xfrm>
          <a:prstGeom prst="rect">
            <a:avLst/>
          </a:prstGeom>
          <a:noFill/>
        </p:spPr>
        <p:txBody>
          <a:bodyPr wrap="square" rtlCol="0">
            <a:spAutoFit/>
          </a:bodyPr>
          <a:lstStyle/>
          <a:p>
            <a:r>
              <a:rPr lang="fi-FI" b="1" dirty="0"/>
              <a:t>Market </a:t>
            </a:r>
          </a:p>
        </p:txBody>
      </p:sp>
      <p:sp>
        <p:nvSpPr>
          <p:cNvPr id="9" name="TextBox 8">
            <a:extLst>
              <a:ext uri="{FF2B5EF4-FFF2-40B4-BE49-F238E27FC236}">
                <a16:creationId xmlns:a16="http://schemas.microsoft.com/office/drawing/2014/main" id="{095A3B4D-7904-6A42-90E0-6CC18FFA420E}"/>
              </a:ext>
            </a:extLst>
          </p:cNvPr>
          <p:cNvSpPr txBox="1"/>
          <p:nvPr/>
        </p:nvSpPr>
        <p:spPr>
          <a:xfrm>
            <a:off x="9406759" y="3205655"/>
            <a:ext cx="2354317" cy="1477328"/>
          </a:xfrm>
          <a:prstGeom prst="rect">
            <a:avLst/>
          </a:prstGeom>
          <a:solidFill>
            <a:schemeClr val="accent6">
              <a:lumMod val="60000"/>
              <a:lumOff val="40000"/>
            </a:schemeClr>
          </a:solidFill>
        </p:spPr>
        <p:txBody>
          <a:bodyPr wrap="square" rtlCol="0">
            <a:spAutoFit/>
          </a:bodyPr>
          <a:lstStyle/>
          <a:p>
            <a:r>
              <a:rPr lang="fi-FI" dirty="0"/>
              <a:t>Is 4(5) </a:t>
            </a:r>
            <a:r>
              <a:rPr lang="fi-FI" dirty="0" err="1"/>
              <a:t>always</a:t>
            </a:r>
            <a:r>
              <a:rPr lang="fi-FI" dirty="0"/>
              <a:t> </a:t>
            </a:r>
            <a:r>
              <a:rPr lang="fi-FI" dirty="0" err="1"/>
              <a:t>this</a:t>
            </a:r>
            <a:r>
              <a:rPr lang="fi-FI" dirty="0"/>
              <a:t> case as </a:t>
            </a:r>
            <a:r>
              <a:rPr lang="fi-FI" dirty="0" err="1"/>
              <a:t>infringing</a:t>
            </a:r>
            <a:r>
              <a:rPr lang="fi-FI" dirty="0"/>
              <a:t> </a:t>
            </a:r>
            <a:r>
              <a:rPr lang="fi-FI" dirty="0" err="1"/>
              <a:t>goods</a:t>
            </a:r>
            <a:r>
              <a:rPr lang="fi-FI" dirty="0"/>
              <a:t> </a:t>
            </a:r>
            <a:r>
              <a:rPr lang="fi-FI" dirty="0" err="1"/>
              <a:t>would</a:t>
            </a:r>
            <a:r>
              <a:rPr lang="fi-FI" dirty="0"/>
              <a:t> </a:t>
            </a:r>
            <a:r>
              <a:rPr lang="fi-FI" dirty="0" err="1"/>
              <a:t>compete</a:t>
            </a:r>
            <a:r>
              <a:rPr lang="fi-FI" dirty="0"/>
              <a:t> </a:t>
            </a:r>
            <a:r>
              <a:rPr lang="fi-FI" dirty="0" err="1"/>
              <a:t>with</a:t>
            </a:r>
            <a:r>
              <a:rPr lang="fi-FI" dirty="0"/>
              <a:t> TS </a:t>
            </a:r>
            <a:r>
              <a:rPr lang="fi-FI" dirty="0" err="1"/>
              <a:t>holder’s</a:t>
            </a:r>
            <a:r>
              <a:rPr lang="fi-FI" dirty="0"/>
              <a:t> </a:t>
            </a:r>
            <a:r>
              <a:rPr lang="fi-FI" dirty="0" err="1"/>
              <a:t>product</a:t>
            </a:r>
            <a:r>
              <a:rPr lang="fi-FI" dirty="0"/>
              <a:t>? </a:t>
            </a:r>
          </a:p>
        </p:txBody>
      </p:sp>
      <p:cxnSp>
        <p:nvCxnSpPr>
          <p:cNvPr id="11" name="Straight Arrow Connector 10">
            <a:extLst>
              <a:ext uri="{FF2B5EF4-FFF2-40B4-BE49-F238E27FC236}">
                <a16:creationId xmlns:a16="http://schemas.microsoft.com/office/drawing/2014/main" id="{45E24602-1045-B641-A1D2-45F56E0C717F}"/>
              </a:ext>
            </a:extLst>
          </p:cNvPr>
          <p:cNvCxnSpPr>
            <a:cxnSpLocks/>
            <a:endCxn id="9" idx="1"/>
          </p:cNvCxnSpPr>
          <p:nvPr/>
        </p:nvCxnSpPr>
        <p:spPr>
          <a:xfrm>
            <a:off x="8797159" y="3944319"/>
            <a:ext cx="6096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34590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C417693-14BA-7549-9329-42F684C9C08E}"/>
              </a:ext>
            </a:extLst>
          </p:cNvPr>
          <p:cNvSpPr>
            <a:spLocks noGrp="1"/>
          </p:cNvSpPr>
          <p:nvPr>
            <p:ph type="body" sz="quarter" idx="18"/>
          </p:nvPr>
        </p:nvSpPr>
        <p:spPr>
          <a:xfrm>
            <a:off x="828578" y="769350"/>
            <a:ext cx="11007822" cy="5885450"/>
          </a:xfrm>
        </p:spPr>
        <p:txBody>
          <a:bodyPr/>
          <a:lstStyle/>
          <a:p>
            <a:pPr marL="457200" indent="-457200">
              <a:buFont typeface="+mj-lt"/>
              <a:buAutoNum type="arabicPeriod"/>
            </a:pPr>
            <a:endParaRPr lang="fi-FI" dirty="0"/>
          </a:p>
          <a:p>
            <a:pPr marL="457200" indent="-457200">
              <a:buFont typeface="+mj-lt"/>
              <a:buAutoNum type="arabicPeriod"/>
            </a:pPr>
            <a:endParaRPr lang="fi-FI" dirty="0"/>
          </a:p>
          <a:p>
            <a:pPr marL="457200" indent="-457200">
              <a:buFont typeface="+mj-lt"/>
              <a:buAutoNum type="arabicPeriod"/>
            </a:pPr>
            <a:endParaRPr lang="fi-FI" dirty="0"/>
          </a:p>
          <a:p>
            <a:pPr marL="457200" indent="-457200">
              <a:buFont typeface="+mj-lt"/>
              <a:buAutoNum type="arabicPeriod"/>
            </a:pPr>
            <a:r>
              <a:rPr lang="fi-FI" dirty="0">
                <a:solidFill>
                  <a:srgbClr val="0070C0"/>
                </a:solidFill>
              </a:rPr>
              <a:t>Senior v </a:t>
            </a:r>
            <a:r>
              <a:rPr lang="fi-FI" dirty="0" err="1">
                <a:solidFill>
                  <a:srgbClr val="0070C0"/>
                </a:solidFill>
              </a:rPr>
              <a:t>Celgard</a:t>
            </a:r>
            <a:r>
              <a:rPr lang="fi-FI" dirty="0">
                <a:solidFill>
                  <a:srgbClr val="0070C0"/>
                </a:solidFill>
              </a:rPr>
              <a:t> (UK)  [2020] EWCA Civ 1293</a:t>
            </a:r>
          </a:p>
          <a:p>
            <a:pPr marL="457200" indent="-457200">
              <a:buFont typeface="+mj-lt"/>
              <a:buAutoNum type="arabicPeriod"/>
            </a:pPr>
            <a:r>
              <a:rPr lang="fi-FI" dirty="0"/>
              <a:t>USITC </a:t>
            </a:r>
            <a:r>
              <a:rPr lang="fi-FI" dirty="0" err="1"/>
              <a:t>Investigation</a:t>
            </a:r>
            <a:r>
              <a:rPr lang="fi-FI" dirty="0"/>
              <a:t> No 337-TA 1159 (</a:t>
            </a:r>
            <a:r>
              <a:rPr lang="fi-FI" dirty="0" err="1"/>
              <a:t>Lithium</a:t>
            </a:r>
            <a:r>
              <a:rPr lang="fi-FI" dirty="0"/>
              <a:t> </a:t>
            </a:r>
            <a:r>
              <a:rPr lang="fi-FI" dirty="0" err="1"/>
              <a:t>ion</a:t>
            </a:r>
            <a:r>
              <a:rPr lang="fi-FI" dirty="0"/>
              <a:t> </a:t>
            </a:r>
            <a:r>
              <a:rPr lang="fi-FI" dirty="0" err="1"/>
              <a:t>batteries</a:t>
            </a:r>
            <a:r>
              <a:rPr lang="fi-FI" dirty="0"/>
              <a:t> </a:t>
            </a:r>
            <a:r>
              <a:rPr lang="fi-FI" dirty="0" err="1"/>
              <a:t>etcs</a:t>
            </a:r>
            <a:r>
              <a:rPr lang="fi-FI" dirty="0"/>
              <a:t>.) (2021, US) </a:t>
            </a:r>
          </a:p>
          <a:p>
            <a:pPr marL="457200" indent="-457200">
              <a:buFont typeface="+mj-lt"/>
              <a:buAutoNum type="arabicPeriod"/>
            </a:pPr>
            <a:r>
              <a:rPr lang="fi-FI" dirty="0">
                <a:solidFill>
                  <a:srgbClr val="0070C0"/>
                </a:solidFill>
              </a:rPr>
              <a:t>USITC </a:t>
            </a:r>
            <a:r>
              <a:rPr lang="fi-FI" dirty="0" err="1">
                <a:solidFill>
                  <a:srgbClr val="0070C0"/>
                </a:solidFill>
              </a:rPr>
              <a:t>Investigation</a:t>
            </a:r>
            <a:r>
              <a:rPr lang="fi-FI" dirty="0">
                <a:solidFill>
                  <a:srgbClr val="0070C0"/>
                </a:solidFill>
              </a:rPr>
              <a:t> No 337-TA 1145 (</a:t>
            </a:r>
            <a:r>
              <a:rPr lang="fi-FI" dirty="0" err="1">
                <a:solidFill>
                  <a:srgbClr val="0070C0"/>
                </a:solidFill>
              </a:rPr>
              <a:t>Botulinum</a:t>
            </a:r>
            <a:r>
              <a:rPr lang="fi-FI" dirty="0">
                <a:solidFill>
                  <a:srgbClr val="0070C0"/>
                </a:solidFill>
              </a:rPr>
              <a:t> </a:t>
            </a:r>
            <a:r>
              <a:rPr lang="fi-FI" dirty="0" err="1">
                <a:solidFill>
                  <a:srgbClr val="0070C0"/>
                </a:solidFill>
              </a:rPr>
              <a:t>toxin</a:t>
            </a:r>
            <a:r>
              <a:rPr lang="fi-FI" dirty="0">
                <a:solidFill>
                  <a:srgbClr val="0070C0"/>
                </a:solidFill>
              </a:rPr>
              <a:t> </a:t>
            </a:r>
            <a:r>
              <a:rPr lang="fi-FI" dirty="0" err="1">
                <a:solidFill>
                  <a:srgbClr val="0070C0"/>
                </a:solidFill>
              </a:rPr>
              <a:t>product</a:t>
            </a:r>
            <a:r>
              <a:rPr lang="fi-FI" dirty="0">
                <a:solidFill>
                  <a:srgbClr val="0070C0"/>
                </a:solidFill>
              </a:rPr>
              <a:t>) (2021, US) </a:t>
            </a:r>
          </a:p>
          <a:p>
            <a:pPr marL="457200" indent="-457200">
              <a:buFont typeface="+mj-lt"/>
              <a:buAutoNum type="arabicPeriod"/>
            </a:pPr>
            <a:r>
              <a:rPr lang="fi-FI" dirty="0" err="1">
                <a:solidFill>
                  <a:srgbClr val="0070C0"/>
                </a:solidFill>
              </a:rPr>
              <a:t>Sino</a:t>
            </a:r>
            <a:r>
              <a:rPr lang="fi-FI" dirty="0">
                <a:solidFill>
                  <a:srgbClr val="0070C0"/>
                </a:solidFill>
              </a:rPr>
              <a:t> </a:t>
            </a:r>
            <a:r>
              <a:rPr lang="fi-FI" dirty="0" err="1">
                <a:solidFill>
                  <a:srgbClr val="0070C0"/>
                </a:solidFill>
              </a:rPr>
              <a:t>Legend</a:t>
            </a:r>
            <a:r>
              <a:rPr lang="fi-FI" dirty="0">
                <a:solidFill>
                  <a:srgbClr val="0070C0"/>
                </a:solidFill>
              </a:rPr>
              <a:t> (</a:t>
            </a:r>
            <a:r>
              <a:rPr lang="fi-FI" dirty="0" err="1">
                <a:solidFill>
                  <a:srgbClr val="0070C0"/>
                </a:solidFill>
              </a:rPr>
              <a:t>Zhangjiagang</a:t>
            </a:r>
            <a:r>
              <a:rPr lang="fi-FI" dirty="0">
                <a:solidFill>
                  <a:srgbClr val="0070C0"/>
                </a:solidFill>
              </a:rPr>
              <a:t>) </a:t>
            </a:r>
            <a:r>
              <a:rPr lang="fi-FI" dirty="0" err="1">
                <a:solidFill>
                  <a:srgbClr val="0070C0"/>
                </a:solidFill>
              </a:rPr>
              <a:t>Chem</a:t>
            </a:r>
            <a:r>
              <a:rPr lang="fi-FI" dirty="0">
                <a:solidFill>
                  <a:srgbClr val="0070C0"/>
                </a:solidFill>
              </a:rPr>
              <a:t>. Co. v. </a:t>
            </a:r>
            <a:r>
              <a:rPr lang="fi-FI" dirty="0" err="1">
                <a:solidFill>
                  <a:srgbClr val="0070C0"/>
                </a:solidFill>
              </a:rPr>
              <a:t>Int'l</a:t>
            </a:r>
            <a:r>
              <a:rPr lang="fi-FI" dirty="0">
                <a:solidFill>
                  <a:srgbClr val="0070C0"/>
                </a:solidFill>
              </a:rPr>
              <a:t> Trade </a:t>
            </a:r>
            <a:r>
              <a:rPr lang="fi-FI" dirty="0" err="1">
                <a:solidFill>
                  <a:srgbClr val="0070C0"/>
                </a:solidFill>
              </a:rPr>
              <a:t>Comm'n</a:t>
            </a:r>
            <a:r>
              <a:rPr lang="fi-FI" i="1" dirty="0">
                <a:solidFill>
                  <a:srgbClr val="0070C0"/>
                </a:solidFill>
              </a:rPr>
              <a:t> </a:t>
            </a:r>
            <a:r>
              <a:rPr lang="fi-FI" dirty="0">
                <a:solidFill>
                  <a:srgbClr val="0070C0"/>
                </a:solidFill>
              </a:rPr>
              <a:t>(Jan. 9, 2017)  </a:t>
            </a:r>
            <a:r>
              <a:rPr lang="fi-FI" dirty="0" err="1">
                <a:solidFill>
                  <a:srgbClr val="0070C0"/>
                </a:solidFill>
              </a:rPr>
              <a:t>Cert</a:t>
            </a:r>
            <a:r>
              <a:rPr lang="fi-FI" dirty="0">
                <a:solidFill>
                  <a:srgbClr val="0070C0"/>
                </a:solidFill>
              </a:rPr>
              <a:t>. </a:t>
            </a:r>
            <a:r>
              <a:rPr lang="fi-FI" dirty="0" err="1">
                <a:solidFill>
                  <a:srgbClr val="0070C0"/>
                </a:solidFill>
              </a:rPr>
              <a:t>denied</a:t>
            </a:r>
            <a:r>
              <a:rPr lang="fi-FI" dirty="0">
                <a:solidFill>
                  <a:srgbClr val="0070C0"/>
                </a:solidFill>
              </a:rPr>
              <a:t> </a:t>
            </a:r>
            <a:r>
              <a:rPr lang="fi-FI" dirty="0" err="1">
                <a:solidFill>
                  <a:srgbClr val="0070C0"/>
                </a:solidFill>
              </a:rPr>
              <a:t>sub</a:t>
            </a:r>
            <a:r>
              <a:rPr lang="fi-FI" dirty="0">
                <a:solidFill>
                  <a:srgbClr val="0070C0"/>
                </a:solidFill>
              </a:rPr>
              <a:t> nom. 623 F. </a:t>
            </a:r>
            <a:r>
              <a:rPr lang="fi-FI" dirty="0" err="1">
                <a:solidFill>
                  <a:srgbClr val="0070C0"/>
                </a:solidFill>
              </a:rPr>
              <a:t>App'x</a:t>
            </a:r>
            <a:r>
              <a:rPr lang="fi-FI" dirty="0">
                <a:solidFill>
                  <a:srgbClr val="0070C0"/>
                </a:solidFill>
              </a:rPr>
              <a:t> 1016 (Fed </a:t>
            </a:r>
            <a:r>
              <a:rPr lang="fi-FI" dirty="0" err="1">
                <a:solidFill>
                  <a:srgbClr val="0070C0"/>
                </a:solidFill>
              </a:rPr>
              <a:t>Cir</a:t>
            </a:r>
            <a:r>
              <a:rPr lang="fi-FI" dirty="0">
                <a:solidFill>
                  <a:srgbClr val="0070C0"/>
                </a:solidFill>
              </a:rPr>
              <a:t> 2015), (USITC 337-TA-849, 2011 Rubber </a:t>
            </a:r>
            <a:r>
              <a:rPr lang="fi-FI" dirty="0" err="1">
                <a:solidFill>
                  <a:srgbClr val="0070C0"/>
                </a:solidFill>
              </a:rPr>
              <a:t>Resins</a:t>
            </a:r>
            <a:r>
              <a:rPr lang="fi-FI" dirty="0">
                <a:solidFill>
                  <a:srgbClr val="0070C0"/>
                </a:solidFill>
              </a:rPr>
              <a:t> ) </a:t>
            </a:r>
          </a:p>
          <a:p>
            <a:pPr marL="342900" indent="-342900">
              <a:buFont typeface="+mj-lt"/>
              <a:buAutoNum type="arabicPeriod"/>
            </a:pPr>
            <a:r>
              <a:rPr lang="fi-FI" dirty="0"/>
              <a:t> </a:t>
            </a:r>
            <a:r>
              <a:rPr lang="fi-FI" dirty="0" err="1"/>
              <a:t>Tian</a:t>
            </a:r>
            <a:r>
              <a:rPr lang="fi-FI" dirty="0"/>
              <a:t> </a:t>
            </a:r>
            <a:r>
              <a:rPr lang="fi-FI" dirty="0" err="1"/>
              <a:t>Rui</a:t>
            </a:r>
            <a:r>
              <a:rPr lang="fi-FI" dirty="0"/>
              <a:t> Group </a:t>
            </a:r>
            <a:r>
              <a:rPr lang="fi-FI" dirty="0" err="1"/>
              <a:t>Co</a:t>
            </a:r>
            <a:r>
              <a:rPr lang="fi-FI" dirty="0"/>
              <a:t> v. ITC, 661 F.3d 1322, 1337 (Fed </a:t>
            </a:r>
            <a:r>
              <a:rPr lang="fi-FI" dirty="0" err="1"/>
              <a:t>Cir</a:t>
            </a:r>
            <a:r>
              <a:rPr lang="fi-FI" dirty="0"/>
              <a:t> 2011) </a:t>
            </a:r>
            <a:r>
              <a:rPr lang="fi-FI" dirty="0" err="1"/>
              <a:t>Appealed</a:t>
            </a:r>
            <a:r>
              <a:rPr lang="fi-FI" dirty="0"/>
              <a:t> </a:t>
            </a:r>
            <a:r>
              <a:rPr lang="fi-FI" dirty="0" err="1"/>
              <a:t>from</a:t>
            </a:r>
            <a:r>
              <a:rPr lang="fi-FI" dirty="0"/>
              <a:t> (</a:t>
            </a:r>
            <a:r>
              <a:rPr lang="fi-FI" dirty="0" err="1"/>
              <a:t>Cast</a:t>
            </a:r>
            <a:r>
              <a:rPr lang="fi-FI" dirty="0"/>
              <a:t> Steel Railway </a:t>
            </a:r>
            <a:r>
              <a:rPr lang="fi-FI" dirty="0" err="1"/>
              <a:t>Wheels</a:t>
            </a:r>
            <a:r>
              <a:rPr lang="fi-FI" dirty="0"/>
              <a:t>) 337 TA 655</a:t>
            </a:r>
            <a:br>
              <a:rPr lang="fi-FI" dirty="0"/>
            </a:br>
            <a:endParaRPr lang="fi-FI" dirty="0"/>
          </a:p>
          <a:p>
            <a:pPr marL="342900" indent="-342900">
              <a:buFont typeface="+mj-lt"/>
              <a:buAutoNum type="arabicPeriod"/>
            </a:pPr>
            <a:endParaRPr lang="fi-FI" dirty="0"/>
          </a:p>
          <a:p>
            <a:pPr marL="457200" indent="-457200">
              <a:buFont typeface="+mj-lt"/>
              <a:buAutoNum type="arabicPeriod"/>
            </a:pPr>
            <a:endParaRPr lang="fi-FI" dirty="0"/>
          </a:p>
        </p:txBody>
      </p:sp>
      <p:sp>
        <p:nvSpPr>
          <p:cNvPr id="3" name="Title 2">
            <a:extLst>
              <a:ext uri="{FF2B5EF4-FFF2-40B4-BE49-F238E27FC236}">
                <a16:creationId xmlns:a16="http://schemas.microsoft.com/office/drawing/2014/main" id="{B3FE386A-9AEE-3F48-870B-60D122EEFF9C}"/>
              </a:ext>
            </a:extLst>
          </p:cNvPr>
          <p:cNvSpPr>
            <a:spLocks noGrp="1"/>
          </p:cNvSpPr>
          <p:nvPr>
            <p:ph type="title"/>
          </p:nvPr>
        </p:nvSpPr>
        <p:spPr>
          <a:xfrm>
            <a:off x="1345474" y="144108"/>
            <a:ext cx="6865711" cy="533803"/>
          </a:xfrm>
        </p:spPr>
        <p:txBody>
          <a:bodyPr/>
          <a:lstStyle/>
          <a:p>
            <a:r>
              <a:rPr lang="fi-FI" dirty="0" err="1"/>
              <a:t>Cases</a:t>
            </a:r>
            <a:endParaRPr lang="fi-FI" dirty="0"/>
          </a:p>
        </p:txBody>
      </p:sp>
    </p:spTree>
    <p:extLst>
      <p:ext uri="{BB962C8B-B14F-4D97-AF65-F5344CB8AC3E}">
        <p14:creationId xmlns:p14="http://schemas.microsoft.com/office/powerpoint/2010/main" val="15659758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610A1-DFE8-5746-BD10-2CB3029B65B4}"/>
              </a:ext>
            </a:extLst>
          </p:cNvPr>
          <p:cNvSpPr>
            <a:spLocks noGrp="1"/>
          </p:cNvSpPr>
          <p:nvPr>
            <p:ph type="title"/>
          </p:nvPr>
        </p:nvSpPr>
        <p:spPr>
          <a:xfrm>
            <a:off x="1859424" y="-3936"/>
            <a:ext cx="7441323" cy="571155"/>
          </a:xfrm>
        </p:spPr>
        <p:txBody>
          <a:bodyPr/>
          <a:lstStyle/>
          <a:p>
            <a:pPr algn="ctr"/>
            <a:r>
              <a:rPr lang="en-GB" dirty="0"/>
              <a:t>Cross border misappropriation </a:t>
            </a:r>
            <a:br>
              <a:rPr lang="en-GB" dirty="0"/>
            </a:br>
            <a:endParaRPr lang="en-GB" dirty="0"/>
          </a:p>
        </p:txBody>
      </p:sp>
      <p:graphicFrame>
        <p:nvGraphicFramePr>
          <p:cNvPr id="6" name="Content Placeholder 5">
            <a:extLst>
              <a:ext uri="{FF2B5EF4-FFF2-40B4-BE49-F238E27FC236}">
                <a16:creationId xmlns:a16="http://schemas.microsoft.com/office/drawing/2014/main" id="{F0232AD9-BCFB-814C-9A40-8E479561F660}"/>
              </a:ext>
            </a:extLst>
          </p:cNvPr>
          <p:cNvGraphicFramePr>
            <a:graphicFrameLocks noGrp="1"/>
          </p:cNvGraphicFramePr>
          <p:nvPr>
            <p:ph idx="1"/>
            <p:extLst/>
          </p:nvPr>
        </p:nvGraphicFramePr>
        <p:xfrm>
          <a:off x="1346107" y="1140060"/>
          <a:ext cx="9480778" cy="43788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Left-Right Arrow 3">
            <a:extLst>
              <a:ext uri="{FF2B5EF4-FFF2-40B4-BE49-F238E27FC236}">
                <a16:creationId xmlns:a16="http://schemas.microsoft.com/office/drawing/2014/main" id="{1199C69F-2B7C-9B47-B751-13B4BA85AFCD}"/>
              </a:ext>
            </a:extLst>
          </p:cNvPr>
          <p:cNvSpPr/>
          <p:nvPr/>
        </p:nvSpPr>
        <p:spPr>
          <a:xfrm>
            <a:off x="2817996" y="1644388"/>
            <a:ext cx="1261240" cy="455014"/>
          </a:xfrm>
          <a:prstGeom prst="leftRightArrow">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8" name="TextBox 7">
            <a:extLst>
              <a:ext uri="{FF2B5EF4-FFF2-40B4-BE49-F238E27FC236}">
                <a16:creationId xmlns:a16="http://schemas.microsoft.com/office/drawing/2014/main" id="{F8C75B0C-2FBC-4446-9784-1E7F5C13E37E}"/>
              </a:ext>
            </a:extLst>
          </p:cNvPr>
          <p:cNvSpPr txBox="1"/>
          <p:nvPr/>
        </p:nvSpPr>
        <p:spPr>
          <a:xfrm>
            <a:off x="4077443" y="5714836"/>
            <a:ext cx="2748251" cy="646331"/>
          </a:xfrm>
          <a:prstGeom prst="rect">
            <a:avLst/>
          </a:prstGeom>
          <a:noFill/>
          <a:ln>
            <a:solidFill>
              <a:srgbClr val="C00000"/>
            </a:solidFill>
          </a:ln>
        </p:spPr>
        <p:txBody>
          <a:bodyPr wrap="square" rtlCol="0">
            <a:spAutoFit/>
          </a:bodyPr>
          <a:lstStyle/>
          <a:p>
            <a:r>
              <a:rPr lang="en-GB" dirty="0">
                <a:latin typeface="Garamond" panose="02020404030301010803" pitchFamily="18" charset="0"/>
              </a:rPr>
              <a:t>Primary actor </a:t>
            </a:r>
          </a:p>
          <a:p>
            <a:r>
              <a:rPr lang="en-GB" dirty="0">
                <a:latin typeface="Garamond" panose="02020404030301010803" pitchFamily="18" charset="0"/>
              </a:rPr>
              <a:t>§4.2, §4.3 unlawful   </a:t>
            </a:r>
            <a:endParaRPr lang="en-GB" dirty="0">
              <a:latin typeface="Garamond" panose="02020404030301010803" pitchFamily="18" charset="0"/>
              <a:sym typeface="Wingdings" pitchFamily="2" charset="2"/>
            </a:endParaRPr>
          </a:p>
        </p:txBody>
      </p:sp>
      <p:sp>
        <p:nvSpPr>
          <p:cNvPr id="15" name="Rectangle 14">
            <a:extLst>
              <a:ext uri="{FF2B5EF4-FFF2-40B4-BE49-F238E27FC236}">
                <a16:creationId xmlns:a16="http://schemas.microsoft.com/office/drawing/2014/main" id="{45ABECFF-F7D5-624F-A5BD-5236A622A592}"/>
              </a:ext>
            </a:extLst>
          </p:cNvPr>
          <p:cNvSpPr/>
          <p:nvPr/>
        </p:nvSpPr>
        <p:spPr>
          <a:xfrm>
            <a:off x="7336759" y="509574"/>
            <a:ext cx="3957878" cy="613441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TextBox 15">
            <a:extLst>
              <a:ext uri="{FF2B5EF4-FFF2-40B4-BE49-F238E27FC236}">
                <a16:creationId xmlns:a16="http://schemas.microsoft.com/office/drawing/2014/main" id="{6F9E6EEB-34F1-2042-9FC2-05DDC4311D49}"/>
              </a:ext>
            </a:extLst>
          </p:cNvPr>
          <p:cNvSpPr txBox="1"/>
          <p:nvPr/>
        </p:nvSpPr>
        <p:spPr>
          <a:xfrm>
            <a:off x="7619782" y="5518944"/>
            <a:ext cx="3714512" cy="923330"/>
          </a:xfrm>
          <a:prstGeom prst="rect">
            <a:avLst/>
          </a:prstGeom>
          <a:noFill/>
        </p:spPr>
        <p:txBody>
          <a:bodyPr wrap="square" rtlCol="0">
            <a:spAutoFit/>
          </a:bodyPr>
          <a:lstStyle/>
          <a:p>
            <a:r>
              <a:rPr lang="en-GB" dirty="0">
                <a:latin typeface="Garamond" panose="02020404030301010803" pitchFamily="18" charset="0"/>
              </a:rPr>
              <a:t>Secondary actor</a:t>
            </a:r>
          </a:p>
          <a:p>
            <a:r>
              <a:rPr lang="en-GB" dirty="0">
                <a:latin typeface="Garamond" panose="02020404030301010803" pitchFamily="18" charset="0"/>
              </a:rPr>
              <a:t>§4.4 direct/indirect </a:t>
            </a:r>
          </a:p>
          <a:p>
            <a:r>
              <a:rPr lang="en-GB" dirty="0">
                <a:latin typeface="Garamond" panose="02020404030301010803" pitchFamily="18" charset="0"/>
              </a:rPr>
              <a:t>§4.5 use  + §2 (marketing, benefits) </a:t>
            </a:r>
          </a:p>
        </p:txBody>
      </p:sp>
      <p:sp>
        <p:nvSpPr>
          <p:cNvPr id="7" name="TextBox 6">
            <a:extLst>
              <a:ext uri="{FF2B5EF4-FFF2-40B4-BE49-F238E27FC236}">
                <a16:creationId xmlns:a16="http://schemas.microsoft.com/office/drawing/2014/main" id="{283854FD-63D0-EA4B-A99E-E6D66B783AB7}"/>
              </a:ext>
            </a:extLst>
          </p:cNvPr>
          <p:cNvSpPr txBox="1"/>
          <p:nvPr/>
        </p:nvSpPr>
        <p:spPr>
          <a:xfrm>
            <a:off x="1566154" y="5758301"/>
            <a:ext cx="1850186" cy="646331"/>
          </a:xfrm>
          <a:prstGeom prst="rect">
            <a:avLst/>
          </a:prstGeom>
          <a:noFill/>
          <a:ln>
            <a:solidFill>
              <a:schemeClr val="accent2"/>
            </a:solidFill>
          </a:ln>
        </p:spPr>
        <p:txBody>
          <a:bodyPr wrap="none" rtlCol="0">
            <a:spAutoFit/>
          </a:bodyPr>
          <a:lstStyle/>
          <a:p>
            <a:r>
              <a:rPr lang="fi-FI" dirty="0">
                <a:latin typeface="Garamond" panose="02020404030301010803" pitchFamily="18" charset="0"/>
              </a:rPr>
              <a:t>Is it a </a:t>
            </a:r>
            <a:r>
              <a:rPr lang="fi-FI" dirty="0" err="1">
                <a:latin typeface="Garamond" panose="02020404030301010803" pitchFamily="18" charset="0"/>
              </a:rPr>
              <a:t>trade</a:t>
            </a:r>
            <a:r>
              <a:rPr lang="fi-FI" dirty="0">
                <a:latin typeface="Garamond" panose="02020404030301010803" pitchFamily="18" charset="0"/>
              </a:rPr>
              <a:t> </a:t>
            </a:r>
            <a:r>
              <a:rPr lang="fi-FI" dirty="0" err="1">
                <a:latin typeface="Garamond" panose="02020404030301010803" pitchFamily="18" charset="0"/>
              </a:rPr>
              <a:t>secret</a:t>
            </a:r>
            <a:r>
              <a:rPr lang="fi-FI" dirty="0">
                <a:latin typeface="Garamond" panose="02020404030301010803" pitchFamily="18" charset="0"/>
              </a:rPr>
              <a:t>?</a:t>
            </a:r>
          </a:p>
          <a:p>
            <a:r>
              <a:rPr lang="fi-FI" dirty="0">
                <a:latin typeface="Garamond" panose="02020404030301010803" pitchFamily="18" charset="0"/>
              </a:rPr>
              <a:t>§2 </a:t>
            </a:r>
            <a:r>
              <a:rPr lang="fi-FI" dirty="0" err="1">
                <a:latin typeface="Garamond" panose="02020404030301010803" pitchFamily="18" charset="0"/>
              </a:rPr>
              <a:t>Definitions</a:t>
            </a:r>
            <a:endParaRPr lang="fi-FI" dirty="0">
              <a:latin typeface="Garamond" panose="02020404030301010803" pitchFamily="18" charset="0"/>
            </a:endParaRPr>
          </a:p>
        </p:txBody>
      </p:sp>
      <p:sp>
        <p:nvSpPr>
          <p:cNvPr id="3" name="TextBox 2">
            <a:extLst>
              <a:ext uri="{FF2B5EF4-FFF2-40B4-BE49-F238E27FC236}">
                <a16:creationId xmlns:a16="http://schemas.microsoft.com/office/drawing/2014/main" id="{E42BE0D3-1081-9F48-ACA0-B49601B0AC3D}"/>
              </a:ext>
            </a:extLst>
          </p:cNvPr>
          <p:cNvSpPr txBox="1"/>
          <p:nvPr/>
        </p:nvSpPr>
        <p:spPr>
          <a:xfrm>
            <a:off x="645002" y="298532"/>
            <a:ext cx="2499981" cy="1815882"/>
          </a:xfrm>
          <a:prstGeom prst="rect">
            <a:avLst/>
          </a:prstGeom>
          <a:noFill/>
        </p:spPr>
        <p:txBody>
          <a:bodyPr wrap="square" rtlCol="0">
            <a:spAutoFit/>
          </a:bodyPr>
          <a:lstStyle/>
          <a:p>
            <a:pPr marL="342900" indent="-342900">
              <a:buFont typeface="Arial" panose="020B0604020202020204" pitchFamily="34" charset="0"/>
              <a:buChar char="•"/>
            </a:pPr>
            <a:endParaRPr lang="fi-FI" sz="1400" dirty="0">
              <a:solidFill>
                <a:srgbClr val="FF0000"/>
              </a:solidFill>
            </a:endParaRPr>
          </a:p>
          <a:p>
            <a:r>
              <a:rPr lang="fi-FI" sz="1400" dirty="0" err="1">
                <a:solidFill>
                  <a:srgbClr val="7030A0"/>
                </a:solidFill>
              </a:rPr>
              <a:t>Plaintiffs</a:t>
            </a:r>
            <a:r>
              <a:rPr lang="fi-FI" sz="1400" dirty="0">
                <a:solidFill>
                  <a:srgbClr val="7030A0"/>
                </a:solidFill>
              </a:rPr>
              <a:t>/</a:t>
            </a:r>
            <a:r>
              <a:rPr lang="fi-FI" sz="1400" dirty="0" err="1">
                <a:solidFill>
                  <a:srgbClr val="7030A0"/>
                </a:solidFill>
              </a:rPr>
              <a:t>complainant</a:t>
            </a:r>
            <a:endParaRPr lang="fi-FI" sz="1400" dirty="0">
              <a:solidFill>
                <a:srgbClr val="7030A0"/>
              </a:solidFill>
            </a:endParaRPr>
          </a:p>
          <a:p>
            <a:pPr marL="342900" indent="-342900">
              <a:buFont typeface="Arial" panose="020B0604020202020204" pitchFamily="34" charset="0"/>
              <a:buChar char="•"/>
            </a:pPr>
            <a:r>
              <a:rPr lang="fi-FI" sz="1400" dirty="0" err="1">
                <a:solidFill>
                  <a:srgbClr val="7030A0"/>
                </a:solidFill>
              </a:rPr>
              <a:t>Amstead</a:t>
            </a:r>
            <a:endParaRPr lang="fi-FI" sz="1400" dirty="0">
              <a:solidFill>
                <a:srgbClr val="7030A0"/>
              </a:solidFill>
            </a:endParaRPr>
          </a:p>
          <a:p>
            <a:pPr marL="342900" indent="-342900">
              <a:buFont typeface="Arial" panose="020B0604020202020204" pitchFamily="34" charset="0"/>
              <a:buChar char="•"/>
            </a:pPr>
            <a:r>
              <a:rPr lang="fi-FI" sz="1400" dirty="0">
                <a:solidFill>
                  <a:srgbClr val="7030A0"/>
                </a:solidFill>
              </a:rPr>
              <a:t>SI Group</a:t>
            </a:r>
          </a:p>
          <a:p>
            <a:pPr marL="342900" indent="-342900">
              <a:buFont typeface="Arial" panose="020B0604020202020204" pitchFamily="34" charset="0"/>
              <a:buChar char="•"/>
            </a:pPr>
            <a:r>
              <a:rPr lang="fi-FI" sz="1400" dirty="0" err="1">
                <a:solidFill>
                  <a:srgbClr val="7030A0"/>
                </a:solidFill>
              </a:rPr>
              <a:t>Medytox</a:t>
            </a:r>
            <a:r>
              <a:rPr lang="fi-FI" sz="1400" dirty="0">
                <a:solidFill>
                  <a:srgbClr val="7030A0"/>
                </a:solidFill>
              </a:rPr>
              <a:t>/</a:t>
            </a:r>
            <a:r>
              <a:rPr lang="fi-FI" sz="1400" dirty="0" err="1">
                <a:solidFill>
                  <a:srgbClr val="7030A0"/>
                </a:solidFill>
              </a:rPr>
              <a:t>Allergan</a:t>
            </a:r>
            <a:endParaRPr lang="fi-FI" sz="1400" dirty="0">
              <a:solidFill>
                <a:srgbClr val="00B050"/>
              </a:solidFill>
            </a:endParaRPr>
          </a:p>
          <a:p>
            <a:pPr marL="342900" indent="-342900">
              <a:buFont typeface="Arial" panose="020B0604020202020204" pitchFamily="34" charset="0"/>
              <a:buChar char="•"/>
            </a:pPr>
            <a:r>
              <a:rPr lang="fi-FI" sz="1400" dirty="0">
                <a:solidFill>
                  <a:srgbClr val="00B050"/>
                </a:solidFill>
              </a:rPr>
              <a:t>LG </a:t>
            </a:r>
            <a:r>
              <a:rPr lang="fi-FI" sz="1400" dirty="0" err="1">
                <a:solidFill>
                  <a:srgbClr val="00B050"/>
                </a:solidFill>
              </a:rPr>
              <a:t>Electronics</a:t>
            </a:r>
            <a:endParaRPr lang="fi-FI" sz="1400" dirty="0">
              <a:solidFill>
                <a:srgbClr val="7030A0"/>
              </a:solidFill>
            </a:endParaRPr>
          </a:p>
          <a:p>
            <a:pPr marL="342900" indent="-342900">
              <a:buFont typeface="Arial" panose="020B0604020202020204" pitchFamily="34" charset="0"/>
              <a:buChar char="•"/>
            </a:pPr>
            <a:r>
              <a:rPr lang="fi-FI" sz="1400" dirty="0" err="1">
                <a:solidFill>
                  <a:srgbClr val="0070C0"/>
                </a:solidFill>
              </a:rPr>
              <a:t>Celgard</a:t>
            </a:r>
            <a:endParaRPr lang="fi-FI" sz="1400" dirty="0">
              <a:solidFill>
                <a:srgbClr val="0070C0"/>
              </a:solidFill>
            </a:endParaRPr>
          </a:p>
          <a:p>
            <a:pPr marL="342900" indent="-342900">
              <a:buFont typeface="Arial" panose="020B0604020202020204" pitchFamily="34" charset="0"/>
              <a:buChar char="•"/>
            </a:pPr>
            <a:endParaRPr lang="fi-FI" sz="1400" dirty="0">
              <a:solidFill>
                <a:srgbClr val="7030A0"/>
              </a:solidFill>
            </a:endParaRPr>
          </a:p>
        </p:txBody>
      </p:sp>
      <p:sp>
        <p:nvSpPr>
          <p:cNvPr id="5" name="TextBox 4">
            <a:extLst>
              <a:ext uri="{FF2B5EF4-FFF2-40B4-BE49-F238E27FC236}">
                <a16:creationId xmlns:a16="http://schemas.microsoft.com/office/drawing/2014/main" id="{E2D1D667-E8AA-AF43-AD6D-1905CBE4E391}"/>
              </a:ext>
            </a:extLst>
          </p:cNvPr>
          <p:cNvSpPr txBox="1"/>
          <p:nvPr/>
        </p:nvSpPr>
        <p:spPr>
          <a:xfrm>
            <a:off x="4080090" y="1659093"/>
            <a:ext cx="2788917" cy="646331"/>
          </a:xfrm>
          <a:prstGeom prst="rect">
            <a:avLst/>
          </a:prstGeom>
          <a:noFill/>
        </p:spPr>
        <p:txBody>
          <a:bodyPr wrap="square" rtlCol="0">
            <a:spAutoFit/>
          </a:bodyPr>
          <a:lstStyle/>
          <a:p>
            <a:pPr marL="342900" indent="-342900">
              <a:buFont typeface="Arial" panose="020B0604020202020204" pitchFamily="34" charset="0"/>
              <a:buChar char="•"/>
            </a:pPr>
            <a:r>
              <a:rPr lang="fi-FI" dirty="0" err="1">
                <a:solidFill>
                  <a:srgbClr val="FF0000"/>
                </a:solidFill>
              </a:rPr>
              <a:t>Former</a:t>
            </a:r>
            <a:r>
              <a:rPr lang="fi-FI" dirty="0">
                <a:solidFill>
                  <a:srgbClr val="FF0000"/>
                </a:solidFill>
              </a:rPr>
              <a:t> </a:t>
            </a:r>
            <a:r>
              <a:rPr lang="fi-FI" dirty="0" err="1">
                <a:solidFill>
                  <a:srgbClr val="FF0000"/>
                </a:solidFill>
              </a:rPr>
              <a:t>employees</a:t>
            </a:r>
            <a:r>
              <a:rPr lang="fi-FI" dirty="0">
                <a:solidFill>
                  <a:srgbClr val="FF0000"/>
                </a:solidFill>
              </a:rPr>
              <a:t> (</a:t>
            </a:r>
            <a:r>
              <a:rPr lang="fi-FI" dirty="0" err="1">
                <a:solidFill>
                  <a:srgbClr val="FF0000"/>
                </a:solidFill>
              </a:rPr>
              <a:t>acquire</a:t>
            </a:r>
            <a:r>
              <a:rPr lang="fi-FI" dirty="0">
                <a:solidFill>
                  <a:srgbClr val="FF0000"/>
                </a:solidFill>
              </a:rPr>
              <a:t>, </a:t>
            </a:r>
            <a:r>
              <a:rPr lang="fi-FI" dirty="0" err="1">
                <a:solidFill>
                  <a:srgbClr val="FF0000"/>
                </a:solidFill>
              </a:rPr>
              <a:t>disclose</a:t>
            </a:r>
            <a:r>
              <a:rPr lang="fi-FI" dirty="0">
                <a:solidFill>
                  <a:srgbClr val="FF0000"/>
                </a:solidFill>
              </a:rPr>
              <a:t>)</a:t>
            </a:r>
          </a:p>
        </p:txBody>
      </p:sp>
      <p:sp>
        <p:nvSpPr>
          <p:cNvPr id="9" name="TextBox 8">
            <a:extLst>
              <a:ext uri="{FF2B5EF4-FFF2-40B4-BE49-F238E27FC236}">
                <a16:creationId xmlns:a16="http://schemas.microsoft.com/office/drawing/2014/main" id="{0E65E30B-13FF-0A4D-8BBC-DCDCDF3E1BEE}"/>
              </a:ext>
            </a:extLst>
          </p:cNvPr>
          <p:cNvSpPr txBox="1"/>
          <p:nvPr/>
        </p:nvSpPr>
        <p:spPr>
          <a:xfrm>
            <a:off x="7422622" y="427987"/>
            <a:ext cx="3911672" cy="1877437"/>
          </a:xfrm>
          <a:prstGeom prst="rect">
            <a:avLst/>
          </a:prstGeom>
          <a:noFill/>
        </p:spPr>
        <p:txBody>
          <a:bodyPr wrap="square" rtlCol="0">
            <a:spAutoFit/>
          </a:bodyPr>
          <a:lstStyle/>
          <a:p>
            <a:r>
              <a:rPr lang="fi-FI" sz="1400" dirty="0" err="1">
                <a:solidFill>
                  <a:srgbClr val="7030A0"/>
                </a:solidFill>
              </a:rPr>
              <a:t>Defendant</a:t>
            </a:r>
            <a:endParaRPr lang="fi-FI" sz="1400" dirty="0">
              <a:solidFill>
                <a:srgbClr val="7030A0"/>
              </a:solidFill>
            </a:endParaRPr>
          </a:p>
          <a:p>
            <a:pPr marL="285750" indent="-285750">
              <a:buFont typeface="Arial" panose="020B0604020202020204" pitchFamily="34" charset="0"/>
              <a:buChar char="•"/>
            </a:pPr>
            <a:r>
              <a:rPr lang="fi-FI" sz="1400" dirty="0" err="1">
                <a:solidFill>
                  <a:srgbClr val="7030A0"/>
                </a:solidFill>
              </a:rPr>
              <a:t>TianRui</a:t>
            </a:r>
            <a:endParaRPr lang="fi-FI" sz="1400" dirty="0">
              <a:solidFill>
                <a:srgbClr val="7030A0"/>
              </a:solidFill>
            </a:endParaRPr>
          </a:p>
          <a:p>
            <a:pPr marL="285750" indent="-285750">
              <a:buFont typeface="Arial" panose="020B0604020202020204" pitchFamily="34" charset="0"/>
              <a:buChar char="•"/>
            </a:pPr>
            <a:r>
              <a:rPr lang="fi-FI" sz="1400" dirty="0" err="1">
                <a:solidFill>
                  <a:srgbClr val="7030A0"/>
                </a:solidFill>
              </a:rPr>
              <a:t>Sinolegend</a:t>
            </a:r>
            <a:endParaRPr lang="fi-FI" sz="1400" dirty="0">
              <a:solidFill>
                <a:srgbClr val="7030A0"/>
              </a:solidFill>
            </a:endParaRPr>
          </a:p>
          <a:p>
            <a:pPr marL="285750" indent="-285750">
              <a:buFont typeface="Arial" panose="020B0604020202020204" pitchFamily="34" charset="0"/>
              <a:buChar char="•"/>
            </a:pPr>
            <a:r>
              <a:rPr lang="fi-FI" sz="1400" dirty="0" err="1">
                <a:solidFill>
                  <a:srgbClr val="7030A0"/>
                </a:solidFill>
              </a:rPr>
              <a:t>Evolus</a:t>
            </a:r>
            <a:r>
              <a:rPr lang="fi-FI" sz="1400" dirty="0">
                <a:solidFill>
                  <a:srgbClr val="7030A0"/>
                </a:solidFill>
              </a:rPr>
              <a:t>/</a:t>
            </a:r>
            <a:r>
              <a:rPr lang="fi-FI" sz="1400" dirty="0" err="1">
                <a:solidFill>
                  <a:srgbClr val="7030A0"/>
                </a:solidFill>
              </a:rPr>
              <a:t>Daewoong</a:t>
            </a:r>
            <a:endParaRPr lang="fi-FI" sz="1400" dirty="0">
              <a:solidFill>
                <a:srgbClr val="7030A0"/>
              </a:solidFill>
            </a:endParaRPr>
          </a:p>
          <a:p>
            <a:pPr marL="285750" indent="-285750">
              <a:buFont typeface="Arial" panose="020B0604020202020204" pitchFamily="34" charset="0"/>
              <a:buChar char="•"/>
            </a:pPr>
            <a:r>
              <a:rPr lang="fi-FI" sz="1400" dirty="0">
                <a:solidFill>
                  <a:srgbClr val="00B050"/>
                </a:solidFill>
              </a:rPr>
              <a:t>SK Innovation</a:t>
            </a:r>
          </a:p>
          <a:p>
            <a:pPr marL="285750" indent="-285750">
              <a:buFont typeface="Arial" panose="020B0604020202020204" pitchFamily="34" charset="0"/>
              <a:buChar char="•"/>
            </a:pPr>
            <a:r>
              <a:rPr lang="fi-FI" sz="1400" dirty="0">
                <a:solidFill>
                  <a:srgbClr val="0070C0"/>
                </a:solidFill>
              </a:rPr>
              <a:t>Senior</a:t>
            </a:r>
          </a:p>
          <a:p>
            <a:r>
              <a:rPr lang="fi-FI" dirty="0" err="1">
                <a:solidFill>
                  <a:srgbClr val="FF0000"/>
                </a:solidFill>
              </a:rPr>
              <a:t>Exporter</a:t>
            </a:r>
            <a:r>
              <a:rPr lang="fi-FI" dirty="0">
                <a:solidFill>
                  <a:srgbClr val="FF0000"/>
                </a:solidFill>
              </a:rPr>
              <a:t>, </a:t>
            </a:r>
            <a:r>
              <a:rPr lang="fi-FI" dirty="0" err="1">
                <a:solidFill>
                  <a:srgbClr val="FF0000"/>
                </a:solidFill>
              </a:rPr>
              <a:t>Distributor</a:t>
            </a:r>
            <a:r>
              <a:rPr lang="fi-FI" dirty="0">
                <a:solidFill>
                  <a:srgbClr val="FF0000"/>
                </a:solidFill>
              </a:rPr>
              <a:t>, </a:t>
            </a:r>
            <a:r>
              <a:rPr lang="fi-FI" dirty="0" err="1">
                <a:solidFill>
                  <a:srgbClr val="FF0000"/>
                </a:solidFill>
              </a:rPr>
              <a:t>Importer</a:t>
            </a:r>
            <a:endParaRPr lang="fi-FI" dirty="0">
              <a:solidFill>
                <a:srgbClr val="FF0000"/>
              </a:solidFill>
            </a:endParaRPr>
          </a:p>
          <a:p>
            <a:pPr marL="285750" indent="-285750">
              <a:buFont typeface="Arial" panose="020B0604020202020204" pitchFamily="34" charset="0"/>
              <a:buChar char="•"/>
            </a:pPr>
            <a:endParaRPr lang="fi-FI" sz="1400" dirty="0">
              <a:solidFill>
                <a:srgbClr val="7030A0"/>
              </a:solidFill>
            </a:endParaRPr>
          </a:p>
        </p:txBody>
      </p:sp>
      <p:sp>
        <p:nvSpPr>
          <p:cNvPr id="13" name="Left-Right Arrow 12">
            <a:extLst>
              <a:ext uri="{FF2B5EF4-FFF2-40B4-BE49-F238E27FC236}">
                <a16:creationId xmlns:a16="http://schemas.microsoft.com/office/drawing/2014/main" id="{CEF837F9-6854-7749-BEC4-3120480E7C95}"/>
              </a:ext>
            </a:extLst>
          </p:cNvPr>
          <p:cNvSpPr/>
          <p:nvPr/>
        </p:nvSpPr>
        <p:spPr>
          <a:xfrm>
            <a:off x="2723535" y="2481534"/>
            <a:ext cx="4682881" cy="463104"/>
          </a:xfrm>
          <a:prstGeom prst="leftRightArrow">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Knowledge of unlawfulness</a:t>
            </a:r>
          </a:p>
        </p:txBody>
      </p:sp>
      <p:sp>
        <p:nvSpPr>
          <p:cNvPr id="11" name="TextBox 10">
            <a:extLst>
              <a:ext uri="{FF2B5EF4-FFF2-40B4-BE49-F238E27FC236}">
                <a16:creationId xmlns:a16="http://schemas.microsoft.com/office/drawing/2014/main" id="{659BD791-5790-AC4C-91FD-FA02907135E4}"/>
              </a:ext>
            </a:extLst>
          </p:cNvPr>
          <p:cNvSpPr txBox="1"/>
          <p:nvPr/>
        </p:nvSpPr>
        <p:spPr>
          <a:xfrm>
            <a:off x="3093976" y="1669966"/>
            <a:ext cx="644728" cy="369332"/>
          </a:xfrm>
          <a:prstGeom prst="rect">
            <a:avLst/>
          </a:prstGeom>
          <a:noFill/>
        </p:spPr>
        <p:txBody>
          <a:bodyPr wrap="none" rtlCol="0">
            <a:spAutoFit/>
          </a:bodyPr>
          <a:lstStyle/>
          <a:p>
            <a:r>
              <a:rPr lang="fi-FI" dirty="0" err="1"/>
              <a:t>duty</a:t>
            </a:r>
            <a:endParaRPr lang="fi-FI" dirty="0"/>
          </a:p>
        </p:txBody>
      </p:sp>
      <p:sp>
        <p:nvSpPr>
          <p:cNvPr id="12" name="Freeform 11">
            <a:extLst>
              <a:ext uri="{FF2B5EF4-FFF2-40B4-BE49-F238E27FC236}">
                <a16:creationId xmlns:a16="http://schemas.microsoft.com/office/drawing/2014/main" id="{C790B2FF-1D41-2D42-9468-11D0D1578FAB}"/>
              </a:ext>
            </a:extLst>
          </p:cNvPr>
          <p:cNvSpPr/>
          <p:nvPr/>
        </p:nvSpPr>
        <p:spPr>
          <a:xfrm>
            <a:off x="3093976" y="3155790"/>
            <a:ext cx="8750624" cy="3664311"/>
          </a:xfrm>
          <a:custGeom>
            <a:avLst/>
            <a:gdLst>
              <a:gd name="connsiteX0" fmla="*/ 0 w 6157608"/>
              <a:gd name="connsiteY0" fmla="*/ 3356042 h 3356042"/>
              <a:gd name="connsiteX1" fmla="*/ 1955259 w 6157608"/>
              <a:gd name="connsiteY1" fmla="*/ 1245140 h 3356042"/>
              <a:gd name="connsiteX2" fmla="*/ 6157608 w 6157608"/>
              <a:gd name="connsiteY2" fmla="*/ 0 h 3356042"/>
            </a:gdLst>
            <a:ahLst/>
            <a:cxnLst>
              <a:cxn ang="0">
                <a:pos x="connsiteX0" y="connsiteY0"/>
              </a:cxn>
              <a:cxn ang="0">
                <a:pos x="connsiteX1" y="connsiteY1"/>
              </a:cxn>
              <a:cxn ang="0">
                <a:pos x="connsiteX2" y="connsiteY2"/>
              </a:cxn>
            </a:cxnLst>
            <a:rect l="l" t="t" r="r" b="b"/>
            <a:pathLst>
              <a:path w="6157608" h="3356042">
                <a:moveTo>
                  <a:pt x="0" y="3356042"/>
                </a:moveTo>
                <a:cubicBezTo>
                  <a:pt x="464495" y="2580261"/>
                  <a:pt x="928991" y="1804480"/>
                  <a:pt x="1955259" y="1245140"/>
                </a:cubicBezTo>
                <a:cubicBezTo>
                  <a:pt x="2981527" y="685800"/>
                  <a:pt x="5517204" y="186447"/>
                  <a:pt x="6157608" y="0"/>
                </a:cubicBezTo>
              </a:path>
            </a:pathLst>
          </a:custGeom>
          <a:noFill/>
          <a:ln w="571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FF0000"/>
              </a:solidFill>
            </a:endParaRPr>
          </a:p>
        </p:txBody>
      </p:sp>
      <p:sp>
        <p:nvSpPr>
          <p:cNvPr id="14" name="TextBox 13">
            <a:extLst>
              <a:ext uri="{FF2B5EF4-FFF2-40B4-BE49-F238E27FC236}">
                <a16:creationId xmlns:a16="http://schemas.microsoft.com/office/drawing/2014/main" id="{691836FA-7F3F-9C45-8D57-5773098811FB}"/>
              </a:ext>
            </a:extLst>
          </p:cNvPr>
          <p:cNvSpPr txBox="1"/>
          <p:nvPr/>
        </p:nvSpPr>
        <p:spPr>
          <a:xfrm>
            <a:off x="1566154" y="6497936"/>
            <a:ext cx="1381326" cy="369332"/>
          </a:xfrm>
          <a:prstGeom prst="rect">
            <a:avLst/>
          </a:prstGeom>
          <a:noFill/>
        </p:spPr>
        <p:txBody>
          <a:bodyPr wrap="square" rtlCol="0">
            <a:spAutoFit/>
          </a:bodyPr>
          <a:lstStyle/>
          <a:p>
            <a:r>
              <a:rPr lang="fi-FI" dirty="0"/>
              <a:t>CN, KR</a:t>
            </a:r>
          </a:p>
        </p:txBody>
      </p:sp>
      <p:sp>
        <p:nvSpPr>
          <p:cNvPr id="17" name="TextBox 16">
            <a:extLst>
              <a:ext uri="{FF2B5EF4-FFF2-40B4-BE49-F238E27FC236}">
                <a16:creationId xmlns:a16="http://schemas.microsoft.com/office/drawing/2014/main" id="{B41635A9-F8FC-6347-B1F0-6051D522A3FE}"/>
              </a:ext>
            </a:extLst>
          </p:cNvPr>
          <p:cNvSpPr txBox="1"/>
          <p:nvPr/>
        </p:nvSpPr>
        <p:spPr>
          <a:xfrm>
            <a:off x="3521693" y="6497936"/>
            <a:ext cx="1386918" cy="369332"/>
          </a:xfrm>
          <a:prstGeom prst="rect">
            <a:avLst/>
          </a:prstGeom>
          <a:noFill/>
        </p:spPr>
        <p:txBody>
          <a:bodyPr wrap="none" rtlCol="0">
            <a:spAutoFit/>
          </a:bodyPr>
          <a:lstStyle/>
          <a:p>
            <a:r>
              <a:rPr lang="fi-FI" dirty="0"/>
              <a:t>US, UK, EU</a:t>
            </a:r>
          </a:p>
        </p:txBody>
      </p:sp>
      <p:sp>
        <p:nvSpPr>
          <p:cNvPr id="18" name="TextBox 17">
            <a:extLst>
              <a:ext uri="{FF2B5EF4-FFF2-40B4-BE49-F238E27FC236}">
                <a16:creationId xmlns:a16="http://schemas.microsoft.com/office/drawing/2014/main" id="{398A7F26-E189-284D-BD74-556D38053D8C}"/>
              </a:ext>
            </a:extLst>
          </p:cNvPr>
          <p:cNvSpPr txBox="1"/>
          <p:nvPr/>
        </p:nvSpPr>
        <p:spPr>
          <a:xfrm>
            <a:off x="679048" y="1984440"/>
            <a:ext cx="1178528" cy="369332"/>
          </a:xfrm>
          <a:prstGeom prst="rect">
            <a:avLst/>
          </a:prstGeom>
          <a:noFill/>
        </p:spPr>
        <p:txBody>
          <a:bodyPr wrap="none" rtlCol="0">
            <a:spAutoFit/>
          </a:bodyPr>
          <a:lstStyle/>
          <a:p>
            <a:r>
              <a:rPr lang="fi-FI" dirty="0">
                <a:solidFill>
                  <a:srgbClr val="FF0000"/>
                </a:solidFill>
              </a:rPr>
              <a:t>TS </a:t>
            </a:r>
            <a:r>
              <a:rPr lang="fi-FI" dirty="0" err="1">
                <a:solidFill>
                  <a:srgbClr val="FF0000"/>
                </a:solidFill>
              </a:rPr>
              <a:t>holder</a:t>
            </a:r>
            <a:endParaRPr lang="fi-FI" dirty="0">
              <a:solidFill>
                <a:srgbClr val="FF0000"/>
              </a:solidFill>
            </a:endParaRPr>
          </a:p>
        </p:txBody>
      </p:sp>
    </p:spTree>
    <p:extLst>
      <p:ext uri="{BB962C8B-B14F-4D97-AF65-F5344CB8AC3E}">
        <p14:creationId xmlns:p14="http://schemas.microsoft.com/office/powerpoint/2010/main" val="27334275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57F5A7E3-E4FE-174B-A19E-40F8ACF2AE17}"/>
              </a:ext>
            </a:extLst>
          </p:cNvPr>
          <p:cNvGraphicFramePr>
            <a:graphicFrameLocks noGrp="1"/>
          </p:cNvGraphicFramePr>
          <p:nvPr>
            <p:ph idx="1"/>
            <p:extLst>
              <p:ext uri="{D42A27DB-BD31-4B8C-83A1-F6EECF244321}">
                <p14:modId xmlns:p14="http://schemas.microsoft.com/office/powerpoint/2010/main" val="2759193272"/>
              </p:ext>
            </p:extLst>
          </p:nvPr>
        </p:nvGraphicFramePr>
        <p:xfrm>
          <a:off x="546506" y="0"/>
          <a:ext cx="11164047" cy="6357544"/>
        </p:xfrm>
        <a:graphic>
          <a:graphicData uri="http://schemas.openxmlformats.org/drawingml/2006/table">
            <a:tbl>
              <a:tblPr firstRow="1" bandRow="1">
                <a:tableStyleId>{5C22544A-7EE6-4342-B048-85BDC9FD1C3A}</a:tableStyleId>
              </a:tblPr>
              <a:tblGrid>
                <a:gridCol w="1804948">
                  <a:extLst>
                    <a:ext uri="{9D8B030D-6E8A-4147-A177-3AD203B41FA5}">
                      <a16:colId xmlns:a16="http://schemas.microsoft.com/office/drawing/2014/main" val="2478433097"/>
                    </a:ext>
                  </a:extLst>
                </a:gridCol>
                <a:gridCol w="1946694">
                  <a:extLst>
                    <a:ext uri="{9D8B030D-6E8A-4147-A177-3AD203B41FA5}">
                      <a16:colId xmlns:a16="http://schemas.microsoft.com/office/drawing/2014/main" val="4205977861"/>
                    </a:ext>
                  </a:extLst>
                </a:gridCol>
                <a:gridCol w="1830380">
                  <a:extLst>
                    <a:ext uri="{9D8B030D-6E8A-4147-A177-3AD203B41FA5}">
                      <a16:colId xmlns:a16="http://schemas.microsoft.com/office/drawing/2014/main" val="4124922851"/>
                    </a:ext>
                  </a:extLst>
                </a:gridCol>
                <a:gridCol w="1913258">
                  <a:extLst>
                    <a:ext uri="{9D8B030D-6E8A-4147-A177-3AD203B41FA5}">
                      <a16:colId xmlns:a16="http://schemas.microsoft.com/office/drawing/2014/main" val="3379861057"/>
                    </a:ext>
                  </a:extLst>
                </a:gridCol>
                <a:gridCol w="1808091">
                  <a:extLst>
                    <a:ext uri="{9D8B030D-6E8A-4147-A177-3AD203B41FA5}">
                      <a16:colId xmlns:a16="http://schemas.microsoft.com/office/drawing/2014/main" val="3528307317"/>
                    </a:ext>
                  </a:extLst>
                </a:gridCol>
                <a:gridCol w="1860676">
                  <a:extLst>
                    <a:ext uri="{9D8B030D-6E8A-4147-A177-3AD203B41FA5}">
                      <a16:colId xmlns:a16="http://schemas.microsoft.com/office/drawing/2014/main" val="1606518100"/>
                    </a:ext>
                  </a:extLst>
                </a:gridCol>
              </a:tblGrid>
              <a:tr h="444749">
                <a:tc>
                  <a:txBody>
                    <a:bodyPr/>
                    <a:lstStyle/>
                    <a:p>
                      <a:r>
                        <a:rPr lang="fi-FI" sz="1200" dirty="0" err="1"/>
                        <a:t>Complainant</a:t>
                      </a:r>
                      <a:r>
                        <a:rPr lang="fi-FI" sz="1200" dirty="0"/>
                        <a:t>/</a:t>
                      </a:r>
                    </a:p>
                  </a:txBody>
                  <a:tcPr/>
                </a:tc>
                <a:tc>
                  <a:txBody>
                    <a:bodyPr/>
                    <a:lstStyle/>
                    <a:p>
                      <a:r>
                        <a:rPr lang="fi-FI" sz="1200" dirty="0" err="1"/>
                        <a:t>Celgard</a:t>
                      </a:r>
                      <a:r>
                        <a:rPr lang="fi-FI" sz="1200" dirty="0"/>
                        <a:t> </a:t>
                      </a:r>
                    </a:p>
                  </a:txBody>
                  <a:tcPr/>
                </a:tc>
                <a:tc>
                  <a:txBody>
                    <a:bodyPr/>
                    <a:lstStyle/>
                    <a:p>
                      <a:r>
                        <a:rPr lang="fi-FI" sz="1200" dirty="0"/>
                        <a:t>LG </a:t>
                      </a:r>
                      <a:r>
                        <a:rPr lang="fi-FI" sz="1200" dirty="0" err="1"/>
                        <a:t>Eletronics</a:t>
                      </a:r>
                      <a:endParaRPr lang="fi-FI" sz="1200" dirty="0"/>
                    </a:p>
                  </a:txBody>
                  <a:tcPr/>
                </a:tc>
                <a:tc>
                  <a:txBody>
                    <a:bodyPr/>
                    <a:lstStyle/>
                    <a:p>
                      <a:r>
                        <a:rPr lang="fi-FI" sz="1200" dirty="0" err="1"/>
                        <a:t>Medytox</a:t>
                      </a:r>
                      <a:r>
                        <a:rPr lang="fi-FI" sz="1200" dirty="0"/>
                        <a:t>/</a:t>
                      </a:r>
                    </a:p>
                    <a:p>
                      <a:r>
                        <a:rPr lang="fi-FI" sz="1200" dirty="0" err="1"/>
                        <a:t>Allergan</a:t>
                      </a:r>
                      <a:r>
                        <a:rPr lang="fi-FI" sz="1200" dirty="0"/>
                        <a:t> (</a:t>
                      </a:r>
                      <a:r>
                        <a:rPr lang="fi-FI" sz="1200" dirty="0" err="1"/>
                        <a:t>licensee</a:t>
                      </a:r>
                      <a:r>
                        <a:rPr lang="fi-FI" sz="1200" dirty="0"/>
                        <a:t>) </a:t>
                      </a:r>
                    </a:p>
                  </a:txBody>
                  <a:tcPr/>
                </a:tc>
                <a:tc>
                  <a:txBody>
                    <a:bodyPr/>
                    <a:lstStyle/>
                    <a:p>
                      <a:r>
                        <a:rPr lang="fi-FI" sz="1200" dirty="0"/>
                        <a:t>SI Group </a:t>
                      </a:r>
                    </a:p>
                  </a:txBody>
                  <a:tcPr/>
                </a:tc>
                <a:tc>
                  <a:txBody>
                    <a:bodyPr/>
                    <a:lstStyle/>
                    <a:p>
                      <a:r>
                        <a:rPr lang="fi-FI" sz="1200" dirty="0" err="1"/>
                        <a:t>Amsted</a:t>
                      </a:r>
                      <a:endParaRPr lang="fi-FI" sz="1200" dirty="0"/>
                    </a:p>
                    <a:p>
                      <a:endParaRPr lang="fi-FI" sz="1200" dirty="0"/>
                    </a:p>
                  </a:txBody>
                  <a:tcPr/>
                </a:tc>
                <a:extLst>
                  <a:ext uri="{0D108BD9-81ED-4DB2-BD59-A6C34878D82A}">
                    <a16:rowId xmlns:a16="http://schemas.microsoft.com/office/drawing/2014/main" val="3225391809"/>
                  </a:ext>
                </a:extLst>
              </a:tr>
              <a:tr h="640773">
                <a:tc>
                  <a:txBody>
                    <a:bodyPr/>
                    <a:lstStyle/>
                    <a:p>
                      <a:r>
                        <a:rPr lang="fi-FI" sz="1200" dirty="0" err="1"/>
                        <a:t>Primary</a:t>
                      </a:r>
                      <a:r>
                        <a:rPr lang="fi-FI" sz="1200" dirty="0"/>
                        <a:t> </a:t>
                      </a:r>
                      <a:r>
                        <a:rPr lang="fi-FI" sz="1200" dirty="0" err="1"/>
                        <a:t>Actor</a:t>
                      </a:r>
                      <a:endParaRPr lang="fi-FI" sz="1200" dirty="0"/>
                    </a:p>
                  </a:txBody>
                  <a:tcPr/>
                </a:tc>
                <a:tc>
                  <a:txBody>
                    <a:bodyPr/>
                    <a:lstStyle/>
                    <a:p>
                      <a:r>
                        <a:rPr lang="fi-FI" sz="1200" dirty="0" err="1"/>
                        <a:t>Former</a:t>
                      </a:r>
                      <a:r>
                        <a:rPr lang="fi-FI" sz="1200" dirty="0"/>
                        <a:t> </a:t>
                      </a:r>
                      <a:r>
                        <a:rPr lang="fi-FI" sz="1200" dirty="0" err="1"/>
                        <a:t>employee</a:t>
                      </a:r>
                      <a:endParaRPr lang="fi-FI" sz="1200" dirty="0"/>
                    </a:p>
                    <a:p>
                      <a:r>
                        <a:rPr lang="fi-FI" sz="1200" dirty="0" err="1"/>
                        <a:t>Dr</a:t>
                      </a:r>
                      <a:r>
                        <a:rPr lang="fi-FI" sz="1200" dirty="0"/>
                        <a:t> Zhang </a:t>
                      </a:r>
                      <a:r>
                        <a:rPr lang="fi-FI" sz="1200" dirty="0" err="1"/>
                        <a:t>Xiamonin</a:t>
                      </a:r>
                      <a:endParaRPr lang="fi-FI" sz="1200" dirty="0"/>
                    </a:p>
                  </a:txBody>
                  <a:tcPr/>
                </a:tc>
                <a:tc>
                  <a:txBody>
                    <a:bodyPr/>
                    <a:lstStyle/>
                    <a:p>
                      <a:r>
                        <a:rPr lang="fi-FI" sz="1200" dirty="0" err="1"/>
                        <a:t>Several</a:t>
                      </a:r>
                      <a:r>
                        <a:rPr lang="fi-FI" sz="1200" dirty="0"/>
                        <a:t> </a:t>
                      </a:r>
                      <a:r>
                        <a:rPr lang="fi-FI" sz="1200" dirty="0" err="1"/>
                        <a:t>former</a:t>
                      </a:r>
                      <a:r>
                        <a:rPr lang="fi-FI" sz="1200" dirty="0"/>
                        <a:t> </a:t>
                      </a:r>
                      <a:r>
                        <a:rPr lang="fi-FI" sz="1200" dirty="0" err="1"/>
                        <a:t>employees</a:t>
                      </a:r>
                      <a:endParaRPr lang="fi-FI" sz="1200" dirty="0"/>
                    </a:p>
                  </a:txBody>
                  <a:tcPr/>
                </a:tc>
                <a:tc>
                  <a:txBody>
                    <a:bodyPr/>
                    <a:lstStyle/>
                    <a:p>
                      <a:r>
                        <a:rPr lang="fi-FI" sz="1200" dirty="0" err="1"/>
                        <a:t>Former</a:t>
                      </a:r>
                      <a:r>
                        <a:rPr lang="fi-FI" sz="1200" dirty="0"/>
                        <a:t> </a:t>
                      </a:r>
                      <a:r>
                        <a:rPr lang="fi-FI" sz="1200" dirty="0" err="1"/>
                        <a:t>Employee</a:t>
                      </a:r>
                      <a:endParaRPr lang="fi-FI" sz="1200" dirty="0"/>
                    </a:p>
                    <a:p>
                      <a:r>
                        <a:rPr lang="fi-FI" sz="1200" dirty="0" err="1"/>
                        <a:t>Dr</a:t>
                      </a:r>
                      <a:r>
                        <a:rPr lang="fi-FI" sz="1200" dirty="0"/>
                        <a:t> </a:t>
                      </a:r>
                      <a:r>
                        <a:rPr lang="fi-FI" sz="1200" dirty="0" err="1"/>
                        <a:t>Byung</a:t>
                      </a:r>
                      <a:r>
                        <a:rPr lang="fi-FI" sz="1200" dirty="0"/>
                        <a:t> </a:t>
                      </a:r>
                      <a:r>
                        <a:rPr lang="fi-FI" sz="1200" dirty="0" err="1"/>
                        <a:t>Kook</a:t>
                      </a:r>
                      <a:r>
                        <a:rPr lang="fi-FI" sz="1200" dirty="0"/>
                        <a:t> Lee</a:t>
                      </a:r>
                    </a:p>
                  </a:txBody>
                  <a:tcPr/>
                </a:tc>
                <a:tc>
                  <a:txBody>
                    <a:bodyPr/>
                    <a:lstStyle/>
                    <a:p>
                      <a:r>
                        <a:rPr lang="fi-FI" sz="1200" dirty="0" err="1"/>
                        <a:t>Former</a:t>
                      </a:r>
                      <a:r>
                        <a:rPr lang="fi-FI" sz="1200" dirty="0"/>
                        <a:t> </a:t>
                      </a:r>
                      <a:r>
                        <a:rPr lang="fi-FI" sz="1200" dirty="0" err="1"/>
                        <a:t>Employees</a:t>
                      </a:r>
                      <a:endParaRPr lang="fi-FI" sz="1200" dirty="0"/>
                    </a:p>
                    <a:p>
                      <a:r>
                        <a:rPr lang="fi-FI" sz="1200" dirty="0"/>
                        <a:t>(</a:t>
                      </a:r>
                      <a:r>
                        <a:rPr lang="fi-FI" sz="1200" dirty="0" err="1"/>
                        <a:t>Mr</a:t>
                      </a:r>
                      <a:r>
                        <a:rPr lang="fi-FI" sz="1200" dirty="0"/>
                        <a:t> </a:t>
                      </a:r>
                      <a:r>
                        <a:rPr lang="fi-FI" sz="1200" dirty="0" err="1"/>
                        <a:t>Zack</a:t>
                      </a:r>
                      <a:r>
                        <a:rPr lang="fi-FI" sz="1200" dirty="0"/>
                        <a:t> </a:t>
                      </a:r>
                      <a:r>
                        <a:rPr lang="fi-FI" sz="1200" dirty="0" err="1"/>
                        <a:t>Zu</a:t>
                      </a:r>
                      <a:r>
                        <a:rPr lang="fi-FI" sz="1200" dirty="0"/>
                        <a:t>, </a:t>
                      </a:r>
                      <a:r>
                        <a:rPr lang="fi-FI" sz="1200" dirty="0" err="1"/>
                        <a:t>Mr</a:t>
                      </a:r>
                      <a:r>
                        <a:rPr lang="fi-FI" sz="1200" dirty="0"/>
                        <a:t> </a:t>
                      </a:r>
                      <a:r>
                        <a:rPr lang="fi-FI" sz="1200" dirty="0" err="1"/>
                        <a:t>CYLai</a:t>
                      </a:r>
                      <a:r>
                        <a:rPr lang="fi-FI" sz="1200" dirty="0"/>
                        <a:t>) </a:t>
                      </a:r>
                    </a:p>
                  </a:txBody>
                  <a:tcPr/>
                </a:tc>
                <a:tc>
                  <a:txBody>
                    <a:bodyPr/>
                    <a:lstStyle/>
                    <a:p>
                      <a:r>
                        <a:rPr lang="fi-FI" sz="1200" dirty="0" err="1"/>
                        <a:t>Former</a:t>
                      </a:r>
                      <a:r>
                        <a:rPr lang="fi-FI" sz="1200" dirty="0"/>
                        <a:t> </a:t>
                      </a:r>
                      <a:r>
                        <a:rPr lang="fi-FI" sz="1200" dirty="0" err="1"/>
                        <a:t>employess</a:t>
                      </a:r>
                      <a:r>
                        <a:rPr lang="fi-FI" sz="1200" dirty="0"/>
                        <a:t> of </a:t>
                      </a:r>
                      <a:r>
                        <a:rPr lang="fi-FI" sz="1200" dirty="0" err="1"/>
                        <a:t>Licensee</a:t>
                      </a:r>
                      <a:r>
                        <a:rPr lang="fi-FI" sz="1200" dirty="0"/>
                        <a:t> of </a:t>
                      </a:r>
                      <a:r>
                        <a:rPr lang="fi-FI" sz="1200" dirty="0" err="1"/>
                        <a:t>Amstead</a:t>
                      </a:r>
                      <a:r>
                        <a:rPr lang="fi-FI" sz="1200" dirty="0"/>
                        <a:t> (Datong, CN)  </a:t>
                      </a:r>
                    </a:p>
                  </a:txBody>
                  <a:tcPr/>
                </a:tc>
                <a:extLst>
                  <a:ext uri="{0D108BD9-81ED-4DB2-BD59-A6C34878D82A}">
                    <a16:rowId xmlns:a16="http://schemas.microsoft.com/office/drawing/2014/main" val="269164465"/>
                  </a:ext>
                </a:extLst>
              </a:tr>
              <a:tr h="325320">
                <a:tc>
                  <a:txBody>
                    <a:bodyPr/>
                    <a:lstStyle/>
                    <a:p>
                      <a:r>
                        <a:rPr lang="fi-FI" sz="1200" dirty="0" err="1"/>
                        <a:t>Respondent</a:t>
                      </a:r>
                      <a:r>
                        <a:rPr lang="fi-FI" sz="1200" dirty="0"/>
                        <a:t> /</a:t>
                      </a:r>
                      <a:r>
                        <a:rPr lang="fi-FI" sz="1200" dirty="0" err="1"/>
                        <a:t>defendant</a:t>
                      </a:r>
                      <a:endParaRPr lang="fi-FI" sz="1200" dirty="0"/>
                    </a:p>
                  </a:txBody>
                  <a:tcPr/>
                </a:tc>
                <a:tc>
                  <a:txBody>
                    <a:bodyPr/>
                    <a:lstStyle/>
                    <a:p>
                      <a:r>
                        <a:rPr lang="fi-FI" sz="1200" dirty="0"/>
                        <a:t>Senior </a:t>
                      </a:r>
                    </a:p>
                  </a:txBody>
                  <a:tcPr/>
                </a:tc>
                <a:tc>
                  <a:txBody>
                    <a:bodyPr/>
                    <a:lstStyle/>
                    <a:p>
                      <a:r>
                        <a:rPr lang="fi-FI" sz="1200" dirty="0"/>
                        <a:t>SK Innovation</a:t>
                      </a:r>
                    </a:p>
                  </a:txBody>
                  <a:tcPr/>
                </a:tc>
                <a:tc>
                  <a:txBody>
                    <a:bodyPr/>
                    <a:lstStyle/>
                    <a:p>
                      <a:r>
                        <a:rPr lang="fi-FI" sz="1200" dirty="0" err="1"/>
                        <a:t>Daewoong</a:t>
                      </a:r>
                      <a:r>
                        <a:rPr lang="fi-FI" sz="1200" dirty="0"/>
                        <a:t> /</a:t>
                      </a:r>
                      <a:r>
                        <a:rPr lang="fi-FI" sz="1200" dirty="0" err="1"/>
                        <a:t>Evolus</a:t>
                      </a:r>
                      <a:endParaRPr lang="fi-FI" sz="1200" dirty="0"/>
                    </a:p>
                  </a:txBody>
                  <a:tcPr/>
                </a:tc>
                <a:tc>
                  <a:txBody>
                    <a:bodyPr/>
                    <a:lstStyle/>
                    <a:p>
                      <a:r>
                        <a:rPr lang="fi-FI" sz="1200" dirty="0" err="1"/>
                        <a:t>Sino</a:t>
                      </a:r>
                      <a:r>
                        <a:rPr lang="fi-FI" sz="1200" dirty="0"/>
                        <a:t> </a:t>
                      </a:r>
                      <a:r>
                        <a:rPr lang="fi-FI" sz="1200" dirty="0" err="1"/>
                        <a:t>Legend</a:t>
                      </a:r>
                      <a:endParaRPr lang="fi-FI" sz="1200" dirty="0"/>
                    </a:p>
                  </a:txBody>
                  <a:tcPr/>
                </a:tc>
                <a:tc>
                  <a:txBody>
                    <a:bodyPr/>
                    <a:lstStyle/>
                    <a:p>
                      <a:r>
                        <a:rPr lang="fi-FI" sz="1200" dirty="0" err="1"/>
                        <a:t>Tian</a:t>
                      </a:r>
                      <a:r>
                        <a:rPr lang="fi-FI" sz="1200" dirty="0"/>
                        <a:t> </a:t>
                      </a:r>
                      <a:r>
                        <a:rPr lang="fi-FI" sz="1200" dirty="0" err="1"/>
                        <a:t>Rui</a:t>
                      </a:r>
                      <a:r>
                        <a:rPr lang="fi-FI" sz="1200" dirty="0"/>
                        <a:t> and </a:t>
                      </a:r>
                      <a:r>
                        <a:rPr lang="fi-FI" sz="1200" dirty="0" err="1"/>
                        <a:t>others</a:t>
                      </a:r>
                      <a:endParaRPr lang="fi-FI" sz="1200" dirty="0"/>
                    </a:p>
                  </a:txBody>
                  <a:tcPr/>
                </a:tc>
                <a:extLst>
                  <a:ext uri="{0D108BD9-81ED-4DB2-BD59-A6C34878D82A}">
                    <a16:rowId xmlns:a16="http://schemas.microsoft.com/office/drawing/2014/main" val="3818086309"/>
                  </a:ext>
                </a:extLst>
              </a:tr>
              <a:tr h="640773">
                <a:tc>
                  <a:txBody>
                    <a:bodyPr/>
                    <a:lstStyle/>
                    <a:p>
                      <a:r>
                        <a:rPr lang="fi-FI" sz="1200" dirty="0" err="1"/>
                        <a:t>Contract</a:t>
                      </a:r>
                      <a:r>
                        <a:rPr lang="fi-FI" sz="1200" dirty="0"/>
                        <a:t>?</a:t>
                      </a:r>
                    </a:p>
                  </a:txBody>
                  <a:tcPr/>
                </a:tc>
                <a:tc>
                  <a:txBody>
                    <a:bodyPr/>
                    <a:lstStyle/>
                    <a:p>
                      <a:r>
                        <a:rPr lang="fi-FI" sz="1200" dirty="0" err="1"/>
                        <a:t>Employment</a:t>
                      </a:r>
                      <a:r>
                        <a:rPr lang="fi-FI" sz="1200" dirty="0"/>
                        <a:t>/NDA</a:t>
                      </a:r>
                    </a:p>
                  </a:txBody>
                  <a:tcPr/>
                </a:tc>
                <a:tc>
                  <a:txBody>
                    <a:bodyPr/>
                    <a:lstStyle/>
                    <a:p>
                      <a:r>
                        <a:rPr lang="fi-FI" sz="1200" dirty="0" err="1"/>
                        <a:t>Employment</a:t>
                      </a:r>
                      <a:r>
                        <a:rPr lang="fi-FI" sz="1200" dirty="0"/>
                        <a:t> </a:t>
                      </a:r>
                    </a:p>
                  </a:txBody>
                  <a:tcPr/>
                </a:tc>
                <a:tc>
                  <a:txBody>
                    <a:bodyPr/>
                    <a:lstStyle/>
                    <a:p>
                      <a:r>
                        <a:rPr lang="fi-FI" sz="1200" dirty="0" err="1"/>
                        <a:t>Employment</a:t>
                      </a:r>
                      <a:r>
                        <a:rPr lang="fi-FI" sz="1200" dirty="0"/>
                        <a:t>:</a:t>
                      </a:r>
                    </a:p>
                  </a:txBody>
                  <a:tcPr/>
                </a:tc>
                <a:tc>
                  <a:txBody>
                    <a:bodyPr/>
                    <a:lstStyle/>
                    <a:p>
                      <a:r>
                        <a:rPr lang="fi-FI" sz="1200" dirty="0" err="1"/>
                        <a:t>Employement</a:t>
                      </a:r>
                      <a:r>
                        <a:rPr lang="fi-FI" sz="1200" dirty="0"/>
                        <a:t>:  </a:t>
                      </a:r>
                      <a:r>
                        <a:rPr lang="fi-FI" sz="1200" dirty="0" err="1"/>
                        <a:t>Confidentiality</a:t>
                      </a:r>
                      <a:r>
                        <a:rPr lang="fi-FI" sz="1200" dirty="0"/>
                        <a:t> and </a:t>
                      </a:r>
                      <a:r>
                        <a:rPr lang="fi-FI" sz="1200" dirty="0" err="1"/>
                        <a:t>non</a:t>
                      </a:r>
                      <a:r>
                        <a:rPr lang="fi-FI" sz="1200" dirty="0"/>
                        <a:t> </a:t>
                      </a:r>
                      <a:r>
                        <a:rPr lang="fi-FI" sz="1200" dirty="0" err="1"/>
                        <a:t>compete</a:t>
                      </a:r>
                      <a:endParaRPr lang="fi-FI" sz="1200" dirty="0"/>
                    </a:p>
                  </a:txBody>
                  <a:tcPr/>
                </a:tc>
                <a:tc>
                  <a:txBody>
                    <a:bodyPr/>
                    <a:lstStyle/>
                    <a:p>
                      <a:r>
                        <a:rPr lang="fi-FI" sz="1200" dirty="0" err="1"/>
                        <a:t>Employement</a:t>
                      </a:r>
                      <a:r>
                        <a:rPr lang="fi-FI" sz="1200" dirty="0"/>
                        <a:t>: </a:t>
                      </a:r>
                      <a:r>
                        <a:rPr lang="fi-FI" sz="1200" dirty="0" err="1"/>
                        <a:t>Confidentiality</a:t>
                      </a:r>
                      <a:r>
                        <a:rPr lang="fi-FI" sz="1200" dirty="0"/>
                        <a:t> </a:t>
                      </a:r>
                    </a:p>
                  </a:txBody>
                  <a:tcPr/>
                </a:tc>
                <a:extLst>
                  <a:ext uri="{0D108BD9-81ED-4DB2-BD59-A6C34878D82A}">
                    <a16:rowId xmlns:a16="http://schemas.microsoft.com/office/drawing/2014/main" val="4166491682"/>
                  </a:ext>
                </a:extLst>
              </a:tr>
              <a:tr h="827665">
                <a:tc>
                  <a:txBody>
                    <a:bodyPr/>
                    <a:lstStyle/>
                    <a:p>
                      <a:r>
                        <a:rPr lang="fi-FI" sz="1200" dirty="0" err="1"/>
                        <a:t>Parallel</a:t>
                      </a:r>
                      <a:r>
                        <a:rPr lang="fi-FI" sz="1200" dirty="0"/>
                        <a:t> </a:t>
                      </a:r>
                      <a:r>
                        <a:rPr lang="fi-FI" sz="1200" dirty="0" err="1"/>
                        <a:t>proceedings</a:t>
                      </a:r>
                      <a:r>
                        <a:rPr lang="fi-FI" sz="1200" dirty="0"/>
                        <a:t>?</a:t>
                      </a:r>
                    </a:p>
                  </a:txBody>
                  <a:tcPr/>
                </a:tc>
                <a:tc>
                  <a:txBody>
                    <a:bodyPr/>
                    <a:lstStyle/>
                    <a:p>
                      <a:r>
                        <a:rPr lang="fi-FI" sz="1200" dirty="0" err="1"/>
                        <a:t>Yes</a:t>
                      </a:r>
                      <a:r>
                        <a:rPr lang="fi-FI" sz="1200" dirty="0"/>
                        <a:t> in CN/US</a:t>
                      </a:r>
                    </a:p>
                  </a:txBody>
                  <a:tcPr/>
                </a:tc>
                <a:tc>
                  <a:txBody>
                    <a:bodyPr/>
                    <a:lstStyle/>
                    <a:p>
                      <a:r>
                        <a:rPr lang="fi-FI" sz="1200" dirty="0" err="1"/>
                        <a:t>Yes</a:t>
                      </a:r>
                      <a:r>
                        <a:rPr lang="fi-FI" sz="1200" dirty="0"/>
                        <a:t> in KR</a:t>
                      </a:r>
                    </a:p>
                    <a:p>
                      <a:r>
                        <a:rPr lang="fi-FI" sz="1200" dirty="0"/>
                        <a:t>(</a:t>
                      </a:r>
                      <a:r>
                        <a:rPr lang="fi-FI" sz="1200" dirty="0" err="1"/>
                        <a:t>Pending</a:t>
                      </a:r>
                      <a:r>
                        <a:rPr lang="fi-FI" sz="1200" dirty="0"/>
                        <a:t>) </a:t>
                      </a:r>
                    </a:p>
                  </a:txBody>
                  <a:tcPr/>
                </a:tc>
                <a:tc>
                  <a:txBody>
                    <a:bodyPr/>
                    <a:lstStyle/>
                    <a:p>
                      <a:r>
                        <a:rPr lang="fi-FI" sz="1200" dirty="0" err="1"/>
                        <a:t>Yes</a:t>
                      </a:r>
                      <a:r>
                        <a:rPr lang="fi-FI" sz="1200" dirty="0"/>
                        <a:t> in KR</a:t>
                      </a:r>
                    </a:p>
                    <a:p>
                      <a:r>
                        <a:rPr lang="fi-FI" sz="1200" dirty="0"/>
                        <a:t>(</a:t>
                      </a:r>
                      <a:r>
                        <a:rPr lang="fi-FI" sz="1200" dirty="0" err="1"/>
                        <a:t>Pending</a:t>
                      </a:r>
                      <a:r>
                        <a:rPr lang="fi-FI" sz="1200" dirty="0"/>
                        <a:t>) </a:t>
                      </a:r>
                    </a:p>
                  </a:txBody>
                  <a:tcPr/>
                </a:tc>
                <a:tc>
                  <a:txBody>
                    <a:bodyPr/>
                    <a:lstStyle/>
                    <a:p>
                      <a:r>
                        <a:rPr lang="fi-FI" sz="1200" dirty="0" err="1">
                          <a:solidFill>
                            <a:srgbClr val="FF0000"/>
                          </a:solidFill>
                        </a:rPr>
                        <a:t>Yes</a:t>
                      </a:r>
                      <a:r>
                        <a:rPr lang="fi-FI" sz="1200" dirty="0">
                          <a:solidFill>
                            <a:srgbClr val="FF0000"/>
                          </a:solidFill>
                        </a:rPr>
                        <a:t> in CN: </a:t>
                      </a:r>
                      <a:r>
                        <a:rPr lang="fi-FI" sz="1200" b="1" dirty="0">
                          <a:solidFill>
                            <a:srgbClr val="FF0000"/>
                          </a:solidFill>
                        </a:rPr>
                        <a:t>No </a:t>
                      </a:r>
                      <a:r>
                        <a:rPr lang="fi-FI" sz="1200" dirty="0" err="1">
                          <a:solidFill>
                            <a:srgbClr val="FF0000"/>
                          </a:solidFill>
                        </a:rPr>
                        <a:t>misappropriation</a:t>
                      </a:r>
                      <a:endParaRPr lang="fi-FI" sz="1200" dirty="0">
                        <a:solidFill>
                          <a:srgbClr val="FF0000"/>
                        </a:solidFill>
                      </a:endParaRPr>
                    </a:p>
                    <a:p>
                      <a:r>
                        <a:rPr lang="fi-FI" sz="1200" dirty="0" err="1">
                          <a:solidFill>
                            <a:srgbClr val="FF0000"/>
                          </a:solidFill>
                        </a:rPr>
                        <a:t>Excluded</a:t>
                      </a:r>
                      <a:r>
                        <a:rPr lang="fi-FI" sz="1200" dirty="0">
                          <a:solidFill>
                            <a:srgbClr val="FF0000"/>
                          </a:solidFill>
                        </a:rPr>
                        <a:t> ITC </a:t>
                      </a:r>
                      <a:r>
                        <a:rPr lang="fi-FI" sz="1200" dirty="0" err="1">
                          <a:solidFill>
                            <a:srgbClr val="FF0000"/>
                          </a:solidFill>
                        </a:rPr>
                        <a:t>review</a:t>
                      </a:r>
                      <a:r>
                        <a:rPr lang="fi-FI" sz="1200" dirty="0">
                          <a:solidFill>
                            <a:srgbClr val="FF0000"/>
                          </a:solidFill>
                        </a:rPr>
                        <a:t>  </a:t>
                      </a:r>
                    </a:p>
                  </a:txBody>
                  <a:tcPr/>
                </a:tc>
                <a:tc>
                  <a:txBody>
                    <a:bodyPr/>
                    <a:lstStyle/>
                    <a:p>
                      <a:r>
                        <a:rPr lang="fi-FI" sz="1200" dirty="0"/>
                        <a:t>No</a:t>
                      </a:r>
                    </a:p>
                  </a:txBody>
                  <a:tcPr/>
                </a:tc>
                <a:extLst>
                  <a:ext uri="{0D108BD9-81ED-4DB2-BD59-A6C34878D82A}">
                    <a16:rowId xmlns:a16="http://schemas.microsoft.com/office/drawing/2014/main" val="1975694136"/>
                  </a:ext>
                </a:extLst>
              </a:tr>
              <a:tr h="453881">
                <a:tc>
                  <a:txBody>
                    <a:bodyPr/>
                    <a:lstStyle/>
                    <a:p>
                      <a:r>
                        <a:rPr lang="fi-FI" sz="1200" dirty="0" err="1"/>
                        <a:t>Jurisdiction</a:t>
                      </a:r>
                      <a:endParaRPr lang="fi-FI" sz="1200" dirty="0"/>
                    </a:p>
                  </a:txBody>
                  <a:tcPr/>
                </a:tc>
                <a:tc>
                  <a:txBody>
                    <a:bodyPr/>
                    <a:lstStyle/>
                    <a:p>
                      <a:r>
                        <a:rPr lang="fi-FI" sz="1200" dirty="0"/>
                        <a:t>UK </a:t>
                      </a:r>
                      <a:r>
                        <a:rPr lang="fi-FI" sz="1200" dirty="0" err="1"/>
                        <a:t>Court</a:t>
                      </a:r>
                      <a:endParaRPr lang="fi-FI" sz="1200" dirty="0"/>
                    </a:p>
                  </a:txBody>
                  <a:tcPr/>
                </a:tc>
                <a:tc>
                  <a:txBody>
                    <a:bodyPr/>
                    <a:lstStyle/>
                    <a:p>
                      <a:r>
                        <a:rPr lang="fi-FI" sz="1200" dirty="0"/>
                        <a:t>ITC</a:t>
                      </a:r>
                    </a:p>
                  </a:txBody>
                  <a:tcPr/>
                </a:tc>
                <a:tc>
                  <a:txBody>
                    <a:bodyPr/>
                    <a:lstStyle/>
                    <a:p>
                      <a:r>
                        <a:rPr lang="fi-FI" sz="1200" dirty="0"/>
                        <a:t>ITC (</a:t>
                      </a:r>
                      <a:r>
                        <a:rPr lang="fi-FI" sz="1200" dirty="0" err="1"/>
                        <a:t>importation</a:t>
                      </a:r>
                      <a:r>
                        <a:rPr lang="fi-FI" sz="1200" dirty="0"/>
                        <a:t>) </a:t>
                      </a:r>
                    </a:p>
                  </a:txBody>
                  <a:tcPr/>
                </a:tc>
                <a:tc>
                  <a:txBody>
                    <a:bodyPr/>
                    <a:lstStyle/>
                    <a:p>
                      <a:r>
                        <a:rPr lang="fi-FI" sz="1200" dirty="0"/>
                        <a:t>ITC (</a:t>
                      </a:r>
                      <a:r>
                        <a:rPr lang="fi-FI" sz="1200" dirty="0" err="1"/>
                        <a:t>importation</a:t>
                      </a:r>
                      <a:r>
                        <a:rPr lang="fi-FI" sz="1200" dirty="0"/>
                        <a:t>) </a:t>
                      </a:r>
                      <a:r>
                        <a:rPr lang="fi-FI" sz="1200" dirty="0">
                          <a:sym typeface="Wingdings" pitchFamily="2" charset="2"/>
                        </a:rPr>
                        <a:t> Fed </a:t>
                      </a:r>
                      <a:r>
                        <a:rPr lang="fi-FI" sz="1200" dirty="0" err="1">
                          <a:sym typeface="Wingdings" pitchFamily="2" charset="2"/>
                        </a:rPr>
                        <a:t>Cir</a:t>
                      </a:r>
                      <a:r>
                        <a:rPr lang="fi-FI" sz="1200" dirty="0">
                          <a:sym typeface="Wingdings" pitchFamily="2" charset="2"/>
                        </a:rPr>
                        <a:t> (</a:t>
                      </a:r>
                      <a:r>
                        <a:rPr lang="fi-FI" sz="1200" dirty="0" err="1">
                          <a:sym typeface="Wingdings" pitchFamily="2" charset="2"/>
                        </a:rPr>
                        <a:t>review</a:t>
                      </a:r>
                      <a:r>
                        <a:rPr lang="fi-FI" sz="1200" dirty="0">
                          <a:sym typeface="Wingdings" pitchFamily="2" charset="2"/>
                        </a:rPr>
                        <a:t>) </a:t>
                      </a:r>
                      <a:endParaRPr lang="fi-FI" sz="1200" dirty="0"/>
                    </a:p>
                  </a:txBody>
                  <a:tcPr/>
                </a:tc>
                <a:tc>
                  <a:txBody>
                    <a:bodyPr/>
                    <a:lstStyle/>
                    <a:p>
                      <a:r>
                        <a:rPr lang="fi-FI" sz="1200" dirty="0"/>
                        <a:t>ITC(</a:t>
                      </a:r>
                      <a:r>
                        <a:rPr lang="fi-FI" sz="1200" dirty="0" err="1"/>
                        <a:t>importation</a:t>
                      </a:r>
                      <a:r>
                        <a:rPr lang="fi-FI" sz="1200" dirty="0"/>
                        <a:t>)</a:t>
                      </a:r>
                    </a:p>
                    <a:p>
                      <a:r>
                        <a:rPr lang="fi-FI" sz="1200" dirty="0">
                          <a:sym typeface="Wingdings" pitchFamily="2" charset="2"/>
                        </a:rPr>
                        <a:t> Fed </a:t>
                      </a:r>
                      <a:r>
                        <a:rPr lang="fi-FI" sz="1200" dirty="0" err="1">
                          <a:sym typeface="Wingdings" pitchFamily="2" charset="2"/>
                        </a:rPr>
                        <a:t>Cir</a:t>
                      </a:r>
                      <a:r>
                        <a:rPr lang="fi-FI" sz="1200" dirty="0">
                          <a:sym typeface="Wingdings" pitchFamily="2" charset="2"/>
                        </a:rPr>
                        <a:t> (</a:t>
                      </a:r>
                      <a:r>
                        <a:rPr lang="fi-FI" sz="1200" dirty="0" err="1">
                          <a:sym typeface="Wingdings" pitchFamily="2" charset="2"/>
                        </a:rPr>
                        <a:t>review</a:t>
                      </a:r>
                      <a:r>
                        <a:rPr lang="fi-FI" sz="1200" dirty="0">
                          <a:sym typeface="Wingdings" pitchFamily="2" charset="2"/>
                        </a:rPr>
                        <a:t>)</a:t>
                      </a:r>
                      <a:endParaRPr lang="fi-FI" sz="1200" dirty="0"/>
                    </a:p>
                  </a:txBody>
                  <a:tcPr/>
                </a:tc>
                <a:extLst>
                  <a:ext uri="{0D108BD9-81ED-4DB2-BD59-A6C34878D82A}">
                    <a16:rowId xmlns:a16="http://schemas.microsoft.com/office/drawing/2014/main" val="3984349772"/>
                  </a:ext>
                </a:extLst>
              </a:tr>
              <a:tr h="350233">
                <a:tc>
                  <a:txBody>
                    <a:bodyPr/>
                    <a:lstStyle/>
                    <a:p>
                      <a:r>
                        <a:rPr lang="fi-FI" sz="1200" dirty="0" err="1"/>
                        <a:t>Remedy</a:t>
                      </a:r>
                      <a:r>
                        <a:rPr lang="fi-FI" sz="1200" dirty="0"/>
                        <a:t> </a:t>
                      </a:r>
                    </a:p>
                  </a:txBody>
                  <a:tcPr/>
                </a:tc>
                <a:tc>
                  <a:txBody>
                    <a:bodyPr/>
                    <a:lstStyle/>
                    <a:p>
                      <a:r>
                        <a:rPr lang="fi-FI" sz="1200" dirty="0" err="1"/>
                        <a:t>Interim</a:t>
                      </a:r>
                      <a:r>
                        <a:rPr lang="fi-FI" sz="1200" dirty="0"/>
                        <a:t> </a:t>
                      </a:r>
                      <a:r>
                        <a:rPr lang="fi-FI" sz="1200" dirty="0" err="1"/>
                        <a:t>injunction</a:t>
                      </a:r>
                      <a:r>
                        <a:rPr lang="fi-FI" sz="1200" dirty="0"/>
                        <a:t> </a:t>
                      </a:r>
                    </a:p>
                  </a:txBody>
                  <a:tcPr/>
                </a:tc>
                <a:tc>
                  <a:txBody>
                    <a:bodyPr/>
                    <a:lstStyle/>
                    <a:p>
                      <a:r>
                        <a:rPr lang="fi-FI" sz="1200" dirty="0"/>
                        <a:t>LEO  (10 </a:t>
                      </a:r>
                      <a:r>
                        <a:rPr lang="fi-FI" sz="1200" dirty="0" err="1"/>
                        <a:t>years</a:t>
                      </a:r>
                      <a:r>
                        <a:rPr lang="fi-FI" sz="1200" dirty="0"/>
                        <a:t>)</a:t>
                      </a:r>
                    </a:p>
                  </a:txBody>
                  <a:tcPr/>
                </a:tc>
                <a:tc>
                  <a:txBody>
                    <a:bodyPr/>
                    <a:lstStyle/>
                    <a:p>
                      <a:r>
                        <a:rPr lang="fi-FI" sz="1200" dirty="0"/>
                        <a:t>LEO (21 </a:t>
                      </a:r>
                      <a:r>
                        <a:rPr lang="fi-FI" sz="1200" dirty="0" err="1"/>
                        <a:t>months</a:t>
                      </a:r>
                      <a:r>
                        <a:rPr lang="fi-FI" sz="1200" dirty="0"/>
                        <a:t>)</a:t>
                      </a:r>
                    </a:p>
                  </a:txBody>
                  <a:tcPr/>
                </a:tc>
                <a:tc>
                  <a:txBody>
                    <a:bodyPr/>
                    <a:lstStyle/>
                    <a:p>
                      <a:r>
                        <a:rPr lang="fi-FI" sz="1200" dirty="0"/>
                        <a:t>LEO(10 </a:t>
                      </a:r>
                      <a:r>
                        <a:rPr lang="fi-FI" sz="1200" dirty="0" err="1"/>
                        <a:t>yrs</a:t>
                      </a:r>
                      <a:r>
                        <a:rPr lang="fi-FI" sz="1200" dirty="0"/>
                        <a:t>) </a:t>
                      </a:r>
                    </a:p>
                  </a:txBody>
                  <a:tcPr/>
                </a:tc>
                <a:tc>
                  <a:txBody>
                    <a:bodyPr/>
                    <a:lstStyle/>
                    <a:p>
                      <a:r>
                        <a:rPr lang="fi-FI" sz="1200" dirty="0"/>
                        <a:t>LEO </a:t>
                      </a:r>
                    </a:p>
                  </a:txBody>
                  <a:tcPr/>
                </a:tc>
                <a:extLst>
                  <a:ext uri="{0D108BD9-81ED-4DB2-BD59-A6C34878D82A}">
                    <a16:rowId xmlns:a16="http://schemas.microsoft.com/office/drawing/2014/main" val="4234650518"/>
                  </a:ext>
                </a:extLst>
              </a:tr>
              <a:tr h="640773">
                <a:tc>
                  <a:txBody>
                    <a:bodyPr/>
                    <a:lstStyle/>
                    <a:p>
                      <a:r>
                        <a:rPr lang="fi-FI" sz="1200" dirty="0" err="1"/>
                        <a:t>Applicable</a:t>
                      </a:r>
                      <a:r>
                        <a:rPr lang="fi-FI" sz="1200" dirty="0"/>
                        <a:t> </a:t>
                      </a:r>
                      <a:r>
                        <a:rPr lang="fi-FI" sz="1200" dirty="0" err="1"/>
                        <a:t>law</a:t>
                      </a:r>
                      <a:endParaRPr lang="fi-FI" sz="1200" dirty="0"/>
                    </a:p>
                    <a:p>
                      <a:r>
                        <a:rPr lang="fi-FI" sz="1200" dirty="0" err="1"/>
                        <a:t>Importation</a:t>
                      </a:r>
                      <a:endParaRPr lang="fi-FI" sz="1200" dirty="0"/>
                    </a:p>
                  </a:txBody>
                  <a:tcPr/>
                </a:tc>
                <a:tc>
                  <a:txBody>
                    <a:bodyPr/>
                    <a:lstStyle/>
                    <a:p>
                      <a:r>
                        <a:rPr lang="fi-FI" sz="1200" dirty="0"/>
                        <a:t>UK /EU </a:t>
                      </a:r>
                      <a:r>
                        <a:rPr lang="fi-FI" sz="1200" dirty="0" err="1"/>
                        <a:t>Law</a:t>
                      </a:r>
                      <a:endParaRPr lang="fi-FI" sz="1200" dirty="0"/>
                    </a:p>
                    <a:p>
                      <a:r>
                        <a:rPr lang="fi-FI" sz="1200" dirty="0"/>
                        <a:t>(TS Directive §4.5) </a:t>
                      </a:r>
                    </a:p>
                  </a:txBody>
                  <a:tcPr/>
                </a:tc>
                <a:tc>
                  <a:txBody>
                    <a:bodyPr/>
                    <a:lstStyle/>
                    <a:p>
                      <a:r>
                        <a:rPr lang="fi-FI" sz="1200" dirty="0"/>
                        <a:t> US</a:t>
                      </a:r>
                    </a:p>
                    <a:p>
                      <a:r>
                        <a:rPr lang="fi-FI" sz="1200" dirty="0" err="1"/>
                        <a:t>Tariff</a:t>
                      </a:r>
                      <a:r>
                        <a:rPr lang="fi-FI" sz="1200" dirty="0"/>
                        <a:t> Act (</a:t>
                      </a:r>
                      <a:r>
                        <a:rPr lang="fi-FI" sz="1200" kern="1200" dirty="0">
                          <a:solidFill>
                            <a:schemeClr val="dk1"/>
                          </a:solidFill>
                          <a:effectLst/>
                          <a:latin typeface="+mn-lt"/>
                          <a:ea typeface="+mn-ea"/>
                          <a:cs typeface="+mn-cs"/>
                        </a:rPr>
                        <a:t>19 U.S.C. § 1337 )</a:t>
                      </a:r>
                      <a:endParaRPr lang="fi-FI" sz="1200" dirty="0"/>
                    </a:p>
                  </a:txBody>
                  <a:tcPr/>
                </a:tc>
                <a:tc>
                  <a:txBody>
                    <a:bodyPr/>
                    <a:lstStyle/>
                    <a:p>
                      <a:r>
                        <a:rPr lang="fi-FI" sz="1200" dirty="0"/>
                        <a:t>US </a:t>
                      </a:r>
                    </a:p>
                    <a:p>
                      <a:r>
                        <a:rPr lang="fi-FI" sz="1200" dirty="0" err="1"/>
                        <a:t>Tariff</a:t>
                      </a:r>
                      <a:r>
                        <a:rPr lang="fi-FI" sz="1200" dirty="0"/>
                        <a:t> Act (</a:t>
                      </a:r>
                      <a:r>
                        <a:rPr lang="fi-FI" sz="1200" kern="1200" dirty="0">
                          <a:solidFill>
                            <a:schemeClr val="dk1"/>
                          </a:solidFill>
                          <a:effectLst/>
                          <a:latin typeface="+mn-lt"/>
                          <a:ea typeface="+mn-ea"/>
                          <a:cs typeface="+mn-cs"/>
                        </a:rPr>
                        <a:t>19 U.S.C. § 1337 )</a:t>
                      </a:r>
                      <a:endParaRPr lang="fi-FI" sz="1200" dirty="0"/>
                    </a:p>
                  </a:txBody>
                  <a:tcPr/>
                </a:tc>
                <a:tc>
                  <a:txBody>
                    <a:bodyPr/>
                    <a:lstStyle/>
                    <a:p>
                      <a:r>
                        <a:rPr lang="fi-FI" sz="1200" dirty="0"/>
                        <a:t>US </a:t>
                      </a:r>
                    </a:p>
                    <a:p>
                      <a:r>
                        <a:rPr lang="fi-FI" sz="1200" dirty="0" err="1"/>
                        <a:t>Tariff</a:t>
                      </a:r>
                      <a:r>
                        <a:rPr lang="fi-FI" sz="1200" dirty="0"/>
                        <a:t> Act (</a:t>
                      </a:r>
                      <a:r>
                        <a:rPr lang="fi-FI" sz="1200" kern="1200" dirty="0">
                          <a:solidFill>
                            <a:schemeClr val="dk1"/>
                          </a:solidFill>
                          <a:effectLst/>
                          <a:latin typeface="+mn-lt"/>
                          <a:ea typeface="+mn-ea"/>
                          <a:cs typeface="+mn-cs"/>
                        </a:rPr>
                        <a:t>19 U.S.C. § 1337</a:t>
                      </a:r>
                      <a:endParaRPr lang="fi-FI" sz="1200" dirty="0"/>
                    </a:p>
                  </a:txBody>
                  <a:tcPr/>
                </a:tc>
                <a:tc>
                  <a:txBody>
                    <a:bodyPr/>
                    <a:lstStyle/>
                    <a:p>
                      <a:r>
                        <a:rPr lang="fi-FI" sz="1200" dirty="0"/>
                        <a:t>US </a:t>
                      </a:r>
                    </a:p>
                    <a:p>
                      <a:r>
                        <a:rPr lang="fi-FI" sz="1200" dirty="0" err="1"/>
                        <a:t>Tariff</a:t>
                      </a:r>
                      <a:r>
                        <a:rPr lang="fi-FI" sz="1200" dirty="0"/>
                        <a:t> Act</a:t>
                      </a:r>
                    </a:p>
                  </a:txBody>
                  <a:tcPr/>
                </a:tc>
                <a:extLst>
                  <a:ext uri="{0D108BD9-81ED-4DB2-BD59-A6C34878D82A}">
                    <a16:rowId xmlns:a16="http://schemas.microsoft.com/office/drawing/2014/main" val="891550543"/>
                  </a:ext>
                </a:extLst>
              </a:tr>
              <a:tr h="530341">
                <a:tc>
                  <a:txBody>
                    <a:bodyPr/>
                    <a:lstStyle/>
                    <a:p>
                      <a:r>
                        <a:rPr lang="fi-FI" sz="1200" dirty="0" err="1">
                          <a:solidFill>
                            <a:srgbClr val="FF0000"/>
                          </a:solidFill>
                        </a:rPr>
                        <a:t>Applicable</a:t>
                      </a:r>
                      <a:r>
                        <a:rPr lang="fi-FI" sz="1200" dirty="0">
                          <a:solidFill>
                            <a:srgbClr val="FF0000"/>
                          </a:solidFill>
                        </a:rPr>
                        <a:t> </a:t>
                      </a:r>
                      <a:r>
                        <a:rPr lang="fi-FI" sz="1200" dirty="0" err="1">
                          <a:solidFill>
                            <a:srgbClr val="FF0000"/>
                          </a:solidFill>
                        </a:rPr>
                        <a:t>law</a:t>
                      </a:r>
                      <a:r>
                        <a:rPr lang="fi-FI" sz="1200" dirty="0">
                          <a:solidFill>
                            <a:srgbClr val="FF0000"/>
                          </a:solidFill>
                        </a:rPr>
                        <a:t> </a:t>
                      </a:r>
                    </a:p>
                    <a:p>
                      <a:r>
                        <a:rPr lang="fi-FI" sz="1200" dirty="0" err="1">
                          <a:solidFill>
                            <a:srgbClr val="FF0000"/>
                          </a:solidFill>
                        </a:rPr>
                        <a:t>Misappropriation</a:t>
                      </a:r>
                      <a:r>
                        <a:rPr lang="fi-FI" sz="1200" dirty="0">
                          <a:solidFill>
                            <a:srgbClr val="FF0000"/>
                          </a:solidFill>
                        </a:rPr>
                        <a:t>  </a:t>
                      </a:r>
                    </a:p>
                  </a:txBody>
                  <a:tcPr/>
                </a:tc>
                <a:tc>
                  <a:txBody>
                    <a:bodyPr/>
                    <a:lstStyle/>
                    <a:p>
                      <a:r>
                        <a:rPr lang="fi-FI" sz="1200" dirty="0">
                          <a:solidFill>
                            <a:srgbClr val="FF0000"/>
                          </a:solidFill>
                        </a:rPr>
                        <a:t>(</a:t>
                      </a:r>
                      <a:r>
                        <a:rPr lang="fi-FI" sz="1200" dirty="0" err="1">
                          <a:solidFill>
                            <a:srgbClr val="FF0000"/>
                          </a:solidFill>
                        </a:rPr>
                        <a:t>Not</a:t>
                      </a:r>
                      <a:r>
                        <a:rPr lang="fi-FI" sz="1200" dirty="0">
                          <a:solidFill>
                            <a:srgbClr val="FF0000"/>
                          </a:solidFill>
                        </a:rPr>
                        <a:t> </a:t>
                      </a:r>
                      <a:r>
                        <a:rPr lang="fi-FI" sz="1200" dirty="0" err="1">
                          <a:solidFill>
                            <a:srgbClr val="FF0000"/>
                          </a:solidFill>
                        </a:rPr>
                        <a:t>treated</a:t>
                      </a:r>
                      <a:r>
                        <a:rPr lang="fi-FI" sz="1200" dirty="0">
                          <a:solidFill>
                            <a:srgbClr val="FF0000"/>
                          </a:solidFill>
                        </a:rPr>
                        <a:t> </a:t>
                      </a:r>
                      <a:r>
                        <a:rPr lang="fi-FI" sz="1200" dirty="0" err="1">
                          <a:solidFill>
                            <a:srgbClr val="FF0000"/>
                          </a:solidFill>
                        </a:rPr>
                        <a:t>but</a:t>
                      </a:r>
                      <a:r>
                        <a:rPr lang="fi-FI" sz="1200" dirty="0">
                          <a:solidFill>
                            <a:srgbClr val="FF0000"/>
                          </a:solidFill>
                        </a:rPr>
                        <a:t> </a:t>
                      </a:r>
                      <a:r>
                        <a:rPr lang="fi-FI" sz="1200" dirty="0" err="1">
                          <a:solidFill>
                            <a:srgbClr val="FF0000"/>
                          </a:solidFill>
                        </a:rPr>
                        <a:t>maybe</a:t>
                      </a:r>
                      <a:r>
                        <a:rPr lang="fi-FI" sz="1200" dirty="0">
                          <a:solidFill>
                            <a:srgbClr val="FF0000"/>
                          </a:solidFill>
                        </a:rPr>
                        <a:t> CN </a:t>
                      </a:r>
                      <a:r>
                        <a:rPr lang="fi-FI" sz="1200" dirty="0" err="1">
                          <a:solidFill>
                            <a:srgbClr val="FF0000"/>
                          </a:solidFill>
                        </a:rPr>
                        <a:t>para</a:t>
                      </a:r>
                      <a:r>
                        <a:rPr lang="fi-FI" sz="1200" dirty="0">
                          <a:solidFill>
                            <a:srgbClr val="FF0000"/>
                          </a:solidFill>
                        </a:rPr>
                        <a:t> 68)</a:t>
                      </a:r>
                    </a:p>
                  </a:txBody>
                  <a:tcPr/>
                </a:tc>
                <a:tc>
                  <a:txBody>
                    <a:bodyPr/>
                    <a:lstStyle/>
                    <a:p>
                      <a:r>
                        <a:rPr lang="fi-FI" sz="1200" dirty="0">
                          <a:solidFill>
                            <a:srgbClr val="FF0000"/>
                          </a:solidFill>
                        </a:rPr>
                        <a:t>US </a:t>
                      </a:r>
                      <a:r>
                        <a:rPr lang="fi-FI" sz="1200" dirty="0" err="1">
                          <a:solidFill>
                            <a:srgbClr val="FF0000"/>
                          </a:solidFill>
                        </a:rPr>
                        <a:t>law</a:t>
                      </a:r>
                      <a:r>
                        <a:rPr lang="fi-FI" sz="1200" dirty="0">
                          <a:solidFill>
                            <a:srgbClr val="FF0000"/>
                          </a:solidFill>
                        </a:rPr>
                        <a:t> (UTSA)</a:t>
                      </a:r>
                    </a:p>
                  </a:txBody>
                  <a:tcPr/>
                </a:tc>
                <a:tc>
                  <a:txBody>
                    <a:bodyPr/>
                    <a:lstStyle/>
                    <a:p>
                      <a:r>
                        <a:rPr lang="fi-FI" sz="1200" dirty="0">
                          <a:solidFill>
                            <a:srgbClr val="FF0000"/>
                          </a:solidFill>
                        </a:rPr>
                        <a:t>US </a:t>
                      </a:r>
                      <a:r>
                        <a:rPr lang="fi-FI" sz="1200" dirty="0" err="1">
                          <a:solidFill>
                            <a:srgbClr val="FF0000"/>
                          </a:solidFill>
                        </a:rPr>
                        <a:t>law</a:t>
                      </a:r>
                      <a:r>
                        <a:rPr lang="fi-FI" sz="1200" dirty="0">
                          <a:solidFill>
                            <a:srgbClr val="FF0000"/>
                          </a:solidFill>
                        </a:rPr>
                        <a:t> (UTSA) </a:t>
                      </a:r>
                    </a:p>
                  </a:txBody>
                  <a:tcPr/>
                </a:tc>
                <a:tc>
                  <a:txBody>
                    <a:bodyPr/>
                    <a:lstStyle/>
                    <a:p>
                      <a:r>
                        <a:rPr lang="fi-FI" sz="1200" dirty="0">
                          <a:solidFill>
                            <a:srgbClr val="FF0000"/>
                          </a:solidFill>
                        </a:rPr>
                        <a:t>US </a:t>
                      </a:r>
                      <a:r>
                        <a:rPr lang="fi-FI" sz="1200" dirty="0" err="1">
                          <a:solidFill>
                            <a:srgbClr val="FF0000"/>
                          </a:solidFill>
                        </a:rPr>
                        <a:t>law</a:t>
                      </a:r>
                      <a:r>
                        <a:rPr lang="fi-FI" sz="1200" dirty="0">
                          <a:solidFill>
                            <a:srgbClr val="FF0000"/>
                          </a:solidFill>
                        </a:rPr>
                        <a:t> (UTSA and </a:t>
                      </a:r>
                      <a:r>
                        <a:rPr lang="fi-FI" sz="1200" dirty="0" err="1">
                          <a:solidFill>
                            <a:srgbClr val="FF0000"/>
                          </a:solidFill>
                        </a:rPr>
                        <a:t>Federal</a:t>
                      </a:r>
                      <a:r>
                        <a:rPr lang="fi-FI" sz="1200" dirty="0">
                          <a:solidFill>
                            <a:srgbClr val="FF0000"/>
                          </a:solidFill>
                        </a:rPr>
                        <a:t> </a:t>
                      </a:r>
                      <a:r>
                        <a:rPr lang="fi-FI" sz="1200" dirty="0" err="1">
                          <a:solidFill>
                            <a:srgbClr val="FF0000"/>
                          </a:solidFill>
                        </a:rPr>
                        <a:t>common</a:t>
                      </a:r>
                      <a:r>
                        <a:rPr lang="fi-FI" sz="1200" dirty="0">
                          <a:solidFill>
                            <a:srgbClr val="FF0000"/>
                          </a:solidFill>
                        </a:rPr>
                        <a:t> </a:t>
                      </a:r>
                      <a:r>
                        <a:rPr lang="fi-FI" sz="1200" dirty="0" err="1">
                          <a:solidFill>
                            <a:srgbClr val="FF0000"/>
                          </a:solidFill>
                        </a:rPr>
                        <a:t>law</a:t>
                      </a:r>
                      <a:r>
                        <a:rPr lang="fi-FI" sz="1200" dirty="0">
                          <a:solidFill>
                            <a:srgbClr val="FF0000"/>
                          </a:solidFill>
                        </a:rPr>
                        <a:t>) </a:t>
                      </a:r>
                    </a:p>
                  </a:txBody>
                  <a:tcPr/>
                </a:tc>
                <a:tc>
                  <a:txBody>
                    <a:bodyPr/>
                    <a:lstStyle/>
                    <a:p>
                      <a:r>
                        <a:rPr lang="fi-FI" sz="1200" dirty="0">
                          <a:solidFill>
                            <a:srgbClr val="FF0000"/>
                          </a:solidFill>
                        </a:rPr>
                        <a:t>US </a:t>
                      </a:r>
                      <a:r>
                        <a:rPr lang="fi-FI" sz="1200" dirty="0" err="1">
                          <a:solidFill>
                            <a:srgbClr val="FF0000"/>
                          </a:solidFill>
                        </a:rPr>
                        <a:t>law</a:t>
                      </a:r>
                      <a:r>
                        <a:rPr lang="fi-FI" sz="1200" dirty="0">
                          <a:solidFill>
                            <a:srgbClr val="FF0000"/>
                          </a:solidFill>
                        </a:rPr>
                        <a:t> (UTSA)</a:t>
                      </a:r>
                    </a:p>
                  </a:txBody>
                  <a:tcPr/>
                </a:tc>
                <a:extLst>
                  <a:ext uri="{0D108BD9-81ED-4DB2-BD59-A6C34878D82A}">
                    <a16:rowId xmlns:a16="http://schemas.microsoft.com/office/drawing/2014/main" val="3549852708"/>
                  </a:ext>
                </a:extLst>
              </a:tr>
              <a:tr h="640773">
                <a:tc>
                  <a:txBody>
                    <a:bodyPr/>
                    <a:lstStyle/>
                    <a:p>
                      <a:r>
                        <a:rPr lang="fi-FI" sz="1200" dirty="0" err="1">
                          <a:solidFill>
                            <a:srgbClr val="0070C0"/>
                          </a:solidFill>
                        </a:rPr>
                        <a:t>Location</a:t>
                      </a:r>
                      <a:r>
                        <a:rPr lang="fi-FI" sz="1200" dirty="0">
                          <a:solidFill>
                            <a:srgbClr val="0070C0"/>
                          </a:solidFill>
                        </a:rPr>
                        <a:t> of </a:t>
                      </a:r>
                      <a:r>
                        <a:rPr lang="fi-FI" sz="1200" dirty="0" err="1">
                          <a:solidFill>
                            <a:srgbClr val="0070C0"/>
                          </a:solidFill>
                        </a:rPr>
                        <a:t>acquisition</a:t>
                      </a:r>
                      <a:r>
                        <a:rPr lang="fi-FI" sz="1200" dirty="0">
                          <a:solidFill>
                            <a:srgbClr val="0070C0"/>
                          </a:solidFill>
                        </a:rPr>
                        <a:t>/ </a:t>
                      </a:r>
                      <a:r>
                        <a:rPr lang="fi-FI" sz="1200" dirty="0" err="1">
                          <a:solidFill>
                            <a:srgbClr val="0070C0"/>
                          </a:solidFill>
                        </a:rPr>
                        <a:t>Primary</a:t>
                      </a:r>
                      <a:r>
                        <a:rPr lang="fi-FI" sz="1200" dirty="0">
                          <a:solidFill>
                            <a:srgbClr val="0070C0"/>
                          </a:solidFill>
                        </a:rPr>
                        <a:t> </a:t>
                      </a:r>
                      <a:r>
                        <a:rPr lang="fi-FI" sz="1200" dirty="0" err="1">
                          <a:solidFill>
                            <a:srgbClr val="0070C0"/>
                          </a:solidFill>
                        </a:rPr>
                        <a:t>Actor</a:t>
                      </a:r>
                      <a:endParaRPr lang="fi-FI" sz="1200" dirty="0">
                        <a:solidFill>
                          <a:srgbClr val="0070C0"/>
                        </a:solidFill>
                      </a:endParaRPr>
                    </a:p>
                  </a:txBody>
                  <a:tcPr/>
                </a:tc>
                <a:tc>
                  <a:txBody>
                    <a:bodyPr/>
                    <a:lstStyle/>
                    <a:p>
                      <a:r>
                        <a:rPr lang="fi-FI" sz="1200" dirty="0">
                          <a:solidFill>
                            <a:srgbClr val="0070C0"/>
                          </a:solidFill>
                        </a:rPr>
                        <a:t>US</a:t>
                      </a:r>
                    </a:p>
                  </a:txBody>
                  <a:tcPr/>
                </a:tc>
                <a:tc>
                  <a:txBody>
                    <a:bodyPr/>
                    <a:lstStyle/>
                    <a:p>
                      <a:r>
                        <a:rPr lang="fi-FI" sz="1200" dirty="0">
                          <a:solidFill>
                            <a:srgbClr val="0070C0"/>
                          </a:solidFill>
                        </a:rPr>
                        <a:t>KR</a:t>
                      </a:r>
                    </a:p>
                  </a:txBody>
                  <a:tcPr/>
                </a:tc>
                <a:tc>
                  <a:txBody>
                    <a:bodyPr/>
                    <a:lstStyle/>
                    <a:p>
                      <a:r>
                        <a:rPr lang="fi-FI" sz="1200" dirty="0">
                          <a:solidFill>
                            <a:srgbClr val="0070C0"/>
                          </a:solidFill>
                        </a:rPr>
                        <a:t>KR</a:t>
                      </a:r>
                    </a:p>
                  </a:txBody>
                  <a:tcPr/>
                </a:tc>
                <a:tc>
                  <a:txBody>
                    <a:bodyPr/>
                    <a:lstStyle/>
                    <a:p>
                      <a:r>
                        <a:rPr lang="fi-FI" sz="1200" dirty="0">
                          <a:solidFill>
                            <a:srgbClr val="0070C0"/>
                          </a:solidFill>
                        </a:rPr>
                        <a:t>CN </a:t>
                      </a:r>
                    </a:p>
                  </a:txBody>
                  <a:tcPr/>
                </a:tc>
                <a:tc>
                  <a:txBody>
                    <a:bodyPr/>
                    <a:lstStyle/>
                    <a:p>
                      <a:r>
                        <a:rPr lang="fi-FI" sz="1200" dirty="0">
                          <a:solidFill>
                            <a:srgbClr val="0070C0"/>
                          </a:solidFill>
                        </a:rPr>
                        <a:t>US</a:t>
                      </a:r>
                    </a:p>
                  </a:txBody>
                  <a:tcPr/>
                </a:tc>
                <a:extLst>
                  <a:ext uri="{0D108BD9-81ED-4DB2-BD59-A6C34878D82A}">
                    <a16:rowId xmlns:a16="http://schemas.microsoft.com/office/drawing/2014/main" val="885727588"/>
                  </a:ext>
                </a:extLst>
              </a:tr>
              <a:tr h="389293">
                <a:tc>
                  <a:txBody>
                    <a:bodyPr/>
                    <a:lstStyle/>
                    <a:p>
                      <a:r>
                        <a:rPr lang="fi-FI" sz="1200" b="1" dirty="0">
                          <a:solidFill>
                            <a:srgbClr val="00B050"/>
                          </a:solidFill>
                        </a:rPr>
                        <a:t>Import</a:t>
                      </a:r>
                    </a:p>
                  </a:txBody>
                  <a:tcPr/>
                </a:tc>
                <a:tc>
                  <a:txBody>
                    <a:bodyPr/>
                    <a:lstStyle/>
                    <a:p>
                      <a:r>
                        <a:rPr lang="fi-FI" sz="1200" b="1" dirty="0">
                          <a:solidFill>
                            <a:srgbClr val="00B050"/>
                          </a:solidFill>
                        </a:rPr>
                        <a:t>UK</a:t>
                      </a:r>
                    </a:p>
                  </a:txBody>
                  <a:tcPr/>
                </a:tc>
                <a:tc>
                  <a:txBody>
                    <a:bodyPr/>
                    <a:lstStyle/>
                    <a:p>
                      <a:r>
                        <a:rPr lang="fi-FI" sz="1200" b="1" dirty="0">
                          <a:solidFill>
                            <a:srgbClr val="00B050"/>
                          </a:solidFill>
                        </a:rPr>
                        <a:t>US</a:t>
                      </a:r>
                    </a:p>
                  </a:txBody>
                  <a:tcPr/>
                </a:tc>
                <a:tc>
                  <a:txBody>
                    <a:bodyPr/>
                    <a:lstStyle/>
                    <a:p>
                      <a:r>
                        <a:rPr lang="fi-FI" sz="1200" b="1" dirty="0">
                          <a:solidFill>
                            <a:srgbClr val="00B050"/>
                          </a:solidFill>
                        </a:rPr>
                        <a:t>US</a:t>
                      </a:r>
                    </a:p>
                  </a:txBody>
                  <a:tcPr/>
                </a:tc>
                <a:tc>
                  <a:txBody>
                    <a:bodyPr/>
                    <a:lstStyle/>
                    <a:p>
                      <a:r>
                        <a:rPr lang="fi-FI" sz="1200" b="1" dirty="0">
                          <a:solidFill>
                            <a:srgbClr val="00B050"/>
                          </a:solidFill>
                        </a:rPr>
                        <a:t>US</a:t>
                      </a:r>
                    </a:p>
                  </a:txBody>
                  <a:tcPr/>
                </a:tc>
                <a:tc>
                  <a:txBody>
                    <a:bodyPr/>
                    <a:lstStyle/>
                    <a:p>
                      <a:r>
                        <a:rPr lang="fi-FI" sz="1200" b="1" dirty="0">
                          <a:solidFill>
                            <a:srgbClr val="00B050"/>
                          </a:solidFill>
                        </a:rPr>
                        <a:t>US</a:t>
                      </a:r>
                    </a:p>
                  </a:txBody>
                  <a:tcPr/>
                </a:tc>
                <a:extLst>
                  <a:ext uri="{0D108BD9-81ED-4DB2-BD59-A6C34878D82A}">
                    <a16:rowId xmlns:a16="http://schemas.microsoft.com/office/drawing/2014/main" val="3826848706"/>
                  </a:ext>
                </a:extLst>
              </a:tr>
              <a:tr h="453881">
                <a:tc>
                  <a:txBody>
                    <a:bodyPr/>
                    <a:lstStyle/>
                    <a:p>
                      <a:r>
                        <a:rPr lang="fi-FI" sz="1200" b="1" dirty="0">
                          <a:solidFill>
                            <a:srgbClr val="00B050"/>
                          </a:solidFill>
                        </a:rPr>
                        <a:t>Manufacturing (</a:t>
                      </a:r>
                      <a:r>
                        <a:rPr lang="fi-FI" sz="1200" b="1" dirty="0" err="1">
                          <a:solidFill>
                            <a:srgbClr val="00B050"/>
                          </a:solidFill>
                        </a:rPr>
                        <a:t>use</a:t>
                      </a:r>
                      <a:r>
                        <a:rPr lang="fi-FI" sz="1200" b="1" dirty="0">
                          <a:solidFill>
                            <a:srgbClr val="00B050"/>
                          </a:solidFill>
                        </a:rPr>
                        <a:t>/</a:t>
                      </a:r>
                      <a:r>
                        <a:rPr lang="fi-FI" sz="1200" b="1" dirty="0" err="1">
                          <a:solidFill>
                            <a:srgbClr val="00B050"/>
                          </a:solidFill>
                        </a:rPr>
                        <a:t>disclose</a:t>
                      </a:r>
                      <a:r>
                        <a:rPr lang="fi-FI" sz="1200" b="1" dirty="0">
                          <a:solidFill>
                            <a:srgbClr val="00B050"/>
                          </a:solidFill>
                        </a:rPr>
                        <a:t>) </a:t>
                      </a:r>
                    </a:p>
                  </a:txBody>
                  <a:tcPr/>
                </a:tc>
                <a:tc>
                  <a:txBody>
                    <a:bodyPr/>
                    <a:lstStyle/>
                    <a:p>
                      <a:r>
                        <a:rPr lang="fi-FI" sz="1200" b="1" dirty="0">
                          <a:solidFill>
                            <a:srgbClr val="00B050"/>
                          </a:solidFill>
                        </a:rPr>
                        <a:t>CN </a:t>
                      </a:r>
                    </a:p>
                  </a:txBody>
                  <a:tcPr/>
                </a:tc>
                <a:tc>
                  <a:txBody>
                    <a:bodyPr/>
                    <a:lstStyle/>
                    <a:p>
                      <a:r>
                        <a:rPr lang="fi-FI" sz="1200" b="1" dirty="0">
                          <a:solidFill>
                            <a:srgbClr val="00B050"/>
                          </a:solidFill>
                        </a:rPr>
                        <a:t>US</a:t>
                      </a:r>
                    </a:p>
                  </a:txBody>
                  <a:tcPr/>
                </a:tc>
                <a:tc>
                  <a:txBody>
                    <a:bodyPr/>
                    <a:lstStyle/>
                    <a:p>
                      <a:r>
                        <a:rPr lang="fi-FI" sz="1200" b="1" dirty="0">
                          <a:solidFill>
                            <a:srgbClr val="00B050"/>
                          </a:solidFill>
                        </a:rPr>
                        <a:t>KR</a:t>
                      </a:r>
                    </a:p>
                  </a:txBody>
                  <a:tcPr/>
                </a:tc>
                <a:tc>
                  <a:txBody>
                    <a:bodyPr/>
                    <a:lstStyle/>
                    <a:p>
                      <a:r>
                        <a:rPr lang="fi-FI" sz="1200" b="1" dirty="0">
                          <a:solidFill>
                            <a:srgbClr val="00B050"/>
                          </a:solidFill>
                        </a:rPr>
                        <a:t>CN </a:t>
                      </a:r>
                    </a:p>
                  </a:txBody>
                  <a:tcPr/>
                </a:tc>
                <a:tc>
                  <a:txBody>
                    <a:bodyPr/>
                    <a:lstStyle/>
                    <a:p>
                      <a:r>
                        <a:rPr lang="fi-FI" sz="1200" b="1" dirty="0">
                          <a:solidFill>
                            <a:srgbClr val="00B050"/>
                          </a:solidFill>
                        </a:rPr>
                        <a:t>CN</a:t>
                      </a:r>
                    </a:p>
                  </a:txBody>
                  <a:tcPr/>
                </a:tc>
                <a:extLst>
                  <a:ext uri="{0D108BD9-81ED-4DB2-BD59-A6C34878D82A}">
                    <a16:rowId xmlns:a16="http://schemas.microsoft.com/office/drawing/2014/main" val="1012363048"/>
                  </a:ext>
                </a:extLst>
              </a:tr>
            </a:tbl>
          </a:graphicData>
        </a:graphic>
      </p:graphicFrame>
    </p:spTree>
    <p:extLst>
      <p:ext uri="{BB962C8B-B14F-4D97-AF65-F5344CB8AC3E}">
        <p14:creationId xmlns:p14="http://schemas.microsoft.com/office/powerpoint/2010/main" val="15165607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C496A-DCEF-0E41-9BB7-0FB254010BE4}"/>
              </a:ext>
            </a:extLst>
          </p:cNvPr>
          <p:cNvSpPr>
            <a:spLocks noGrp="1"/>
          </p:cNvSpPr>
          <p:nvPr>
            <p:ph type="title"/>
          </p:nvPr>
        </p:nvSpPr>
        <p:spPr>
          <a:xfrm>
            <a:off x="1030514" y="682588"/>
            <a:ext cx="10287726" cy="533803"/>
          </a:xfrm>
        </p:spPr>
        <p:txBody>
          <a:bodyPr/>
          <a:lstStyle/>
          <a:p>
            <a:r>
              <a:rPr lang="fi-FI" dirty="0" err="1"/>
              <a:t>Problem</a:t>
            </a:r>
            <a:r>
              <a:rPr lang="fi-FI" dirty="0"/>
              <a:t> of </a:t>
            </a:r>
            <a:r>
              <a:rPr lang="fi-FI" dirty="0" err="1"/>
              <a:t>knoweledge</a:t>
            </a:r>
            <a:r>
              <a:rPr lang="fi-FI" dirty="0"/>
              <a:t>- Directive </a:t>
            </a:r>
            <a:r>
              <a:rPr lang="fi-FI" dirty="0" err="1"/>
              <a:t>Art</a:t>
            </a:r>
            <a:r>
              <a:rPr lang="fi-FI" dirty="0"/>
              <a:t> 4.5</a:t>
            </a:r>
          </a:p>
        </p:txBody>
      </p:sp>
      <p:sp>
        <p:nvSpPr>
          <p:cNvPr id="3" name="Content Placeholder 2">
            <a:extLst>
              <a:ext uri="{FF2B5EF4-FFF2-40B4-BE49-F238E27FC236}">
                <a16:creationId xmlns:a16="http://schemas.microsoft.com/office/drawing/2014/main" id="{9C2AFDE4-A87A-6340-B126-512A3E81FFEB}"/>
              </a:ext>
            </a:extLst>
          </p:cNvPr>
          <p:cNvSpPr>
            <a:spLocks noGrp="1"/>
          </p:cNvSpPr>
          <p:nvPr>
            <p:ph idx="1"/>
          </p:nvPr>
        </p:nvSpPr>
        <p:spPr>
          <a:xfrm>
            <a:off x="908594" y="1541510"/>
            <a:ext cx="10531566" cy="5194569"/>
          </a:xfrm>
        </p:spPr>
        <p:txBody>
          <a:bodyPr/>
          <a:lstStyle/>
          <a:p>
            <a:pPr marL="0" indent="0">
              <a:buNone/>
            </a:pPr>
            <a:r>
              <a:rPr lang="en-GB" dirty="0"/>
              <a:t>5.   The production, offering or placing on the market of infringing goods, or </a:t>
            </a:r>
            <a:r>
              <a:rPr lang="en-GB" b="1" dirty="0">
                <a:solidFill>
                  <a:srgbClr val="FF0000"/>
                </a:solidFill>
              </a:rPr>
              <a:t>the importation</a:t>
            </a:r>
            <a:r>
              <a:rPr lang="en-GB" dirty="0"/>
              <a:t>, export or storage of </a:t>
            </a:r>
            <a:r>
              <a:rPr lang="en-GB" b="1" dirty="0">
                <a:solidFill>
                  <a:srgbClr val="FF0000"/>
                </a:solidFill>
              </a:rPr>
              <a:t>infringing goods </a:t>
            </a:r>
            <a:r>
              <a:rPr lang="en-GB" dirty="0"/>
              <a:t>for those purposes, shall also be considered an unlawful use of a trade secret where </a:t>
            </a:r>
            <a:r>
              <a:rPr lang="en-GB" dirty="0">
                <a:solidFill>
                  <a:srgbClr val="FF0000"/>
                </a:solidFill>
              </a:rPr>
              <a:t>the person carrying out such </a:t>
            </a:r>
            <a:r>
              <a:rPr lang="en-GB" b="1" dirty="0">
                <a:solidFill>
                  <a:srgbClr val="FF0000"/>
                </a:solidFill>
              </a:rPr>
              <a:t>activities knew, or ought, under the circumstances, to have known </a:t>
            </a:r>
            <a:r>
              <a:rPr lang="en-GB" b="1" u="sng" dirty="0">
                <a:solidFill>
                  <a:srgbClr val="FF0000"/>
                </a:solidFill>
              </a:rPr>
              <a:t>that the trade secret was used unlawfully within the meaning </a:t>
            </a:r>
            <a:r>
              <a:rPr lang="en-GB" dirty="0"/>
              <a:t>of paragraph 3.</a:t>
            </a:r>
            <a:endParaRPr lang="en-GB" dirty="0">
              <a:sym typeface="Wingdings" pitchFamily="2" charset="2"/>
            </a:endParaRPr>
          </a:p>
          <a:p>
            <a:pPr marL="0" indent="0">
              <a:buNone/>
            </a:pPr>
            <a:endParaRPr lang="en-GB" dirty="0"/>
          </a:p>
          <a:p>
            <a:pPr>
              <a:buFont typeface="Wingdings" pitchFamily="2" charset="2"/>
              <a:buChar char="à"/>
            </a:pPr>
            <a:r>
              <a:rPr lang="en-GB"/>
              <a:t> Can importation </a:t>
            </a:r>
            <a:r>
              <a:rPr lang="en-GB" dirty="0"/>
              <a:t>of infringing goods’ alone be the cause of action even </a:t>
            </a:r>
            <a:r>
              <a:rPr lang="en-GB" dirty="0">
                <a:solidFill>
                  <a:srgbClr val="FF0000"/>
                </a:solidFill>
              </a:rPr>
              <a:t>without determining the unlawfulness of the underlying conduct? </a:t>
            </a:r>
          </a:p>
          <a:p>
            <a:pPr>
              <a:buFont typeface="Wingdings" pitchFamily="2" charset="2"/>
              <a:buChar char="à"/>
            </a:pPr>
            <a:r>
              <a:rPr lang="en-GB" b="1" u="sng" dirty="0">
                <a:solidFill>
                  <a:srgbClr val="00B0F0"/>
                </a:solidFill>
              </a:rPr>
              <a:t>DECEPAGE or Mosaic Approach?  If divided: To apply the law of the country of importation, a ‘presumption of (un)lawfulness of the conduct of primary actor - in the country of origin (acquisition)’ has to be made :  Should we need a statutory expression to that effect?  </a:t>
            </a:r>
          </a:p>
          <a:p>
            <a:pPr>
              <a:buFont typeface="Wingdings" pitchFamily="2" charset="2"/>
              <a:buChar char="à"/>
            </a:pPr>
            <a:r>
              <a:rPr lang="en-GB" b="1" u="sng" dirty="0">
                <a:solidFill>
                  <a:srgbClr val="00B0F0"/>
                </a:solidFill>
              </a:rPr>
              <a:t>If NOT: Extraterritorial application</a:t>
            </a:r>
            <a:endParaRPr lang="fi-FI" b="1" u="sng" dirty="0">
              <a:solidFill>
                <a:srgbClr val="00B0F0"/>
              </a:solidFill>
            </a:endParaRPr>
          </a:p>
        </p:txBody>
      </p:sp>
    </p:spTree>
    <p:extLst>
      <p:ext uri="{BB962C8B-B14F-4D97-AF65-F5344CB8AC3E}">
        <p14:creationId xmlns:p14="http://schemas.microsoft.com/office/powerpoint/2010/main" val="24889935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32289-B1EA-B845-9D8F-C19A17C0E43A}"/>
              </a:ext>
            </a:extLst>
          </p:cNvPr>
          <p:cNvSpPr>
            <a:spLocks noGrp="1"/>
          </p:cNvSpPr>
          <p:nvPr>
            <p:ph type="title"/>
          </p:nvPr>
        </p:nvSpPr>
        <p:spPr>
          <a:xfrm>
            <a:off x="884599" y="394865"/>
            <a:ext cx="6865711" cy="533803"/>
          </a:xfrm>
        </p:spPr>
        <p:txBody>
          <a:bodyPr/>
          <a:lstStyle/>
          <a:p>
            <a:r>
              <a:rPr lang="fi-FI" dirty="0" err="1"/>
              <a:t>Claim</a:t>
            </a:r>
            <a:r>
              <a:rPr lang="fi-FI" dirty="0"/>
              <a:t> </a:t>
            </a:r>
            <a:r>
              <a:rPr lang="fi-FI" dirty="0" err="1"/>
              <a:t>by</a:t>
            </a:r>
            <a:r>
              <a:rPr lang="fi-FI" dirty="0"/>
              <a:t> </a:t>
            </a:r>
            <a:r>
              <a:rPr lang="fi-FI" dirty="0" err="1"/>
              <a:t>Celgard</a:t>
            </a:r>
            <a:endParaRPr lang="fi-FI" dirty="0"/>
          </a:p>
        </p:txBody>
      </p:sp>
      <p:sp>
        <p:nvSpPr>
          <p:cNvPr id="3" name="Content Placeholder 2">
            <a:extLst>
              <a:ext uri="{FF2B5EF4-FFF2-40B4-BE49-F238E27FC236}">
                <a16:creationId xmlns:a16="http://schemas.microsoft.com/office/drawing/2014/main" id="{EEE1B7F4-FEB2-1149-94F1-91681E332AF0}"/>
              </a:ext>
            </a:extLst>
          </p:cNvPr>
          <p:cNvSpPr>
            <a:spLocks noGrp="1"/>
          </p:cNvSpPr>
          <p:nvPr>
            <p:ph idx="1"/>
          </p:nvPr>
        </p:nvSpPr>
        <p:spPr>
          <a:xfrm>
            <a:off x="623735" y="1259292"/>
            <a:ext cx="7912100" cy="4987925"/>
          </a:xfrm>
        </p:spPr>
        <p:txBody>
          <a:bodyPr/>
          <a:lstStyle/>
          <a:p>
            <a:pPr marL="0" indent="0">
              <a:buNone/>
            </a:pPr>
            <a:r>
              <a:rPr lang="fi-FI" sz="1800" dirty="0"/>
              <a:t>17. </a:t>
            </a:r>
            <a:r>
              <a:rPr lang="fi-FI" sz="1800" dirty="0" err="1"/>
              <a:t>The</a:t>
            </a:r>
            <a:r>
              <a:rPr lang="fi-FI" sz="1800" dirty="0"/>
              <a:t> Direct </a:t>
            </a:r>
            <a:r>
              <a:rPr lang="fi-FI" sz="1800" dirty="0" err="1"/>
              <a:t>Claim</a:t>
            </a:r>
            <a:r>
              <a:rPr lang="fi-FI" sz="1800" dirty="0"/>
              <a:t> is a </a:t>
            </a:r>
            <a:r>
              <a:rPr lang="fi-FI" sz="1800" dirty="0" err="1"/>
              <a:t>claim</a:t>
            </a:r>
            <a:r>
              <a:rPr lang="fi-FI" sz="1800" dirty="0"/>
              <a:t> </a:t>
            </a:r>
            <a:r>
              <a:rPr lang="fi-FI" sz="1800" dirty="0" err="1"/>
              <a:t>that</a:t>
            </a:r>
            <a:r>
              <a:rPr lang="fi-FI" sz="1800" dirty="0"/>
              <a:t> </a:t>
            </a:r>
            <a:r>
              <a:rPr lang="fi-FI" sz="1800" b="1" dirty="0"/>
              <a:t>Senior is </a:t>
            </a:r>
            <a:r>
              <a:rPr lang="fi-FI" sz="1800" b="1" dirty="0" err="1"/>
              <a:t>liable</a:t>
            </a:r>
            <a:r>
              <a:rPr lang="fi-FI" sz="1800" b="1" dirty="0"/>
              <a:t> for </a:t>
            </a:r>
            <a:r>
              <a:rPr lang="fi-FI" sz="1800" b="1" dirty="0" err="1"/>
              <a:t>importing</a:t>
            </a:r>
            <a:r>
              <a:rPr lang="fi-FI" sz="1800" b="1" dirty="0"/>
              <a:t> into, and </a:t>
            </a:r>
            <a:r>
              <a:rPr lang="fi-FI" sz="1800" b="1" dirty="0" err="1"/>
              <a:t>marketing</a:t>
            </a:r>
            <a:r>
              <a:rPr lang="fi-FI" sz="1800" b="1" dirty="0"/>
              <a:t> (</a:t>
            </a:r>
            <a:r>
              <a:rPr lang="fi-FI" sz="1800" b="1" dirty="0" err="1"/>
              <a:t>or</a:t>
            </a:r>
            <a:r>
              <a:rPr lang="fi-FI" sz="1800" b="1" dirty="0"/>
              <a:t> </a:t>
            </a:r>
            <a:r>
              <a:rPr lang="fi-FI" sz="1800" b="1" dirty="0" err="1"/>
              <a:t>threatening</a:t>
            </a:r>
            <a:r>
              <a:rPr lang="fi-FI" sz="1800" b="1" dirty="0"/>
              <a:t> to market) in</a:t>
            </a:r>
            <a:r>
              <a:rPr lang="fi-FI" sz="1800" dirty="0"/>
              <a:t>, </a:t>
            </a:r>
            <a:r>
              <a:rPr lang="fi-FI" sz="1800" dirty="0" err="1"/>
              <a:t>the</a:t>
            </a:r>
            <a:r>
              <a:rPr lang="fi-FI" sz="1800" dirty="0"/>
              <a:t> UK </a:t>
            </a:r>
            <a:r>
              <a:rPr lang="fi-FI" sz="1800" dirty="0" err="1"/>
              <a:t>battery</a:t>
            </a:r>
            <a:r>
              <a:rPr lang="fi-FI" sz="1800" dirty="0"/>
              <a:t> </a:t>
            </a:r>
            <a:r>
              <a:rPr lang="fi-FI" sz="1800" dirty="0" err="1"/>
              <a:t>separators</a:t>
            </a:r>
            <a:r>
              <a:rPr lang="fi-FI" sz="1800" dirty="0"/>
              <a:t> </a:t>
            </a:r>
            <a:r>
              <a:rPr lang="fi-FI" sz="1800" dirty="0" err="1"/>
              <a:t>whose</a:t>
            </a:r>
            <a:r>
              <a:rPr lang="fi-FI" sz="1800" dirty="0"/>
              <a:t> design, </a:t>
            </a:r>
            <a:r>
              <a:rPr lang="fi-FI" sz="1800" dirty="0" err="1"/>
              <a:t>characteristics</a:t>
            </a:r>
            <a:r>
              <a:rPr lang="fi-FI" sz="1800" dirty="0"/>
              <a:t>, </a:t>
            </a:r>
            <a:r>
              <a:rPr lang="fi-FI" sz="1800" dirty="0" err="1"/>
              <a:t>functioning</a:t>
            </a:r>
            <a:r>
              <a:rPr lang="fi-FI" sz="1800" dirty="0"/>
              <a:t> and/</a:t>
            </a:r>
            <a:r>
              <a:rPr lang="fi-FI" sz="1800" dirty="0" err="1"/>
              <a:t>or</a:t>
            </a:r>
            <a:r>
              <a:rPr lang="fi-FI" sz="1800" dirty="0"/>
              <a:t> </a:t>
            </a:r>
            <a:r>
              <a:rPr lang="fi-FI" sz="1800" dirty="0" err="1"/>
              <a:t>production</a:t>
            </a:r>
            <a:r>
              <a:rPr lang="fi-FI" sz="1800" dirty="0"/>
              <a:t> </a:t>
            </a:r>
            <a:r>
              <a:rPr lang="fi-FI" sz="1800" dirty="0" err="1"/>
              <a:t>process</a:t>
            </a:r>
            <a:r>
              <a:rPr lang="fi-FI" sz="1800" dirty="0"/>
              <a:t> </a:t>
            </a:r>
            <a:r>
              <a:rPr lang="fi-FI" sz="1800" dirty="0" err="1">
                <a:solidFill>
                  <a:srgbClr val="FF0000"/>
                </a:solidFill>
              </a:rPr>
              <a:t>benefit</a:t>
            </a:r>
            <a:r>
              <a:rPr lang="fi-FI" sz="1800" dirty="0">
                <a:solidFill>
                  <a:srgbClr val="FF0000"/>
                </a:solidFill>
              </a:rPr>
              <a:t> </a:t>
            </a:r>
            <a:r>
              <a:rPr lang="fi-FI" sz="1800" dirty="0" err="1">
                <a:solidFill>
                  <a:srgbClr val="FF0000"/>
                </a:solidFill>
              </a:rPr>
              <a:t>significantly</a:t>
            </a:r>
            <a:r>
              <a:rPr lang="fi-FI" sz="1800" dirty="0">
                <a:solidFill>
                  <a:srgbClr val="FF0000"/>
                </a:solidFill>
              </a:rPr>
              <a:t> </a:t>
            </a:r>
            <a:r>
              <a:rPr lang="fi-FI" sz="1800" dirty="0" err="1">
                <a:solidFill>
                  <a:srgbClr val="FF0000"/>
                </a:solidFill>
              </a:rPr>
              <a:t>from</a:t>
            </a:r>
            <a:r>
              <a:rPr lang="fi-FI" sz="1800" dirty="0">
                <a:solidFill>
                  <a:srgbClr val="FF0000"/>
                </a:solidFill>
              </a:rPr>
              <a:t> </a:t>
            </a:r>
            <a:r>
              <a:rPr lang="fi-FI" sz="1800" dirty="0" err="1">
                <a:solidFill>
                  <a:srgbClr val="FF0000"/>
                </a:solidFill>
              </a:rPr>
              <a:t>Celgard's</a:t>
            </a:r>
            <a:r>
              <a:rPr lang="fi-FI" sz="1800" dirty="0">
                <a:solidFill>
                  <a:srgbClr val="FF0000"/>
                </a:solidFill>
              </a:rPr>
              <a:t> </a:t>
            </a:r>
            <a:r>
              <a:rPr lang="fi-FI" sz="1800" dirty="0" err="1">
                <a:solidFill>
                  <a:srgbClr val="FF0000"/>
                </a:solidFill>
              </a:rPr>
              <a:t>trade</a:t>
            </a:r>
            <a:r>
              <a:rPr lang="fi-FI" sz="1800" dirty="0">
                <a:solidFill>
                  <a:srgbClr val="FF0000"/>
                </a:solidFill>
              </a:rPr>
              <a:t> </a:t>
            </a:r>
            <a:r>
              <a:rPr lang="fi-FI" sz="1800" dirty="0" err="1">
                <a:solidFill>
                  <a:srgbClr val="FF0000"/>
                </a:solidFill>
              </a:rPr>
              <a:t>secrets</a:t>
            </a:r>
            <a:r>
              <a:rPr lang="fi-FI" sz="1800" dirty="0"/>
              <a:t> on </a:t>
            </a:r>
            <a:r>
              <a:rPr lang="fi-FI" sz="1800" dirty="0" err="1"/>
              <a:t>the</a:t>
            </a:r>
            <a:r>
              <a:rPr lang="fi-FI" sz="1800" dirty="0"/>
              <a:t> </a:t>
            </a:r>
            <a:r>
              <a:rPr lang="fi-FI" sz="1800" dirty="0" err="1"/>
              <a:t>grounds</a:t>
            </a:r>
            <a:r>
              <a:rPr lang="fi-FI" sz="1800" dirty="0"/>
              <a:t> </a:t>
            </a:r>
            <a:r>
              <a:rPr lang="fi-FI" sz="1800" dirty="0" err="1"/>
              <a:t>that</a:t>
            </a:r>
            <a:r>
              <a:rPr lang="fi-FI" sz="1800" dirty="0"/>
              <a:t> </a:t>
            </a:r>
            <a:r>
              <a:rPr lang="fi-FI" sz="1800" dirty="0" err="1"/>
              <a:t>such</a:t>
            </a:r>
            <a:r>
              <a:rPr lang="fi-FI" sz="1800" dirty="0"/>
              <a:t> </a:t>
            </a:r>
            <a:r>
              <a:rPr lang="fi-FI" sz="1800" dirty="0" err="1"/>
              <a:t>acts</a:t>
            </a:r>
            <a:r>
              <a:rPr lang="fi-FI" sz="1800" dirty="0"/>
              <a:t> </a:t>
            </a:r>
            <a:r>
              <a:rPr lang="fi-FI" sz="1800" dirty="0" err="1"/>
              <a:t>amount</a:t>
            </a:r>
            <a:r>
              <a:rPr lang="fi-FI" sz="1800" dirty="0"/>
              <a:t> to a </a:t>
            </a:r>
            <a:r>
              <a:rPr lang="fi-FI" sz="1800" dirty="0" err="1"/>
              <a:t>breach</a:t>
            </a:r>
            <a:r>
              <a:rPr lang="fi-FI" sz="1800" dirty="0"/>
              <a:t> of an </a:t>
            </a:r>
            <a:r>
              <a:rPr lang="fi-FI" sz="1800" dirty="0" err="1"/>
              <a:t>equitable</a:t>
            </a:r>
            <a:r>
              <a:rPr lang="fi-FI" sz="1800" dirty="0"/>
              <a:t> </a:t>
            </a:r>
            <a:r>
              <a:rPr lang="fi-FI" sz="1800" dirty="0" err="1"/>
              <a:t>obligation</a:t>
            </a:r>
            <a:r>
              <a:rPr lang="fi-FI" sz="1800" dirty="0"/>
              <a:t> of </a:t>
            </a:r>
            <a:r>
              <a:rPr lang="fi-FI" sz="1800" dirty="0" err="1"/>
              <a:t>confidence</a:t>
            </a:r>
            <a:r>
              <a:rPr lang="fi-FI" sz="1800" dirty="0"/>
              <a:t> and/</a:t>
            </a:r>
            <a:r>
              <a:rPr lang="fi-FI" sz="1800" dirty="0" err="1"/>
              <a:t>or</a:t>
            </a:r>
            <a:r>
              <a:rPr lang="fi-FI" sz="1800" dirty="0"/>
              <a:t> a </a:t>
            </a:r>
            <a:r>
              <a:rPr lang="fi-FI" sz="1800" dirty="0" err="1"/>
              <a:t>breach</a:t>
            </a:r>
            <a:r>
              <a:rPr lang="fi-FI" sz="1800" dirty="0"/>
              <a:t> of </a:t>
            </a:r>
            <a:r>
              <a:rPr lang="fi-FI" sz="1800" b="1" dirty="0" err="1"/>
              <a:t>regulation</a:t>
            </a:r>
            <a:r>
              <a:rPr lang="fi-FI" sz="1800" b="1" dirty="0"/>
              <a:t> 3 of </a:t>
            </a:r>
            <a:r>
              <a:rPr lang="fi-FI" sz="1800" b="1" dirty="0" err="1"/>
              <a:t>the</a:t>
            </a:r>
            <a:r>
              <a:rPr lang="fi-FI" sz="1800" b="1" dirty="0"/>
              <a:t> Trade </a:t>
            </a:r>
            <a:r>
              <a:rPr lang="fi-FI" sz="1800" b="1" dirty="0" err="1"/>
              <a:t>Secrets</a:t>
            </a:r>
            <a:r>
              <a:rPr lang="fi-FI" sz="1800" b="1" dirty="0"/>
              <a:t> (</a:t>
            </a:r>
            <a:r>
              <a:rPr lang="fi-FI" sz="1800" b="1" dirty="0" err="1"/>
              <a:t>Enforcement</a:t>
            </a:r>
            <a:r>
              <a:rPr lang="fi-FI" sz="1800" b="1" dirty="0"/>
              <a:t>, </a:t>
            </a:r>
            <a:r>
              <a:rPr lang="fi-FI" sz="1800" b="1" dirty="0" err="1"/>
              <a:t>etc</a:t>
            </a:r>
            <a:r>
              <a:rPr lang="fi-FI" sz="1800" b="1" dirty="0"/>
              <a:t>) </a:t>
            </a:r>
            <a:r>
              <a:rPr lang="fi-FI" sz="1800" b="1" dirty="0" err="1"/>
              <a:t>Regulations</a:t>
            </a:r>
            <a:r>
              <a:rPr lang="fi-FI" sz="1800" b="1" dirty="0"/>
              <a:t> 2018 (SI 2018/597) ("</a:t>
            </a:r>
            <a:r>
              <a:rPr lang="fi-FI" sz="1800" b="1" dirty="0" err="1"/>
              <a:t>the</a:t>
            </a:r>
            <a:r>
              <a:rPr lang="fi-FI" sz="1800" b="1" dirty="0"/>
              <a:t> </a:t>
            </a:r>
            <a:r>
              <a:rPr lang="fi-FI" sz="1800" b="1" dirty="0" err="1"/>
              <a:t>Regulations</a:t>
            </a:r>
            <a:r>
              <a:rPr lang="fi-FI" sz="1800" b="1" dirty="0"/>
              <a:t>") </a:t>
            </a:r>
            <a:r>
              <a:rPr lang="fi-FI" sz="1800" b="1" dirty="0" err="1"/>
              <a:t>which</a:t>
            </a:r>
            <a:r>
              <a:rPr lang="fi-FI" sz="1800" b="1" dirty="0"/>
              <a:t> (</a:t>
            </a:r>
            <a:r>
              <a:rPr lang="fi-FI" sz="1800" b="1" dirty="0" err="1"/>
              <a:t>partially</a:t>
            </a:r>
            <a:r>
              <a:rPr lang="fi-FI" sz="1800" b="1" dirty="0"/>
              <a:t>) </a:t>
            </a:r>
            <a:r>
              <a:rPr lang="fi-FI" sz="1800" b="1" dirty="0" err="1"/>
              <a:t>implement</a:t>
            </a:r>
            <a:r>
              <a:rPr lang="fi-FI" sz="1800" b="1" dirty="0"/>
              <a:t> European </a:t>
            </a:r>
            <a:r>
              <a:rPr lang="fi-FI" sz="1800" b="1" dirty="0" err="1"/>
              <a:t>Parliament</a:t>
            </a:r>
            <a:r>
              <a:rPr lang="fi-FI" sz="1800" b="1" dirty="0"/>
              <a:t> and </a:t>
            </a:r>
            <a:r>
              <a:rPr lang="fi-FI" sz="1800" b="1" dirty="0" err="1"/>
              <a:t>Council</a:t>
            </a:r>
            <a:r>
              <a:rPr lang="fi-FI" sz="1800" b="1" dirty="0"/>
              <a:t> Directive </a:t>
            </a:r>
            <a:endParaRPr lang="fi-FI" sz="1800" dirty="0"/>
          </a:p>
          <a:p>
            <a:pPr marL="0" indent="0">
              <a:buNone/>
            </a:pPr>
            <a:r>
              <a:rPr lang="fi-FI" sz="1800" dirty="0"/>
              <a:t>18. </a:t>
            </a:r>
            <a:r>
              <a:rPr lang="fi-FI" sz="1800" dirty="0" err="1"/>
              <a:t>The</a:t>
            </a:r>
            <a:r>
              <a:rPr lang="fi-FI" sz="1800" dirty="0"/>
              <a:t> </a:t>
            </a:r>
            <a:r>
              <a:rPr lang="fi-FI" sz="1800" dirty="0" err="1"/>
              <a:t>Vicarious</a:t>
            </a:r>
            <a:r>
              <a:rPr lang="fi-FI" sz="1800" dirty="0"/>
              <a:t> </a:t>
            </a:r>
            <a:r>
              <a:rPr lang="fi-FI" sz="1800" dirty="0" err="1"/>
              <a:t>Claim</a:t>
            </a:r>
            <a:r>
              <a:rPr lang="fi-FI" sz="1800" dirty="0"/>
              <a:t> is a </a:t>
            </a:r>
            <a:r>
              <a:rPr lang="fi-FI" sz="1800" dirty="0" err="1"/>
              <a:t>claim</a:t>
            </a:r>
            <a:r>
              <a:rPr lang="fi-FI" sz="1800" dirty="0"/>
              <a:t> </a:t>
            </a:r>
            <a:r>
              <a:rPr lang="fi-FI" sz="1800" b="1" dirty="0" err="1"/>
              <a:t>that</a:t>
            </a:r>
            <a:r>
              <a:rPr lang="fi-FI" sz="1800" b="1" dirty="0"/>
              <a:t> Senior is </a:t>
            </a:r>
            <a:r>
              <a:rPr lang="fi-FI" sz="1800" b="1" dirty="0" err="1"/>
              <a:t>vicariously</a:t>
            </a:r>
            <a:r>
              <a:rPr lang="fi-FI" sz="1800" b="1" dirty="0"/>
              <a:t> </a:t>
            </a:r>
            <a:r>
              <a:rPr lang="fi-FI" sz="1800" b="1" dirty="0" err="1"/>
              <a:t>liable</a:t>
            </a:r>
            <a:r>
              <a:rPr lang="fi-FI" sz="1800" b="1" dirty="0"/>
              <a:t> for </a:t>
            </a:r>
            <a:r>
              <a:rPr lang="fi-FI" sz="1800" b="1" dirty="0" err="1"/>
              <a:t>the</a:t>
            </a:r>
            <a:r>
              <a:rPr lang="fi-FI" sz="1800" b="1" dirty="0"/>
              <a:t> </a:t>
            </a:r>
            <a:r>
              <a:rPr lang="fi-FI" sz="1800" b="1" dirty="0" err="1"/>
              <a:t>wrongdoing</a:t>
            </a:r>
            <a:r>
              <a:rPr lang="fi-FI" sz="1800" b="1" dirty="0"/>
              <a:t> of </a:t>
            </a:r>
            <a:r>
              <a:rPr lang="fi-FI" sz="1800" b="1" dirty="0" err="1"/>
              <a:t>Dr</a:t>
            </a:r>
            <a:r>
              <a:rPr lang="fi-FI" sz="1800" b="1" dirty="0"/>
              <a:t> Zhang in </a:t>
            </a:r>
            <a:r>
              <a:rPr lang="fi-FI" sz="1800" b="1" dirty="0" err="1"/>
              <a:t>disclosing</a:t>
            </a:r>
            <a:r>
              <a:rPr lang="fi-FI" sz="1800" b="1" dirty="0"/>
              <a:t> </a:t>
            </a:r>
            <a:r>
              <a:rPr lang="fi-FI" sz="1800" b="1" dirty="0" err="1"/>
              <a:t>Celgard's</a:t>
            </a:r>
            <a:r>
              <a:rPr lang="fi-FI" sz="1800" b="1" dirty="0"/>
              <a:t> </a:t>
            </a:r>
            <a:r>
              <a:rPr lang="fi-FI" sz="1800" b="1" dirty="0" err="1"/>
              <a:t>trade</a:t>
            </a:r>
            <a:r>
              <a:rPr lang="fi-FI" sz="1800" b="1" dirty="0"/>
              <a:t> </a:t>
            </a:r>
            <a:r>
              <a:rPr lang="fi-FI" sz="1800" b="1" dirty="0" err="1"/>
              <a:t>secrets</a:t>
            </a:r>
            <a:r>
              <a:rPr lang="fi-FI" sz="1800" b="1" dirty="0"/>
              <a:t> to Senior </a:t>
            </a:r>
            <a:r>
              <a:rPr lang="fi-FI" sz="1800" dirty="0"/>
              <a:t>in </a:t>
            </a:r>
            <a:r>
              <a:rPr lang="fi-FI" sz="1800" dirty="0" err="1"/>
              <a:t>breach</a:t>
            </a:r>
            <a:r>
              <a:rPr lang="fi-FI" sz="1800" dirty="0"/>
              <a:t> of an </a:t>
            </a:r>
            <a:r>
              <a:rPr lang="fi-FI" sz="1800" dirty="0" err="1"/>
              <a:t>equitable</a:t>
            </a:r>
            <a:r>
              <a:rPr lang="fi-FI" sz="1800" dirty="0"/>
              <a:t> </a:t>
            </a:r>
            <a:r>
              <a:rPr lang="fi-FI" sz="1800" dirty="0" err="1"/>
              <a:t>obligation</a:t>
            </a:r>
            <a:r>
              <a:rPr lang="fi-FI" sz="1800" dirty="0"/>
              <a:t> of </a:t>
            </a:r>
            <a:r>
              <a:rPr lang="fi-FI" sz="1800" dirty="0" err="1"/>
              <a:t>confidence</a:t>
            </a:r>
            <a:r>
              <a:rPr lang="fi-FI" sz="1800" dirty="0"/>
              <a:t> and/</a:t>
            </a:r>
            <a:r>
              <a:rPr lang="fi-FI" sz="1800" dirty="0" err="1"/>
              <a:t>or</a:t>
            </a:r>
            <a:r>
              <a:rPr lang="fi-FI" sz="1800" dirty="0"/>
              <a:t> </a:t>
            </a:r>
            <a:r>
              <a:rPr lang="fi-FI" sz="1800" dirty="0" err="1"/>
              <a:t>regulation</a:t>
            </a:r>
            <a:r>
              <a:rPr lang="fi-FI" sz="1800" dirty="0"/>
              <a:t> 3 of </a:t>
            </a:r>
            <a:r>
              <a:rPr lang="fi-FI" sz="1800" dirty="0" err="1"/>
              <a:t>the</a:t>
            </a:r>
            <a:r>
              <a:rPr lang="fi-FI" sz="1800" dirty="0"/>
              <a:t> </a:t>
            </a:r>
            <a:r>
              <a:rPr lang="fi-FI" sz="1800" dirty="0" err="1"/>
              <a:t>Regulations</a:t>
            </a:r>
            <a:r>
              <a:rPr lang="fi-FI" sz="1800" dirty="0"/>
              <a:t>. </a:t>
            </a:r>
            <a:r>
              <a:rPr lang="fi-FI" sz="1800" dirty="0" err="1"/>
              <a:t>Although</a:t>
            </a:r>
            <a:r>
              <a:rPr lang="fi-FI" sz="1800" dirty="0"/>
              <a:t> </a:t>
            </a:r>
            <a:r>
              <a:rPr lang="fi-FI" sz="1800" dirty="0" err="1"/>
              <a:t>Celgard</a:t>
            </a:r>
            <a:r>
              <a:rPr lang="fi-FI" sz="1800" dirty="0"/>
              <a:t> </a:t>
            </a:r>
            <a:r>
              <a:rPr lang="fi-FI" sz="1800" dirty="0" err="1"/>
              <a:t>pleads</a:t>
            </a:r>
            <a:r>
              <a:rPr lang="fi-FI" sz="1800" dirty="0"/>
              <a:t> </a:t>
            </a:r>
            <a:r>
              <a:rPr lang="fi-FI" sz="1800" dirty="0" err="1"/>
              <a:t>that</a:t>
            </a:r>
            <a:r>
              <a:rPr lang="fi-FI" sz="1800" dirty="0"/>
              <a:t> </a:t>
            </a:r>
            <a:r>
              <a:rPr lang="fi-FI" sz="1800" dirty="0" err="1"/>
              <a:t>Dr</a:t>
            </a:r>
            <a:r>
              <a:rPr lang="fi-FI" sz="1800" dirty="0"/>
              <a:t> Zhang </a:t>
            </a:r>
            <a:r>
              <a:rPr lang="fi-FI" sz="1800" dirty="0" err="1"/>
              <a:t>was</a:t>
            </a:r>
            <a:r>
              <a:rPr lang="fi-FI" sz="1800" dirty="0"/>
              <a:t> </a:t>
            </a:r>
            <a:r>
              <a:rPr lang="fi-FI" sz="1800" dirty="0" err="1"/>
              <a:t>subject</a:t>
            </a:r>
            <a:r>
              <a:rPr lang="fi-FI" sz="1800" dirty="0"/>
              <a:t> to an express </a:t>
            </a:r>
            <a:r>
              <a:rPr lang="fi-FI" sz="1800" dirty="0" err="1"/>
              <a:t>contractual</a:t>
            </a:r>
            <a:r>
              <a:rPr lang="fi-FI" sz="1800" dirty="0"/>
              <a:t> </a:t>
            </a:r>
            <a:r>
              <a:rPr lang="fi-FI" sz="1800" dirty="0" err="1"/>
              <a:t>obligation</a:t>
            </a:r>
            <a:r>
              <a:rPr lang="fi-FI" sz="1800" dirty="0"/>
              <a:t> of </a:t>
            </a:r>
            <a:r>
              <a:rPr lang="fi-FI" sz="1800" dirty="0" err="1"/>
              <a:t>confidence</a:t>
            </a:r>
            <a:r>
              <a:rPr lang="fi-FI" sz="1800" dirty="0"/>
              <a:t> </a:t>
            </a:r>
            <a:r>
              <a:rPr lang="fi-FI" sz="1800" dirty="0" err="1"/>
              <a:t>pursuant</a:t>
            </a:r>
            <a:r>
              <a:rPr lang="fi-FI" sz="1800" dirty="0"/>
              <a:t> to </a:t>
            </a:r>
            <a:r>
              <a:rPr lang="fi-FI" sz="1800" dirty="0" err="1"/>
              <a:t>the</a:t>
            </a:r>
            <a:r>
              <a:rPr lang="fi-FI" sz="1800" dirty="0"/>
              <a:t> NDA in </a:t>
            </a:r>
            <a:r>
              <a:rPr lang="fi-FI" sz="1800" dirty="0" err="1"/>
              <a:t>support</a:t>
            </a:r>
            <a:r>
              <a:rPr lang="fi-FI" sz="1800" dirty="0"/>
              <a:t> of </a:t>
            </a:r>
            <a:r>
              <a:rPr lang="fi-FI" sz="1800" dirty="0" err="1"/>
              <a:t>its</a:t>
            </a:r>
            <a:r>
              <a:rPr lang="fi-FI" sz="1800" dirty="0"/>
              <a:t> case </a:t>
            </a:r>
            <a:r>
              <a:rPr lang="fi-FI" sz="1800" dirty="0" err="1"/>
              <a:t>that</a:t>
            </a:r>
            <a:r>
              <a:rPr lang="fi-FI" sz="1800" dirty="0"/>
              <a:t> </a:t>
            </a:r>
            <a:r>
              <a:rPr lang="fi-FI" sz="1800" dirty="0" err="1"/>
              <a:t>its</a:t>
            </a:r>
            <a:r>
              <a:rPr lang="fi-FI" sz="1800" dirty="0"/>
              <a:t> </a:t>
            </a:r>
            <a:r>
              <a:rPr lang="fi-FI" sz="1800" dirty="0" err="1"/>
              <a:t>trade</a:t>
            </a:r>
            <a:r>
              <a:rPr lang="fi-FI" sz="1800" dirty="0"/>
              <a:t> </a:t>
            </a:r>
            <a:r>
              <a:rPr lang="fi-FI" sz="1800" dirty="0" err="1"/>
              <a:t>secrets</a:t>
            </a:r>
            <a:r>
              <a:rPr lang="fi-FI" sz="1800" dirty="0"/>
              <a:t> </a:t>
            </a:r>
            <a:r>
              <a:rPr lang="fi-FI" sz="1800" dirty="0" err="1"/>
              <a:t>are</a:t>
            </a:r>
            <a:r>
              <a:rPr lang="fi-FI" sz="1800" dirty="0"/>
              <a:t> </a:t>
            </a:r>
            <a:r>
              <a:rPr lang="fi-FI" sz="1800" dirty="0" err="1"/>
              <a:t>confidential</a:t>
            </a:r>
            <a:r>
              <a:rPr lang="fi-FI" sz="1800" dirty="0"/>
              <a:t> </a:t>
            </a:r>
            <a:r>
              <a:rPr lang="fi-FI" sz="1800" dirty="0" err="1"/>
              <a:t>information</a:t>
            </a:r>
            <a:r>
              <a:rPr lang="fi-FI" sz="1800" dirty="0"/>
              <a:t>, </a:t>
            </a:r>
            <a:r>
              <a:rPr lang="fi-FI" sz="1800" b="1" dirty="0"/>
              <a:t>it </a:t>
            </a:r>
            <a:r>
              <a:rPr lang="fi-FI" sz="1800" b="1" dirty="0" err="1"/>
              <a:t>does</a:t>
            </a:r>
            <a:r>
              <a:rPr lang="fi-FI" sz="1800" b="1" dirty="0"/>
              <a:t> </a:t>
            </a:r>
            <a:r>
              <a:rPr lang="fi-FI" sz="1800" b="1" dirty="0" err="1"/>
              <a:t>not</a:t>
            </a:r>
            <a:r>
              <a:rPr lang="fi-FI" sz="1800" b="1" dirty="0"/>
              <a:t> </a:t>
            </a:r>
            <a:r>
              <a:rPr lang="fi-FI" sz="1800" b="1" dirty="0" err="1"/>
              <a:t>allege</a:t>
            </a:r>
            <a:r>
              <a:rPr lang="fi-FI" sz="1800" b="1" dirty="0"/>
              <a:t> </a:t>
            </a:r>
            <a:r>
              <a:rPr lang="fi-FI" sz="1800" b="1" dirty="0" err="1"/>
              <a:t>breach</a:t>
            </a:r>
            <a:r>
              <a:rPr lang="fi-FI" sz="1800" b="1" dirty="0"/>
              <a:t> of </a:t>
            </a:r>
            <a:r>
              <a:rPr lang="fi-FI" sz="1800" b="1" dirty="0" err="1"/>
              <a:t>the</a:t>
            </a:r>
            <a:r>
              <a:rPr lang="fi-FI" sz="1800" b="1" dirty="0"/>
              <a:t> NDA </a:t>
            </a:r>
            <a:r>
              <a:rPr lang="fi-FI" sz="1800" b="1" dirty="0" err="1"/>
              <a:t>by</a:t>
            </a:r>
            <a:r>
              <a:rPr lang="fi-FI" sz="1800" b="1" dirty="0"/>
              <a:t> </a:t>
            </a:r>
            <a:r>
              <a:rPr lang="fi-FI" sz="1800" b="1" dirty="0" err="1"/>
              <a:t>Dr</a:t>
            </a:r>
            <a:r>
              <a:rPr lang="fi-FI" sz="1800" b="1" dirty="0"/>
              <a:t> Zhang.</a:t>
            </a:r>
          </a:p>
          <a:p>
            <a:endParaRPr lang="fi-FI" sz="1800" dirty="0"/>
          </a:p>
        </p:txBody>
      </p:sp>
      <p:sp>
        <p:nvSpPr>
          <p:cNvPr id="4" name="TextBox 3">
            <a:extLst>
              <a:ext uri="{FF2B5EF4-FFF2-40B4-BE49-F238E27FC236}">
                <a16:creationId xmlns:a16="http://schemas.microsoft.com/office/drawing/2014/main" id="{74CDC20A-E93E-CF48-A57F-20CBF3A3E761}"/>
              </a:ext>
            </a:extLst>
          </p:cNvPr>
          <p:cNvSpPr txBox="1"/>
          <p:nvPr/>
        </p:nvSpPr>
        <p:spPr>
          <a:xfrm>
            <a:off x="8931081" y="4810635"/>
            <a:ext cx="2807179" cy="369332"/>
          </a:xfrm>
          <a:prstGeom prst="rect">
            <a:avLst/>
          </a:prstGeom>
          <a:solidFill>
            <a:srgbClr val="FFFF00"/>
          </a:solidFill>
        </p:spPr>
        <p:txBody>
          <a:bodyPr wrap="none" rtlCol="0">
            <a:spAutoFit/>
          </a:bodyPr>
          <a:lstStyle/>
          <a:p>
            <a:r>
              <a:rPr lang="fi-FI" dirty="0" err="1"/>
              <a:t>Disclosure</a:t>
            </a:r>
            <a:r>
              <a:rPr lang="fi-FI" dirty="0"/>
              <a:t>/</a:t>
            </a:r>
            <a:r>
              <a:rPr lang="fi-FI" dirty="0" err="1"/>
              <a:t>use</a:t>
            </a:r>
            <a:r>
              <a:rPr lang="fi-FI" dirty="0"/>
              <a:t> In CHINA</a:t>
            </a:r>
          </a:p>
        </p:txBody>
      </p:sp>
      <p:sp>
        <p:nvSpPr>
          <p:cNvPr id="5" name="TextBox 4">
            <a:extLst>
              <a:ext uri="{FF2B5EF4-FFF2-40B4-BE49-F238E27FC236}">
                <a16:creationId xmlns:a16="http://schemas.microsoft.com/office/drawing/2014/main" id="{7546A456-FE99-3348-9509-CD2A7959E9EB}"/>
              </a:ext>
            </a:extLst>
          </p:cNvPr>
          <p:cNvSpPr txBox="1"/>
          <p:nvPr/>
        </p:nvSpPr>
        <p:spPr>
          <a:xfrm>
            <a:off x="9167055" y="1829404"/>
            <a:ext cx="1561646" cy="369332"/>
          </a:xfrm>
          <a:prstGeom prst="rect">
            <a:avLst/>
          </a:prstGeom>
          <a:solidFill>
            <a:srgbClr val="FFFF00"/>
          </a:solidFill>
        </p:spPr>
        <p:txBody>
          <a:bodyPr wrap="none" rtlCol="0">
            <a:spAutoFit/>
          </a:bodyPr>
          <a:lstStyle/>
          <a:p>
            <a:r>
              <a:rPr lang="fi-FI" dirty="0"/>
              <a:t>Import to UK</a:t>
            </a:r>
          </a:p>
        </p:txBody>
      </p:sp>
    </p:spTree>
    <p:extLst>
      <p:ext uri="{BB962C8B-B14F-4D97-AF65-F5344CB8AC3E}">
        <p14:creationId xmlns:p14="http://schemas.microsoft.com/office/powerpoint/2010/main" val="34443982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FC313-42CC-AC47-8B89-A0A54D54E42A}"/>
              </a:ext>
            </a:extLst>
          </p:cNvPr>
          <p:cNvSpPr>
            <a:spLocks noGrp="1"/>
          </p:cNvSpPr>
          <p:nvPr>
            <p:ph type="title"/>
          </p:nvPr>
        </p:nvSpPr>
        <p:spPr>
          <a:xfrm>
            <a:off x="1001331" y="190585"/>
            <a:ext cx="6865711" cy="533803"/>
          </a:xfrm>
        </p:spPr>
        <p:txBody>
          <a:bodyPr/>
          <a:lstStyle/>
          <a:p>
            <a:r>
              <a:rPr lang="fi-FI" dirty="0" err="1"/>
              <a:t>Celgard</a:t>
            </a:r>
            <a:r>
              <a:rPr lang="fi-FI" dirty="0"/>
              <a:t> v Senior …</a:t>
            </a:r>
            <a:r>
              <a:rPr lang="fi-FI" dirty="0" err="1"/>
              <a:t>Applicable</a:t>
            </a:r>
            <a:r>
              <a:rPr lang="fi-FI" dirty="0"/>
              <a:t> </a:t>
            </a:r>
            <a:r>
              <a:rPr lang="fi-FI" dirty="0" err="1"/>
              <a:t>Law</a:t>
            </a:r>
            <a:r>
              <a:rPr lang="fi-FI" dirty="0"/>
              <a:t> </a:t>
            </a:r>
            <a:br>
              <a:rPr lang="fi-FI" dirty="0"/>
            </a:br>
            <a:r>
              <a:rPr lang="fi-FI" dirty="0"/>
              <a:t> </a:t>
            </a:r>
          </a:p>
        </p:txBody>
      </p:sp>
      <p:sp>
        <p:nvSpPr>
          <p:cNvPr id="3" name="Content Placeholder 2">
            <a:extLst>
              <a:ext uri="{FF2B5EF4-FFF2-40B4-BE49-F238E27FC236}">
                <a16:creationId xmlns:a16="http://schemas.microsoft.com/office/drawing/2014/main" id="{C7581371-97FD-DE46-B09B-B33AE635A4F0}"/>
              </a:ext>
            </a:extLst>
          </p:cNvPr>
          <p:cNvSpPr>
            <a:spLocks noGrp="1"/>
          </p:cNvSpPr>
          <p:nvPr>
            <p:ph idx="1"/>
          </p:nvPr>
        </p:nvSpPr>
        <p:spPr>
          <a:xfrm>
            <a:off x="575259" y="1144446"/>
            <a:ext cx="11400817" cy="5526142"/>
          </a:xfrm>
        </p:spPr>
        <p:txBody>
          <a:bodyPr/>
          <a:lstStyle/>
          <a:p>
            <a:r>
              <a:rPr lang="fi-FI" dirty="0"/>
              <a:t>UK TS </a:t>
            </a:r>
            <a:r>
              <a:rPr lang="fi-FI" dirty="0" err="1"/>
              <a:t>Regulation</a:t>
            </a:r>
            <a:r>
              <a:rPr lang="fi-FI" dirty="0"/>
              <a:t> ’</a:t>
            </a:r>
            <a:r>
              <a:rPr lang="fi-FI" dirty="0" err="1"/>
              <a:t>wider</a:t>
            </a:r>
            <a:r>
              <a:rPr lang="fi-FI" dirty="0"/>
              <a:t> </a:t>
            </a:r>
            <a:r>
              <a:rPr lang="fi-FI" dirty="0" err="1"/>
              <a:t>protection</a:t>
            </a:r>
            <a:r>
              <a:rPr lang="fi-FI" dirty="0"/>
              <a:t>’</a:t>
            </a:r>
          </a:p>
          <a:p>
            <a:pPr lvl="1"/>
            <a:r>
              <a:rPr lang="fi-FI" dirty="0" err="1"/>
              <a:t>Art</a:t>
            </a:r>
            <a:r>
              <a:rPr lang="fi-FI" dirty="0"/>
              <a:t> 4.5 </a:t>
            </a:r>
            <a:r>
              <a:rPr lang="fi-FI" dirty="0" err="1"/>
              <a:t>Importation</a:t>
            </a:r>
            <a:r>
              <a:rPr lang="fi-FI" dirty="0"/>
              <a:t> (main) : </a:t>
            </a:r>
            <a:r>
              <a:rPr lang="fi-FI" dirty="0" err="1"/>
              <a:t>Art</a:t>
            </a:r>
            <a:r>
              <a:rPr lang="fi-FI" dirty="0"/>
              <a:t> 4.1-4.3 : </a:t>
            </a:r>
            <a:r>
              <a:rPr lang="fi-FI" dirty="0" err="1"/>
              <a:t>Use</a:t>
            </a:r>
            <a:r>
              <a:rPr lang="fi-FI" dirty="0"/>
              <a:t>/</a:t>
            </a:r>
            <a:r>
              <a:rPr lang="fi-FI" dirty="0" err="1"/>
              <a:t>disclosure</a:t>
            </a:r>
            <a:r>
              <a:rPr lang="fi-FI" dirty="0"/>
              <a:t>  </a:t>
            </a:r>
            <a:r>
              <a:rPr lang="fi-FI" dirty="0">
                <a:sym typeface="Wingdings" pitchFamily="2" charset="2"/>
              </a:rPr>
              <a:t> </a:t>
            </a:r>
            <a:r>
              <a:rPr lang="fi-FI" dirty="0" err="1">
                <a:sym typeface="Wingdings" pitchFamily="2" charset="2"/>
              </a:rPr>
              <a:t>not</a:t>
            </a:r>
            <a:r>
              <a:rPr lang="fi-FI" dirty="0">
                <a:sym typeface="Wingdings" pitchFamily="2" charset="2"/>
              </a:rPr>
              <a:t> main </a:t>
            </a:r>
            <a:r>
              <a:rPr lang="fi-FI" dirty="0" err="1">
                <a:sym typeface="Wingdings" pitchFamily="2" charset="2"/>
              </a:rPr>
              <a:t>claim</a:t>
            </a:r>
            <a:r>
              <a:rPr lang="fi-FI" dirty="0">
                <a:sym typeface="Wingdings" pitchFamily="2" charset="2"/>
              </a:rPr>
              <a:t> </a:t>
            </a:r>
            <a:endParaRPr lang="fi-FI" dirty="0"/>
          </a:p>
          <a:p>
            <a:r>
              <a:rPr lang="fi-FI" dirty="0" err="1"/>
              <a:t>Applicable</a:t>
            </a:r>
            <a:r>
              <a:rPr lang="fi-FI" dirty="0"/>
              <a:t> </a:t>
            </a:r>
            <a:r>
              <a:rPr lang="fi-FI" dirty="0" err="1"/>
              <a:t>law</a:t>
            </a:r>
            <a:r>
              <a:rPr lang="fi-FI" dirty="0"/>
              <a:t>?  UK  </a:t>
            </a:r>
            <a:r>
              <a:rPr lang="fi-FI" dirty="0" err="1"/>
              <a:t>because</a:t>
            </a:r>
            <a:r>
              <a:rPr lang="fi-FI" dirty="0"/>
              <a:t> </a:t>
            </a:r>
          </a:p>
          <a:p>
            <a:pPr marL="0" indent="0">
              <a:buNone/>
            </a:pPr>
            <a:r>
              <a:rPr lang="fi-FI" dirty="0"/>
              <a:t>1)  </a:t>
            </a:r>
            <a:r>
              <a:rPr lang="fi-FI" dirty="0" err="1"/>
              <a:t>Importation</a:t>
            </a:r>
            <a:r>
              <a:rPr lang="fi-FI" dirty="0"/>
              <a:t> ? TSD </a:t>
            </a:r>
            <a:r>
              <a:rPr lang="fi-FI" dirty="0" err="1"/>
              <a:t>Art</a:t>
            </a:r>
            <a:r>
              <a:rPr lang="fi-FI" dirty="0"/>
              <a:t> 4.5 </a:t>
            </a:r>
            <a:r>
              <a:rPr lang="fi-FI" dirty="0" err="1"/>
              <a:t>Unfair</a:t>
            </a:r>
            <a:r>
              <a:rPr lang="fi-FI" dirty="0"/>
              <a:t> </a:t>
            </a:r>
            <a:r>
              <a:rPr lang="fi-FI" dirty="0" err="1"/>
              <a:t>competition</a:t>
            </a:r>
            <a:r>
              <a:rPr lang="fi-FI" dirty="0"/>
              <a:t> and NOT IP </a:t>
            </a:r>
          </a:p>
          <a:p>
            <a:pPr lvl="1">
              <a:spcBef>
                <a:spcPts val="0"/>
              </a:spcBef>
              <a:spcAft>
                <a:spcPts val="0"/>
              </a:spcAft>
            </a:pPr>
            <a:r>
              <a:rPr lang="fi-FI" dirty="0" err="1">
                <a:sym typeface="Wingdings" pitchFamily="2" charset="2"/>
              </a:rPr>
              <a:t>Not</a:t>
            </a:r>
            <a:r>
              <a:rPr lang="fi-FI" dirty="0">
                <a:sym typeface="Wingdings" pitchFamily="2" charset="2"/>
              </a:rPr>
              <a:t> </a:t>
            </a:r>
            <a:r>
              <a:rPr lang="fi-FI" dirty="0" err="1">
                <a:sym typeface="Wingdings" pitchFamily="2" charset="2"/>
              </a:rPr>
              <a:t>Art</a:t>
            </a:r>
            <a:r>
              <a:rPr lang="fi-FI" dirty="0">
                <a:sym typeface="Wingdings" pitchFamily="2" charset="2"/>
              </a:rPr>
              <a:t> 8 – Lex </a:t>
            </a:r>
            <a:r>
              <a:rPr lang="fi-FI" dirty="0" err="1">
                <a:sym typeface="Wingdings" pitchFamily="2" charset="2"/>
              </a:rPr>
              <a:t>loci</a:t>
            </a:r>
            <a:r>
              <a:rPr lang="fi-FI" dirty="0">
                <a:sym typeface="Wingdings" pitchFamily="2" charset="2"/>
              </a:rPr>
              <a:t> </a:t>
            </a:r>
            <a:r>
              <a:rPr lang="fi-FI" dirty="0" err="1">
                <a:sym typeface="Wingdings" pitchFamily="2" charset="2"/>
              </a:rPr>
              <a:t>protectionis</a:t>
            </a:r>
            <a:r>
              <a:rPr lang="fi-FI" dirty="0">
                <a:sym typeface="Wingdings" pitchFamily="2" charset="2"/>
              </a:rPr>
              <a:t> as TS is </a:t>
            </a:r>
            <a:r>
              <a:rPr lang="fi-FI" dirty="0" err="1">
                <a:sym typeface="Wingdings" pitchFamily="2" charset="2"/>
              </a:rPr>
              <a:t>not</a:t>
            </a:r>
            <a:r>
              <a:rPr lang="fi-FI" dirty="0">
                <a:sym typeface="Wingdings" pitchFamily="2" charset="2"/>
              </a:rPr>
              <a:t> IPR</a:t>
            </a:r>
          </a:p>
          <a:p>
            <a:pPr lvl="1">
              <a:spcBef>
                <a:spcPts val="0"/>
              </a:spcBef>
              <a:spcAft>
                <a:spcPts val="0"/>
              </a:spcAft>
            </a:pPr>
            <a:r>
              <a:rPr lang="fi-FI" dirty="0"/>
              <a:t>ROME II </a:t>
            </a:r>
            <a:r>
              <a:rPr lang="fi-FI" dirty="0" err="1"/>
              <a:t>Article</a:t>
            </a:r>
            <a:r>
              <a:rPr lang="fi-FI" dirty="0"/>
              <a:t> 6(2) ’</a:t>
            </a:r>
            <a:r>
              <a:rPr lang="fi-FI" dirty="0" err="1"/>
              <a:t>Unfair</a:t>
            </a:r>
            <a:r>
              <a:rPr lang="fi-FI" dirty="0"/>
              <a:t> </a:t>
            </a:r>
            <a:r>
              <a:rPr lang="fi-FI" dirty="0" err="1"/>
              <a:t>competition</a:t>
            </a:r>
            <a:r>
              <a:rPr lang="fi-FI" dirty="0"/>
              <a:t>’ </a:t>
            </a:r>
          </a:p>
          <a:p>
            <a:pPr lvl="1">
              <a:spcBef>
                <a:spcPts val="0"/>
              </a:spcBef>
              <a:spcAft>
                <a:spcPts val="0"/>
              </a:spcAft>
              <a:buFont typeface="Wingdings" pitchFamily="2" charset="2"/>
              <a:buChar char="à"/>
            </a:pPr>
            <a:r>
              <a:rPr lang="fi-FI" dirty="0"/>
              <a:t>4(1) ’Place of </a:t>
            </a:r>
            <a:r>
              <a:rPr lang="fi-FI" dirty="0" err="1"/>
              <a:t>damage</a:t>
            </a:r>
            <a:r>
              <a:rPr lang="fi-FI" dirty="0"/>
              <a:t>” </a:t>
            </a:r>
            <a:r>
              <a:rPr lang="fi-FI" dirty="0">
                <a:sym typeface="Wingdings" pitchFamily="2" charset="2"/>
              </a:rPr>
              <a:t> UK </a:t>
            </a:r>
            <a:r>
              <a:rPr lang="fi-FI" dirty="0" err="1">
                <a:sym typeface="Wingdings" pitchFamily="2" charset="2"/>
              </a:rPr>
              <a:t>law</a:t>
            </a:r>
            <a:r>
              <a:rPr lang="fi-FI" dirty="0">
                <a:sym typeface="Wingdings" pitchFamily="2" charset="2"/>
              </a:rPr>
              <a:t> </a:t>
            </a:r>
          </a:p>
          <a:p>
            <a:pPr lvl="1">
              <a:spcBef>
                <a:spcPts val="0"/>
              </a:spcBef>
              <a:spcAft>
                <a:spcPts val="0"/>
              </a:spcAft>
            </a:pPr>
            <a:r>
              <a:rPr lang="fi-FI" b="1" dirty="0" err="1">
                <a:sym typeface="Wingdings" pitchFamily="2" charset="2"/>
              </a:rPr>
              <a:t>Also</a:t>
            </a:r>
            <a:r>
              <a:rPr lang="fi-FI" b="1" dirty="0">
                <a:sym typeface="Wingdings" pitchFamily="2" charset="2"/>
              </a:rPr>
              <a:t>  </a:t>
            </a:r>
            <a:r>
              <a:rPr lang="fi-FI" b="1" dirty="0" err="1">
                <a:sym typeface="Wingdings" pitchFamily="2" charset="2"/>
              </a:rPr>
              <a:t>governs</a:t>
            </a:r>
            <a:r>
              <a:rPr lang="fi-FI" b="1" dirty="0">
                <a:sym typeface="Wingdings" pitchFamily="2" charset="2"/>
              </a:rPr>
              <a:t> ’</a:t>
            </a:r>
            <a:r>
              <a:rPr lang="fi-FI" b="1" dirty="0" err="1">
                <a:sym typeface="Wingdings" pitchFamily="2" charset="2"/>
              </a:rPr>
              <a:t>liability</a:t>
            </a:r>
            <a:r>
              <a:rPr lang="fi-FI" b="1" dirty="0">
                <a:sym typeface="Wingdings" pitchFamily="2" charset="2"/>
              </a:rPr>
              <a:t> for </a:t>
            </a:r>
            <a:r>
              <a:rPr lang="fi-FI" b="1" dirty="0" err="1">
                <a:sym typeface="Wingdings" pitchFamily="2" charset="2"/>
              </a:rPr>
              <a:t>the</a:t>
            </a:r>
            <a:r>
              <a:rPr lang="fi-FI" b="1" dirty="0">
                <a:sym typeface="Wingdings" pitchFamily="2" charset="2"/>
              </a:rPr>
              <a:t> </a:t>
            </a:r>
            <a:r>
              <a:rPr lang="fi-FI" b="1" dirty="0" err="1">
                <a:sym typeface="Wingdings" pitchFamily="2" charset="2"/>
              </a:rPr>
              <a:t>acts</a:t>
            </a:r>
            <a:r>
              <a:rPr lang="fi-FI" b="1" dirty="0">
                <a:sym typeface="Wingdings" pitchFamily="2" charset="2"/>
              </a:rPr>
              <a:t> of </a:t>
            </a:r>
            <a:r>
              <a:rPr lang="fi-FI" b="1" dirty="0" err="1">
                <a:sym typeface="Wingdings" pitchFamily="2" charset="2"/>
              </a:rPr>
              <a:t>another</a:t>
            </a:r>
            <a:r>
              <a:rPr lang="fi-FI" b="1" dirty="0">
                <a:sym typeface="Wingdings" pitchFamily="2" charset="2"/>
              </a:rPr>
              <a:t> person’ (ROME II </a:t>
            </a:r>
            <a:r>
              <a:rPr lang="fi-FI" b="1" dirty="0" err="1">
                <a:sym typeface="Wingdings" pitchFamily="2" charset="2"/>
              </a:rPr>
              <a:t>Art</a:t>
            </a:r>
            <a:r>
              <a:rPr lang="fi-FI" b="1" dirty="0">
                <a:sym typeface="Wingdings" pitchFamily="2" charset="2"/>
              </a:rPr>
              <a:t> 15(g)) </a:t>
            </a:r>
          </a:p>
          <a:p>
            <a:pPr lvl="1">
              <a:spcBef>
                <a:spcPts val="0"/>
              </a:spcBef>
              <a:spcAft>
                <a:spcPts val="0"/>
              </a:spcAft>
            </a:pPr>
            <a:endParaRPr lang="fi-FI" dirty="0">
              <a:sym typeface="Wingdings" pitchFamily="2" charset="2"/>
            </a:endParaRPr>
          </a:p>
          <a:p>
            <a:pPr marL="0" indent="0">
              <a:spcBef>
                <a:spcPts val="0"/>
              </a:spcBef>
              <a:spcAft>
                <a:spcPts val="0"/>
              </a:spcAft>
              <a:buNone/>
            </a:pPr>
            <a:r>
              <a:rPr lang="fi-FI" dirty="0">
                <a:solidFill>
                  <a:srgbClr val="0070C0"/>
                </a:solidFill>
                <a:sym typeface="Wingdings" pitchFamily="2" charset="2"/>
              </a:rPr>
              <a:t>2) Knowledge of </a:t>
            </a:r>
            <a:r>
              <a:rPr lang="fi-FI" dirty="0" err="1">
                <a:solidFill>
                  <a:srgbClr val="0070C0"/>
                </a:solidFill>
                <a:sym typeface="Wingdings" pitchFamily="2" charset="2"/>
              </a:rPr>
              <a:t>unlawfulnes</a:t>
            </a:r>
            <a:r>
              <a:rPr lang="fi-FI" dirty="0">
                <a:solidFill>
                  <a:srgbClr val="0070C0"/>
                </a:solidFill>
                <a:sym typeface="Wingdings" pitchFamily="2" charset="2"/>
              </a:rPr>
              <a:t> ? </a:t>
            </a:r>
            <a:r>
              <a:rPr lang="fi-FI" dirty="0" err="1">
                <a:solidFill>
                  <a:srgbClr val="0070C0"/>
                </a:solidFill>
                <a:sym typeface="Wingdings" pitchFamily="2" charset="2"/>
              </a:rPr>
              <a:t>Applicable</a:t>
            </a:r>
            <a:r>
              <a:rPr lang="fi-FI" dirty="0">
                <a:solidFill>
                  <a:srgbClr val="0070C0"/>
                </a:solidFill>
                <a:sym typeface="Wingdings" pitchFamily="2" charset="2"/>
              </a:rPr>
              <a:t> </a:t>
            </a:r>
            <a:r>
              <a:rPr lang="fi-FI" dirty="0" err="1">
                <a:solidFill>
                  <a:srgbClr val="0070C0"/>
                </a:solidFill>
                <a:sym typeface="Wingdings" pitchFamily="2" charset="2"/>
              </a:rPr>
              <a:t>law</a:t>
            </a:r>
            <a:r>
              <a:rPr lang="fi-FI" dirty="0">
                <a:solidFill>
                  <a:srgbClr val="0070C0"/>
                </a:solidFill>
                <a:sym typeface="Wingdings" pitchFamily="2" charset="2"/>
              </a:rPr>
              <a:t>? </a:t>
            </a:r>
          </a:p>
          <a:p>
            <a:pPr lvl="1">
              <a:spcBef>
                <a:spcPts val="0"/>
              </a:spcBef>
              <a:spcAft>
                <a:spcPts val="0"/>
              </a:spcAft>
            </a:pPr>
            <a:r>
              <a:rPr lang="fi-FI" dirty="0">
                <a:solidFill>
                  <a:srgbClr val="0070C0"/>
                </a:solidFill>
                <a:sym typeface="Wingdings" pitchFamily="2" charset="2"/>
              </a:rPr>
              <a:t>EU </a:t>
            </a:r>
            <a:r>
              <a:rPr lang="fi-FI" dirty="0" err="1">
                <a:solidFill>
                  <a:srgbClr val="0070C0"/>
                </a:solidFill>
                <a:sym typeface="Wingdings" pitchFamily="2" charset="2"/>
              </a:rPr>
              <a:t>law</a:t>
            </a:r>
            <a:r>
              <a:rPr lang="fi-FI" dirty="0">
                <a:solidFill>
                  <a:srgbClr val="0070C0"/>
                </a:solidFill>
                <a:sym typeface="Wingdings" pitchFamily="2" charset="2"/>
              </a:rPr>
              <a:t> </a:t>
            </a:r>
            <a:r>
              <a:rPr lang="fi-FI" dirty="0" err="1">
                <a:solidFill>
                  <a:srgbClr val="0070C0"/>
                </a:solidFill>
                <a:sym typeface="Wingdings" pitchFamily="2" charset="2"/>
              </a:rPr>
              <a:t>or</a:t>
            </a:r>
            <a:r>
              <a:rPr lang="fi-FI" dirty="0">
                <a:solidFill>
                  <a:srgbClr val="0070C0"/>
                </a:solidFill>
                <a:sym typeface="Wingdings" pitchFamily="2" charset="2"/>
              </a:rPr>
              <a:t> UK(MS) </a:t>
            </a:r>
            <a:r>
              <a:rPr lang="fi-FI" dirty="0" err="1">
                <a:solidFill>
                  <a:srgbClr val="0070C0"/>
                </a:solidFill>
                <a:sym typeface="Wingdings" pitchFamily="2" charset="2"/>
              </a:rPr>
              <a:t>law</a:t>
            </a:r>
            <a:r>
              <a:rPr lang="fi-FI" dirty="0">
                <a:solidFill>
                  <a:srgbClr val="0070C0"/>
                </a:solidFill>
                <a:sym typeface="Wingdings" pitchFamily="2" charset="2"/>
              </a:rPr>
              <a:t>? </a:t>
            </a:r>
            <a:r>
              <a:rPr lang="fi-FI" dirty="0" err="1">
                <a:solidFill>
                  <a:srgbClr val="0070C0"/>
                </a:solidFill>
                <a:sym typeface="Wingdings" pitchFamily="2" charset="2"/>
              </a:rPr>
              <a:t>Or</a:t>
            </a:r>
            <a:r>
              <a:rPr lang="fi-FI" dirty="0">
                <a:solidFill>
                  <a:srgbClr val="0070C0"/>
                </a:solidFill>
                <a:sym typeface="Wingdings" pitchFamily="2" charset="2"/>
              </a:rPr>
              <a:t> </a:t>
            </a:r>
            <a:r>
              <a:rPr lang="fi-FI" dirty="0" err="1">
                <a:solidFill>
                  <a:srgbClr val="0070C0"/>
                </a:solidFill>
                <a:sym typeface="Wingdings" pitchFamily="2" charset="2"/>
              </a:rPr>
              <a:t>even</a:t>
            </a:r>
            <a:r>
              <a:rPr lang="fi-FI" dirty="0">
                <a:solidFill>
                  <a:srgbClr val="0070C0"/>
                </a:solidFill>
                <a:sym typeface="Wingdings" pitchFamily="2" charset="2"/>
              </a:rPr>
              <a:t> </a:t>
            </a:r>
            <a:r>
              <a:rPr lang="fi-FI" dirty="0" err="1">
                <a:solidFill>
                  <a:srgbClr val="0070C0"/>
                </a:solidFill>
                <a:sym typeface="Wingdings" pitchFamily="2" charset="2"/>
              </a:rPr>
              <a:t>Chinese</a:t>
            </a:r>
            <a:r>
              <a:rPr lang="fi-FI" dirty="0">
                <a:solidFill>
                  <a:srgbClr val="0070C0"/>
                </a:solidFill>
                <a:sym typeface="Wingdings" pitchFamily="2" charset="2"/>
              </a:rPr>
              <a:t> </a:t>
            </a:r>
            <a:r>
              <a:rPr lang="fi-FI" dirty="0" err="1">
                <a:solidFill>
                  <a:srgbClr val="0070C0"/>
                </a:solidFill>
                <a:sym typeface="Wingdings" pitchFamily="2" charset="2"/>
              </a:rPr>
              <a:t>law</a:t>
            </a:r>
            <a:r>
              <a:rPr lang="fi-FI" dirty="0">
                <a:solidFill>
                  <a:srgbClr val="0070C0"/>
                </a:solidFill>
                <a:sym typeface="Wingdings" pitchFamily="2" charset="2"/>
              </a:rPr>
              <a:t>?  </a:t>
            </a:r>
            <a:r>
              <a:rPr lang="fi-FI" dirty="0" err="1">
                <a:solidFill>
                  <a:srgbClr val="0070C0"/>
                </a:solidFill>
                <a:sym typeface="Wingdings" pitchFamily="2" charset="2"/>
              </a:rPr>
              <a:t>Applying</a:t>
            </a:r>
            <a:r>
              <a:rPr lang="fi-FI" dirty="0">
                <a:solidFill>
                  <a:srgbClr val="0070C0"/>
                </a:solidFill>
                <a:sym typeface="Wingdings" pitchFamily="2" charset="2"/>
              </a:rPr>
              <a:t> Rome II : UK </a:t>
            </a:r>
            <a:r>
              <a:rPr lang="fi-FI" dirty="0" err="1">
                <a:solidFill>
                  <a:srgbClr val="0070C0"/>
                </a:solidFill>
                <a:sym typeface="Wingdings" pitchFamily="2" charset="2"/>
              </a:rPr>
              <a:t>law</a:t>
            </a:r>
            <a:r>
              <a:rPr lang="fi-FI" dirty="0">
                <a:solidFill>
                  <a:srgbClr val="0070C0"/>
                </a:solidFill>
                <a:sym typeface="Wingdings" pitchFamily="2" charset="2"/>
              </a:rPr>
              <a:t>  </a:t>
            </a:r>
          </a:p>
          <a:p>
            <a:pPr lvl="1">
              <a:spcBef>
                <a:spcPts val="0"/>
              </a:spcBef>
              <a:spcAft>
                <a:spcPts val="0"/>
              </a:spcAft>
            </a:pPr>
            <a:r>
              <a:rPr lang="fi-FI" dirty="0">
                <a:solidFill>
                  <a:srgbClr val="0070C0"/>
                </a:solidFill>
                <a:sym typeface="Wingdings" pitchFamily="2" charset="2"/>
              </a:rPr>
              <a:t>’</a:t>
            </a:r>
            <a:r>
              <a:rPr lang="fi-FI" dirty="0" err="1"/>
              <a:t>Fortunately</a:t>
            </a:r>
            <a:r>
              <a:rPr lang="fi-FI" dirty="0"/>
              <a:t>, it is </a:t>
            </a:r>
            <a:r>
              <a:rPr lang="fi-FI" dirty="0" err="1"/>
              <a:t>not</a:t>
            </a:r>
            <a:r>
              <a:rPr lang="fi-FI" dirty="0"/>
              <a:t> </a:t>
            </a:r>
            <a:r>
              <a:rPr lang="fi-FI" dirty="0" err="1"/>
              <a:t>necessary</a:t>
            </a:r>
            <a:r>
              <a:rPr lang="fi-FI" dirty="0"/>
              <a:t> at </a:t>
            </a:r>
            <a:r>
              <a:rPr lang="fi-FI" dirty="0" err="1"/>
              <a:t>this</a:t>
            </a:r>
            <a:r>
              <a:rPr lang="fi-FI" dirty="0"/>
              <a:t> </a:t>
            </a:r>
            <a:r>
              <a:rPr lang="fi-FI" dirty="0" err="1"/>
              <a:t>stage</a:t>
            </a:r>
            <a:r>
              <a:rPr lang="fi-FI" dirty="0"/>
              <a:t> of </a:t>
            </a:r>
            <a:r>
              <a:rPr lang="fi-FI" dirty="0" err="1"/>
              <a:t>the</a:t>
            </a:r>
            <a:r>
              <a:rPr lang="fi-FI" dirty="0"/>
              <a:t> </a:t>
            </a:r>
            <a:r>
              <a:rPr lang="fi-FI" dirty="0" err="1"/>
              <a:t>proceedings</a:t>
            </a:r>
            <a:r>
              <a:rPr lang="fi-FI" dirty="0"/>
              <a:t> to </a:t>
            </a:r>
            <a:r>
              <a:rPr lang="fi-FI" dirty="0" err="1"/>
              <a:t>reach</a:t>
            </a:r>
            <a:r>
              <a:rPr lang="fi-FI" dirty="0"/>
              <a:t> a </a:t>
            </a:r>
            <a:r>
              <a:rPr lang="fi-FI" dirty="0" err="1"/>
              <a:t>conclusion</a:t>
            </a:r>
            <a:r>
              <a:rPr lang="fi-FI" dirty="0"/>
              <a:t> as to </a:t>
            </a:r>
            <a:r>
              <a:rPr lang="fi-FI" dirty="0" err="1"/>
              <a:t>the</a:t>
            </a:r>
            <a:r>
              <a:rPr lang="fi-FI" dirty="0"/>
              <a:t> </a:t>
            </a:r>
            <a:r>
              <a:rPr lang="fi-FI" dirty="0" err="1"/>
              <a:t>correct</a:t>
            </a:r>
            <a:r>
              <a:rPr lang="fi-FI" dirty="0"/>
              <a:t> </a:t>
            </a:r>
            <a:r>
              <a:rPr lang="fi-FI" dirty="0" err="1"/>
              <a:t>answer</a:t>
            </a:r>
            <a:r>
              <a:rPr lang="fi-FI" dirty="0"/>
              <a:t>.’ (</a:t>
            </a:r>
            <a:r>
              <a:rPr lang="fi-FI" dirty="0" err="1"/>
              <a:t>para</a:t>
            </a:r>
            <a:r>
              <a:rPr lang="fi-FI" dirty="0"/>
              <a:t> 67)</a:t>
            </a:r>
          </a:p>
          <a:p>
            <a:pPr lvl="1">
              <a:spcBef>
                <a:spcPts val="0"/>
              </a:spcBef>
              <a:spcAft>
                <a:spcPts val="0"/>
              </a:spcAft>
            </a:pPr>
            <a:endParaRPr lang="fi-FI" dirty="0">
              <a:solidFill>
                <a:srgbClr val="0070C0"/>
              </a:solidFill>
              <a:sym typeface="Wingdings" pitchFamily="2" charset="2"/>
            </a:endParaRPr>
          </a:p>
          <a:p>
            <a:pPr marL="0" indent="0">
              <a:spcBef>
                <a:spcPts val="0"/>
              </a:spcBef>
              <a:spcAft>
                <a:spcPts val="0"/>
              </a:spcAft>
              <a:buNone/>
            </a:pPr>
            <a:r>
              <a:rPr lang="fi-FI" dirty="0">
                <a:solidFill>
                  <a:srgbClr val="C00000"/>
                </a:solidFill>
                <a:sym typeface="Wingdings" pitchFamily="2" charset="2"/>
              </a:rPr>
              <a:t>3)  </a:t>
            </a:r>
            <a:r>
              <a:rPr lang="fi-FI" dirty="0" err="1">
                <a:solidFill>
                  <a:srgbClr val="C00000"/>
                </a:solidFill>
                <a:sym typeface="Wingdings" pitchFamily="2" charset="2"/>
              </a:rPr>
              <a:t>Disclosure</a:t>
            </a:r>
            <a:r>
              <a:rPr lang="fi-FI" dirty="0">
                <a:solidFill>
                  <a:srgbClr val="C00000"/>
                </a:solidFill>
                <a:sym typeface="Wingdings" pitchFamily="2" charset="2"/>
              </a:rPr>
              <a:t>, </a:t>
            </a:r>
            <a:r>
              <a:rPr lang="fi-FI" dirty="0" err="1">
                <a:solidFill>
                  <a:srgbClr val="C00000"/>
                </a:solidFill>
                <a:sym typeface="Wingdings" pitchFamily="2" charset="2"/>
              </a:rPr>
              <a:t>Use</a:t>
            </a:r>
            <a:r>
              <a:rPr lang="fi-FI" dirty="0">
                <a:solidFill>
                  <a:srgbClr val="C00000"/>
                </a:solidFill>
                <a:sym typeface="Wingdings" pitchFamily="2" charset="2"/>
              </a:rPr>
              <a:t>? (</a:t>
            </a:r>
            <a:r>
              <a:rPr lang="fi-FI" dirty="0" err="1">
                <a:solidFill>
                  <a:srgbClr val="C00000"/>
                </a:solidFill>
                <a:sym typeface="Wingdings" pitchFamily="2" charset="2"/>
              </a:rPr>
              <a:t>Art</a:t>
            </a:r>
            <a:r>
              <a:rPr lang="fi-FI" dirty="0">
                <a:solidFill>
                  <a:srgbClr val="C00000"/>
                </a:solidFill>
                <a:sym typeface="Wingdings" pitchFamily="2" charset="2"/>
              </a:rPr>
              <a:t> 4.3) </a:t>
            </a:r>
            <a:r>
              <a:rPr lang="fi-FI" dirty="0" err="1">
                <a:solidFill>
                  <a:srgbClr val="C00000"/>
                </a:solidFill>
                <a:sym typeface="Wingdings" pitchFamily="2" charset="2"/>
              </a:rPr>
              <a:t>Chinese</a:t>
            </a:r>
            <a:r>
              <a:rPr lang="fi-FI" dirty="0">
                <a:solidFill>
                  <a:srgbClr val="C00000"/>
                </a:solidFill>
                <a:sym typeface="Wingdings" pitchFamily="2" charset="2"/>
              </a:rPr>
              <a:t> </a:t>
            </a:r>
            <a:r>
              <a:rPr lang="fi-FI" dirty="0" err="1">
                <a:solidFill>
                  <a:srgbClr val="C00000"/>
                </a:solidFill>
                <a:sym typeface="Wingdings" pitchFamily="2" charset="2"/>
              </a:rPr>
              <a:t>law</a:t>
            </a:r>
            <a:r>
              <a:rPr lang="fi-FI" dirty="0">
                <a:solidFill>
                  <a:srgbClr val="C00000"/>
                </a:solidFill>
                <a:sym typeface="Wingdings" pitchFamily="2" charset="2"/>
              </a:rPr>
              <a:t>? US </a:t>
            </a:r>
            <a:r>
              <a:rPr lang="fi-FI" dirty="0" err="1">
                <a:solidFill>
                  <a:srgbClr val="C00000"/>
                </a:solidFill>
                <a:sym typeface="Wingdings" pitchFamily="2" charset="2"/>
              </a:rPr>
              <a:t>law</a:t>
            </a:r>
            <a:r>
              <a:rPr lang="fi-FI" dirty="0">
                <a:solidFill>
                  <a:srgbClr val="C00000"/>
                </a:solidFill>
                <a:sym typeface="Wingdings" pitchFamily="2" charset="2"/>
              </a:rPr>
              <a:t> </a:t>
            </a:r>
            <a:r>
              <a:rPr lang="fi-FI" dirty="0" err="1">
                <a:solidFill>
                  <a:srgbClr val="C00000"/>
                </a:solidFill>
                <a:sym typeface="Wingdings" pitchFamily="2" charset="2"/>
              </a:rPr>
              <a:t>or</a:t>
            </a:r>
            <a:r>
              <a:rPr lang="fi-FI" dirty="0">
                <a:solidFill>
                  <a:srgbClr val="C00000"/>
                </a:solidFill>
                <a:sym typeface="Wingdings" pitchFamily="2" charset="2"/>
              </a:rPr>
              <a:t> UK </a:t>
            </a:r>
            <a:r>
              <a:rPr lang="fi-FI" dirty="0" err="1">
                <a:solidFill>
                  <a:srgbClr val="C00000"/>
                </a:solidFill>
                <a:sym typeface="Wingdings" pitchFamily="2" charset="2"/>
              </a:rPr>
              <a:t>law</a:t>
            </a:r>
            <a:r>
              <a:rPr lang="fi-FI" dirty="0">
                <a:solidFill>
                  <a:srgbClr val="C00000"/>
                </a:solidFill>
                <a:sym typeface="Wingdings" pitchFamily="2" charset="2"/>
              </a:rPr>
              <a:t>?  </a:t>
            </a:r>
          </a:p>
          <a:p>
            <a:pPr lvl="2"/>
            <a:endParaRPr lang="fi-FI" dirty="0"/>
          </a:p>
          <a:p>
            <a:endParaRPr lang="fi-FI" dirty="0"/>
          </a:p>
          <a:p>
            <a:endParaRPr lang="fi-FI" dirty="0"/>
          </a:p>
          <a:p>
            <a:endParaRPr lang="fi-FI" dirty="0"/>
          </a:p>
          <a:p>
            <a:endParaRPr lang="fi-FI" dirty="0"/>
          </a:p>
          <a:p>
            <a:endParaRPr lang="fi-FI" dirty="0"/>
          </a:p>
        </p:txBody>
      </p:sp>
    </p:spTree>
    <p:extLst>
      <p:ext uri="{BB962C8B-B14F-4D97-AF65-F5344CB8AC3E}">
        <p14:creationId xmlns:p14="http://schemas.microsoft.com/office/powerpoint/2010/main" val="18931614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A087D-3333-9448-A7B0-A1B7CE677A59}"/>
              </a:ext>
            </a:extLst>
          </p:cNvPr>
          <p:cNvSpPr>
            <a:spLocks noGrp="1"/>
          </p:cNvSpPr>
          <p:nvPr>
            <p:ph type="title"/>
          </p:nvPr>
        </p:nvSpPr>
        <p:spPr>
          <a:xfrm>
            <a:off x="1030514" y="578217"/>
            <a:ext cx="10272486" cy="533803"/>
          </a:xfrm>
        </p:spPr>
        <p:txBody>
          <a:bodyPr/>
          <a:lstStyle/>
          <a:p>
            <a:r>
              <a:rPr lang="fi-FI" dirty="0" err="1"/>
              <a:t>Conclusion</a:t>
            </a:r>
            <a:r>
              <a:rPr lang="fi-FI" dirty="0"/>
              <a:t> : </a:t>
            </a:r>
            <a:r>
              <a:rPr lang="fi-FI" dirty="0" err="1"/>
              <a:t>how</a:t>
            </a:r>
            <a:r>
              <a:rPr lang="fi-FI" dirty="0"/>
              <a:t> to </a:t>
            </a:r>
            <a:r>
              <a:rPr lang="fi-FI" dirty="0" err="1"/>
              <a:t>conceptualize</a:t>
            </a:r>
            <a:r>
              <a:rPr lang="fi-FI" dirty="0"/>
              <a:t> TS cross </a:t>
            </a:r>
            <a:r>
              <a:rPr lang="fi-FI" dirty="0" err="1"/>
              <a:t>border</a:t>
            </a:r>
            <a:r>
              <a:rPr lang="fi-FI" dirty="0"/>
              <a:t> </a:t>
            </a:r>
            <a:r>
              <a:rPr lang="fi-FI" dirty="0" err="1"/>
              <a:t>misappropriation</a:t>
            </a:r>
            <a:r>
              <a:rPr lang="fi-FI" dirty="0"/>
              <a:t> </a:t>
            </a:r>
            <a:br>
              <a:rPr lang="fi-FI" dirty="0"/>
            </a:br>
            <a:br>
              <a:rPr lang="fi-FI" dirty="0"/>
            </a:br>
            <a:endParaRPr lang="fi-FI" dirty="0"/>
          </a:p>
        </p:txBody>
      </p:sp>
      <p:sp>
        <p:nvSpPr>
          <p:cNvPr id="3" name="Content Placeholder 2">
            <a:extLst>
              <a:ext uri="{FF2B5EF4-FFF2-40B4-BE49-F238E27FC236}">
                <a16:creationId xmlns:a16="http://schemas.microsoft.com/office/drawing/2014/main" id="{37697EEA-1E62-7443-B700-FEC9637551B9}"/>
              </a:ext>
            </a:extLst>
          </p:cNvPr>
          <p:cNvSpPr>
            <a:spLocks noGrp="1"/>
          </p:cNvSpPr>
          <p:nvPr>
            <p:ph idx="1"/>
          </p:nvPr>
        </p:nvSpPr>
        <p:spPr>
          <a:xfrm>
            <a:off x="1030514" y="1406417"/>
            <a:ext cx="10272486" cy="4694201"/>
          </a:xfrm>
        </p:spPr>
        <p:txBody>
          <a:bodyPr/>
          <a:lstStyle/>
          <a:p>
            <a:pPr marL="0" indent="0">
              <a:spcBef>
                <a:spcPts val="0"/>
              </a:spcBef>
              <a:spcAft>
                <a:spcPts val="0"/>
              </a:spcAft>
              <a:buNone/>
            </a:pPr>
            <a:r>
              <a:rPr lang="fi-FI" strike="sngStrike" dirty="0"/>
              <a:t>Is it</a:t>
            </a:r>
          </a:p>
          <a:p>
            <a:pPr marL="0" indent="0">
              <a:spcBef>
                <a:spcPts val="0"/>
              </a:spcBef>
              <a:spcAft>
                <a:spcPts val="0"/>
              </a:spcAft>
              <a:buNone/>
            </a:pPr>
            <a:r>
              <a:rPr lang="fi-FI" strike="sngStrike" dirty="0" err="1"/>
              <a:t>Domestic</a:t>
            </a:r>
            <a:r>
              <a:rPr lang="fi-FI" strike="sngStrike" dirty="0"/>
              <a:t> Trade </a:t>
            </a:r>
            <a:r>
              <a:rPr lang="fi-FI" strike="sngStrike" dirty="0" err="1"/>
              <a:t>Secret</a:t>
            </a:r>
            <a:r>
              <a:rPr lang="fi-FI" strike="sngStrike" dirty="0"/>
              <a:t> </a:t>
            </a:r>
            <a:r>
              <a:rPr lang="fi-FI" strike="sngStrike" dirty="0">
                <a:sym typeface="Wingdings" pitchFamily="2" charset="2"/>
              </a:rPr>
              <a:t> </a:t>
            </a:r>
            <a:r>
              <a:rPr lang="fi-FI" strike="sngStrike" dirty="0" err="1">
                <a:sym typeface="Wingdings" pitchFamily="2" charset="2"/>
              </a:rPr>
              <a:t>Foreign</a:t>
            </a:r>
            <a:r>
              <a:rPr lang="fi-FI" strike="sngStrike" dirty="0">
                <a:sym typeface="Wingdings" pitchFamily="2" charset="2"/>
              </a:rPr>
              <a:t> </a:t>
            </a:r>
            <a:r>
              <a:rPr lang="fi-FI" strike="sngStrike" dirty="0" err="1">
                <a:sym typeface="Wingdings" pitchFamily="2" charset="2"/>
              </a:rPr>
              <a:t>misappropriation</a:t>
            </a:r>
            <a:r>
              <a:rPr lang="fi-FI" strike="sngStrike" dirty="0">
                <a:sym typeface="Wingdings" pitchFamily="2" charset="2"/>
              </a:rPr>
              <a:t>  </a:t>
            </a:r>
            <a:r>
              <a:rPr lang="fi-FI" strike="sngStrike" dirty="0" err="1">
                <a:sym typeface="Wingdings" pitchFamily="2" charset="2"/>
              </a:rPr>
              <a:t>Domestic</a:t>
            </a:r>
            <a:r>
              <a:rPr lang="fi-FI" strike="sngStrike" dirty="0">
                <a:sym typeface="Wingdings" pitchFamily="2" charset="2"/>
              </a:rPr>
              <a:t> </a:t>
            </a:r>
            <a:r>
              <a:rPr lang="fi-FI" strike="sngStrike" dirty="0" err="1">
                <a:sym typeface="Wingdings" pitchFamily="2" charset="2"/>
              </a:rPr>
              <a:t>Dispute</a:t>
            </a:r>
            <a:r>
              <a:rPr lang="fi-FI" strike="sngStrike" dirty="0">
                <a:sym typeface="Wingdings" pitchFamily="2" charset="2"/>
              </a:rPr>
              <a:t> </a:t>
            </a:r>
          </a:p>
          <a:p>
            <a:pPr marL="0" indent="0">
              <a:spcBef>
                <a:spcPts val="0"/>
              </a:spcBef>
              <a:spcAft>
                <a:spcPts val="0"/>
              </a:spcAft>
              <a:buNone/>
            </a:pPr>
            <a:r>
              <a:rPr lang="fi-FI" strike="sngStrike" dirty="0" err="1">
                <a:sym typeface="Wingdings" pitchFamily="2" charset="2"/>
              </a:rPr>
              <a:t>Or</a:t>
            </a:r>
            <a:r>
              <a:rPr lang="fi-FI" strike="sngStrike" dirty="0">
                <a:sym typeface="Wingdings" pitchFamily="2" charset="2"/>
              </a:rPr>
              <a:t> </a:t>
            </a:r>
            <a:r>
              <a:rPr lang="fi-FI" strike="sngStrike" dirty="0" err="1">
                <a:solidFill>
                  <a:srgbClr val="0070C0"/>
                </a:solidFill>
                <a:sym typeface="Wingdings" pitchFamily="2" charset="2"/>
              </a:rPr>
              <a:t>Foreign</a:t>
            </a:r>
            <a:r>
              <a:rPr lang="fi-FI" strike="sngStrike" dirty="0">
                <a:solidFill>
                  <a:srgbClr val="0070C0"/>
                </a:solidFill>
                <a:sym typeface="Wingdings" pitchFamily="2" charset="2"/>
              </a:rPr>
              <a:t> Trade </a:t>
            </a:r>
            <a:r>
              <a:rPr lang="fi-FI" strike="sngStrike" dirty="0" err="1">
                <a:solidFill>
                  <a:srgbClr val="0070C0"/>
                </a:solidFill>
                <a:sym typeface="Wingdings" pitchFamily="2" charset="2"/>
              </a:rPr>
              <a:t>Secret</a:t>
            </a:r>
            <a:r>
              <a:rPr lang="fi-FI" strike="sngStrike" dirty="0">
                <a:solidFill>
                  <a:srgbClr val="0070C0"/>
                </a:solidFill>
                <a:sym typeface="Wingdings" pitchFamily="2" charset="2"/>
              </a:rPr>
              <a:t>  </a:t>
            </a:r>
            <a:r>
              <a:rPr lang="fi-FI" strike="sngStrike" dirty="0" err="1">
                <a:solidFill>
                  <a:srgbClr val="0070C0"/>
                </a:solidFill>
                <a:sym typeface="Wingdings" pitchFamily="2" charset="2"/>
              </a:rPr>
              <a:t>Domestic</a:t>
            </a:r>
            <a:r>
              <a:rPr lang="fi-FI" strike="sngStrike" dirty="0">
                <a:solidFill>
                  <a:srgbClr val="0070C0"/>
                </a:solidFill>
                <a:sym typeface="Wingdings" pitchFamily="2" charset="2"/>
              </a:rPr>
              <a:t> </a:t>
            </a:r>
            <a:r>
              <a:rPr lang="fi-FI" strike="sngStrike" dirty="0" err="1">
                <a:solidFill>
                  <a:srgbClr val="0070C0"/>
                </a:solidFill>
                <a:sym typeface="Wingdings" pitchFamily="2" charset="2"/>
              </a:rPr>
              <a:t>misappropriation</a:t>
            </a:r>
            <a:r>
              <a:rPr lang="fi-FI" strike="sngStrike" dirty="0">
                <a:solidFill>
                  <a:srgbClr val="0070C0"/>
                </a:solidFill>
                <a:sym typeface="Wingdings" pitchFamily="2" charset="2"/>
              </a:rPr>
              <a:t>  </a:t>
            </a:r>
            <a:r>
              <a:rPr lang="fi-FI" strike="sngStrike" dirty="0" err="1">
                <a:solidFill>
                  <a:srgbClr val="0070C0"/>
                </a:solidFill>
                <a:sym typeface="Wingdings" pitchFamily="2" charset="2"/>
              </a:rPr>
              <a:t>Domestc</a:t>
            </a:r>
            <a:r>
              <a:rPr lang="fi-FI" strike="sngStrike" dirty="0">
                <a:solidFill>
                  <a:srgbClr val="0070C0"/>
                </a:solidFill>
                <a:sym typeface="Wingdings" pitchFamily="2" charset="2"/>
              </a:rPr>
              <a:t> </a:t>
            </a:r>
            <a:r>
              <a:rPr lang="fi-FI" strike="sngStrike" dirty="0" err="1">
                <a:solidFill>
                  <a:srgbClr val="0070C0"/>
                </a:solidFill>
                <a:sym typeface="Wingdings" pitchFamily="2" charset="2"/>
              </a:rPr>
              <a:t>Dispute</a:t>
            </a:r>
            <a:r>
              <a:rPr lang="fi-FI" strike="sngStrike" dirty="0">
                <a:solidFill>
                  <a:srgbClr val="0070C0"/>
                </a:solidFill>
                <a:sym typeface="Wingdings" pitchFamily="2" charset="2"/>
              </a:rPr>
              <a:t> </a:t>
            </a:r>
          </a:p>
          <a:p>
            <a:pPr marL="0" indent="0">
              <a:spcBef>
                <a:spcPts val="0"/>
              </a:spcBef>
              <a:spcAft>
                <a:spcPts val="0"/>
              </a:spcAft>
              <a:buNone/>
            </a:pPr>
            <a:r>
              <a:rPr lang="fi-FI" strike="sngStrike" dirty="0" err="1">
                <a:sym typeface="Wingdings" pitchFamily="2" charset="2"/>
              </a:rPr>
              <a:t>Or</a:t>
            </a:r>
            <a:r>
              <a:rPr lang="fi-FI" strike="sngStrike" dirty="0">
                <a:sym typeface="Wingdings" pitchFamily="2" charset="2"/>
              </a:rPr>
              <a:t> </a:t>
            </a:r>
            <a:r>
              <a:rPr lang="fi-FI" strike="sngStrike" dirty="0" err="1">
                <a:solidFill>
                  <a:srgbClr val="FF0000"/>
                </a:solidFill>
                <a:sym typeface="Wingdings" pitchFamily="2" charset="2"/>
              </a:rPr>
              <a:t>Foregin</a:t>
            </a:r>
            <a:r>
              <a:rPr lang="fi-FI" strike="sngStrike" dirty="0">
                <a:solidFill>
                  <a:srgbClr val="FF0000"/>
                </a:solidFill>
                <a:sym typeface="Wingdings" pitchFamily="2" charset="2"/>
              </a:rPr>
              <a:t> Trade </a:t>
            </a:r>
            <a:r>
              <a:rPr lang="fi-FI" strike="sngStrike" dirty="0" err="1">
                <a:solidFill>
                  <a:srgbClr val="FF0000"/>
                </a:solidFill>
                <a:sym typeface="Wingdings" pitchFamily="2" charset="2"/>
              </a:rPr>
              <a:t>Secret</a:t>
            </a:r>
            <a:r>
              <a:rPr lang="fi-FI" strike="sngStrike" dirty="0">
                <a:solidFill>
                  <a:srgbClr val="FF0000"/>
                </a:solidFill>
                <a:sym typeface="Wingdings" pitchFamily="2" charset="2"/>
              </a:rPr>
              <a:t>  </a:t>
            </a:r>
            <a:r>
              <a:rPr lang="fi-FI" strike="sngStrike" dirty="0" err="1">
                <a:solidFill>
                  <a:srgbClr val="FF0000"/>
                </a:solidFill>
                <a:sym typeface="Wingdings" pitchFamily="2" charset="2"/>
              </a:rPr>
              <a:t>Foreign</a:t>
            </a:r>
            <a:r>
              <a:rPr lang="fi-FI" strike="sngStrike" dirty="0">
                <a:solidFill>
                  <a:srgbClr val="FF0000"/>
                </a:solidFill>
                <a:sym typeface="Wingdings" pitchFamily="2" charset="2"/>
              </a:rPr>
              <a:t> </a:t>
            </a:r>
            <a:r>
              <a:rPr lang="fi-FI" strike="sngStrike" dirty="0" err="1">
                <a:solidFill>
                  <a:srgbClr val="FF0000"/>
                </a:solidFill>
                <a:sym typeface="Wingdings" pitchFamily="2" charset="2"/>
              </a:rPr>
              <a:t>misappropiration</a:t>
            </a:r>
            <a:r>
              <a:rPr lang="fi-FI" strike="sngStrike" dirty="0">
                <a:solidFill>
                  <a:srgbClr val="FF0000"/>
                </a:solidFill>
                <a:sym typeface="Wingdings" pitchFamily="2" charset="2"/>
              </a:rPr>
              <a:t> </a:t>
            </a:r>
            <a:r>
              <a:rPr lang="fi-FI" strike="sngStrike" dirty="0" err="1">
                <a:solidFill>
                  <a:srgbClr val="FF0000"/>
                </a:solidFill>
                <a:sym typeface="Wingdings" pitchFamily="2" charset="2"/>
              </a:rPr>
              <a:t>Domestic</a:t>
            </a:r>
            <a:r>
              <a:rPr lang="fi-FI" strike="sngStrike" dirty="0">
                <a:solidFill>
                  <a:srgbClr val="FF0000"/>
                </a:solidFill>
                <a:sym typeface="Wingdings" pitchFamily="2" charset="2"/>
              </a:rPr>
              <a:t> </a:t>
            </a:r>
            <a:r>
              <a:rPr lang="fi-FI" strike="sngStrike" dirty="0" err="1">
                <a:solidFill>
                  <a:srgbClr val="FF0000"/>
                </a:solidFill>
                <a:sym typeface="Wingdings" pitchFamily="2" charset="2"/>
              </a:rPr>
              <a:t>Dispute</a:t>
            </a:r>
            <a:endParaRPr lang="fi-FI" dirty="0">
              <a:sym typeface="Wingdings" pitchFamily="2" charset="2"/>
            </a:endParaRPr>
          </a:p>
          <a:p>
            <a:pPr>
              <a:spcBef>
                <a:spcPts val="0"/>
              </a:spcBef>
              <a:spcAft>
                <a:spcPts val="0"/>
              </a:spcAft>
              <a:buFont typeface="Wingdings" pitchFamily="2" charset="2"/>
              <a:buChar char="à"/>
            </a:pPr>
            <a:r>
              <a:rPr lang="fi-FI" dirty="0">
                <a:sym typeface="Wingdings" pitchFamily="2" charset="2"/>
              </a:rPr>
              <a:t>Can TS </a:t>
            </a:r>
            <a:r>
              <a:rPr lang="fi-FI" dirty="0" err="1">
                <a:sym typeface="Wingdings" pitchFamily="2" charset="2"/>
              </a:rPr>
              <a:t>be</a:t>
            </a:r>
            <a:r>
              <a:rPr lang="fi-FI" dirty="0">
                <a:sym typeface="Wingdings" pitchFamily="2" charset="2"/>
              </a:rPr>
              <a:t> </a:t>
            </a:r>
            <a:r>
              <a:rPr lang="fi-FI" dirty="0" err="1">
                <a:sym typeface="Wingdings" pitchFamily="2" charset="2"/>
              </a:rPr>
              <a:t>localized</a:t>
            </a:r>
            <a:r>
              <a:rPr lang="fi-FI" dirty="0">
                <a:sym typeface="Wingdings" pitchFamily="2" charset="2"/>
              </a:rPr>
              <a:t> (</a:t>
            </a:r>
            <a:r>
              <a:rPr lang="fi-FI" dirty="0" err="1">
                <a:sym typeface="Wingdings" pitchFamily="2" charset="2"/>
              </a:rPr>
              <a:t>like</a:t>
            </a:r>
            <a:r>
              <a:rPr lang="fi-FI" dirty="0">
                <a:sym typeface="Wingdings" pitchFamily="2" charset="2"/>
              </a:rPr>
              <a:t> </a:t>
            </a:r>
            <a:r>
              <a:rPr lang="fi-FI" dirty="0" err="1">
                <a:sym typeface="Wingdings" pitchFamily="2" charset="2"/>
              </a:rPr>
              <a:t>IPRs</a:t>
            </a:r>
            <a:r>
              <a:rPr lang="fi-FI" dirty="0">
                <a:sym typeface="Wingdings" pitchFamily="2" charset="2"/>
              </a:rPr>
              <a:t>?) NO</a:t>
            </a:r>
          </a:p>
          <a:p>
            <a:pPr>
              <a:buFont typeface="Wingdings" pitchFamily="2" charset="2"/>
              <a:buChar char="à"/>
            </a:pPr>
            <a:r>
              <a:rPr lang="fi-FI" sz="2200" dirty="0" err="1">
                <a:solidFill>
                  <a:srgbClr val="FF0000"/>
                </a:solidFill>
                <a:sym typeface="Wingdings" pitchFamily="2" charset="2"/>
              </a:rPr>
              <a:t>Does</a:t>
            </a:r>
            <a:r>
              <a:rPr lang="fi-FI" sz="2200" dirty="0">
                <a:solidFill>
                  <a:srgbClr val="FF0000"/>
                </a:solidFill>
                <a:sym typeface="Wingdings" pitchFamily="2" charset="2"/>
              </a:rPr>
              <a:t> ’cross </a:t>
            </a:r>
            <a:r>
              <a:rPr lang="fi-FI" sz="2200" dirty="0" err="1">
                <a:solidFill>
                  <a:srgbClr val="FF0000"/>
                </a:solidFill>
                <a:sym typeface="Wingdings" pitchFamily="2" charset="2"/>
              </a:rPr>
              <a:t>border</a:t>
            </a:r>
            <a:r>
              <a:rPr lang="fi-FI" sz="2200" dirty="0">
                <a:solidFill>
                  <a:srgbClr val="FF0000"/>
                </a:solidFill>
                <a:sym typeface="Wingdings" pitchFamily="2" charset="2"/>
              </a:rPr>
              <a:t>’ </a:t>
            </a:r>
            <a:r>
              <a:rPr lang="fi-FI" sz="2200" dirty="0" err="1">
                <a:solidFill>
                  <a:srgbClr val="FF0000"/>
                </a:solidFill>
                <a:sym typeface="Wingdings" pitchFamily="2" charset="2"/>
              </a:rPr>
              <a:t>misappropriation</a:t>
            </a:r>
            <a:r>
              <a:rPr lang="fi-FI" sz="2200" dirty="0">
                <a:solidFill>
                  <a:srgbClr val="FF0000"/>
                </a:solidFill>
                <a:sym typeface="Wingdings" pitchFamily="2" charset="2"/>
              </a:rPr>
              <a:t> of TS </a:t>
            </a:r>
            <a:r>
              <a:rPr lang="fi-FI" sz="2200" dirty="0" err="1">
                <a:solidFill>
                  <a:srgbClr val="FF0000"/>
                </a:solidFill>
                <a:sym typeface="Wingdings" pitchFamily="2" charset="2"/>
              </a:rPr>
              <a:t>actually</a:t>
            </a:r>
            <a:r>
              <a:rPr lang="fi-FI" sz="2200" dirty="0">
                <a:solidFill>
                  <a:srgbClr val="FF0000"/>
                </a:solidFill>
                <a:sym typeface="Wingdings" pitchFamily="2" charset="2"/>
              </a:rPr>
              <a:t> </a:t>
            </a:r>
            <a:r>
              <a:rPr lang="fi-FI" sz="2200" dirty="0" err="1">
                <a:solidFill>
                  <a:srgbClr val="FF0000"/>
                </a:solidFill>
                <a:sym typeface="Wingdings" pitchFamily="2" charset="2"/>
              </a:rPr>
              <a:t>crosses</a:t>
            </a:r>
            <a:r>
              <a:rPr lang="fi-FI" sz="2200" dirty="0">
                <a:solidFill>
                  <a:srgbClr val="FF0000"/>
                </a:solidFill>
                <a:sym typeface="Wingdings" pitchFamily="2" charset="2"/>
              </a:rPr>
              <a:t> </a:t>
            </a:r>
            <a:r>
              <a:rPr lang="fi-FI" sz="2200" dirty="0" err="1">
                <a:solidFill>
                  <a:srgbClr val="FF0000"/>
                </a:solidFill>
                <a:sym typeface="Wingdings" pitchFamily="2" charset="2"/>
              </a:rPr>
              <a:t>border</a:t>
            </a:r>
            <a:r>
              <a:rPr lang="fi-FI" sz="2200" dirty="0">
                <a:solidFill>
                  <a:srgbClr val="FF0000"/>
                </a:solidFill>
                <a:sym typeface="Wingdings" pitchFamily="2" charset="2"/>
              </a:rPr>
              <a:t>? </a:t>
            </a:r>
            <a:r>
              <a:rPr lang="fi-FI" sz="2200" dirty="0" err="1">
                <a:solidFill>
                  <a:srgbClr val="FF0000"/>
                </a:solidFill>
                <a:sym typeface="Wingdings" pitchFamily="2" charset="2"/>
              </a:rPr>
              <a:t>Maybe</a:t>
            </a:r>
            <a:r>
              <a:rPr lang="fi-FI" sz="2200" dirty="0">
                <a:solidFill>
                  <a:srgbClr val="FF0000"/>
                </a:solidFill>
                <a:sym typeface="Wingdings" pitchFamily="2" charset="2"/>
              </a:rPr>
              <a:t> </a:t>
            </a:r>
            <a:r>
              <a:rPr lang="fi-FI" sz="2200" dirty="0" err="1">
                <a:solidFill>
                  <a:srgbClr val="FF0000"/>
                </a:solidFill>
                <a:sym typeface="Wingdings" pitchFamily="2" charset="2"/>
              </a:rPr>
              <a:t>not</a:t>
            </a:r>
            <a:r>
              <a:rPr lang="fi-FI" sz="2200" b="1" dirty="0">
                <a:solidFill>
                  <a:srgbClr val="FF0000"/>
                </a:solidFill>
                <a:sym typeface="Wingdings" pitchFamily="2" charset="2"/>
              </a:rPr>
              <a:t>. </a:t>
            </a:r>
          </a:p>
          <a:p>
            <a:pPr marL="0" indent="0">
              <a:buNone/>
            </a:pPr>
            <a:r>
              <a:rPr lang="fi-FI" sz="2200" b="1" dirty="0">
                <a:solidFill>
                  <a:srgbClr val="FF0000"/>
                </a:solidFill>
                <a:sym typeface="Wingdings" pitchFamily="2" charset="2"/>
              </a:rPr>
              <a:t>If </a:t>
            </a:r>
            <a:r>
              <a:rPr lang="fi-FI" sz="2200" b="1" dirty="0" err="1">
                <a:solidFill>
                  <a:srgbClr val="FF0000"/>
                </a:solidFill>
                <a:sym typeface="Wingdings" pitchFamily="2" charset="2"/>
              </a:rPr>
              <a:t>so</a:t>
            </a:r>
            <a:r>
              <a:rPr lang="fi-FI" sz="2200" b="1" dirty="0">
                <a:solidFill>
                  <a:srgbClr val="FF0000"/>
                </a:solidFill>
                <a:sym typeface="Wingdings" pitchFamily="2" charset="2"/>
              </a:rPr>
              <a:t>, it </a:t>
            </a:r>
            <a:r>
              <a:rPr lang="fi-FI" sz="2200" b="1" dirty="0" err="1">
                <a:solidFill>
                  <a:srgbClr val="FF0000"/>
                </a:solidFill>
                <a:sym typeface="Wingdings" pitchFamily="2" charset="2"/>
              </a:rPr>
              <a:t>leads</a:t>
            </a:r>
            <a:r>
              <a:rPr lang="fi-FI" sz="2200" b="1" dirty="0">
                <a:solidFill>
                  <a:srgbClr val="FF0000"/>
                </a:solidFill>
                <a:sym typeface="Wingdings" pitchFamily="2" charset="2"/>
              </a:rPr>
              <a:t> to </a:t>
            </a:r>
            <a:r>
              <a:rPr lang="fi-FI" sz="2200" b="1" dirty="0" err="1">
                <a:solidFill>
                  <a:srgbClr val="FF0000"/>
                </a:solidFill>
                <a:sym typeface="Wingdings" pitchFamily="2" charset="2"/>
              </a:rPr>
              <a:t>another</a:t>
            </a:r>
            <a:r>
              <a:rPr lang="fi-FI" sz="2200" b="1" dirty="0">
                <a:solidFill>
                  <a:srgbClr val="FF0000"/>
                </a:solidFill>
                <a:sym typeface="Wingdings" pitchFamily="2" charset="2"/>
              </a:rPr>
              <a:t> </a:t>
            </a:r>
            <a:r>
              <a:rPr lang="fi-FI" sz="2200" b="1" dirty="0" err="1">
                <a:solidFill>
                  <a:srgbClr val="FF0000"/>
                </a:solidFill>
                <a:sym typeface="Wingdings" pitchFamily="2" charset="2"/>
              </a:rPr>
              <a:t>question</a:t>
            </a:r>
            <a:r>
              <a:rPr lang="fi-FI" sz="2200" b="1" dirty="0">
                <a:solidFill>
                  <a:srgbClr val="FF0000"/>
                </a:solidFill>
                <a:sym typeface="Wingdings" pitchFamily="2" charset="2"/>
              </a:rPr>
              <a:t>: </a:t>
            </a:r>
          </a:p>
          <a:p>
            <a:pPr marL="0" indent="0">
              <a:buNone/>
            </a:pPr>
            <a:r>
              <a:rPr lang="fi-FI" sz="2200" b="1" dirty="0">
                <a:solidFill>
                  <a:srgbClr val="FF0000"/>
                </a:solidFill>
                <a:sym typeface="Wingdings" pitchFamily="2" charset="2"/>
              </a:rPr>
              <a:t> </a:t>
            </a:r>
            <a:r>
              <a:rPr lang="fi-FI" sz="2200" dirty="0">
                <a:solidFill>
                  <a:srgbClr val="FF0000"/>
                </a:solidFill>
                <a:sym typeface="Wingdings" pitchFamily="2" charset="2"/>
              </a:rPr>
              <a:t>’</a:t>
            </a:r>
            <a:r>
              <a:rPr lang="fi-FI" sz="2200" dirty="0" err="1">
                <a:solidFill>
                  <a:srgbClr val="FF0000"/>
                </a:solidFill>
                <a:sym typeface="Wingdings" pitchFamily="2" charset="2"/>
              </a:rPr>
              <a:t>The</a:t>
            </a:r>
            <a:r>
              <a:rPr lang="fi-FI" sz="2200" dirty="0">
                <a:solidFill>
                  <a:srgbClr val="FF0000"/>
                </a:solidFill>
                <a:sym typeface="Wingdings" pitchFamily="2" charset="2"/>
              </a:rPr>
              <a:t> </a:t>
            </a:r>
            <a:r>
              <a:rPr lang="fi-FI" sz="2200" dirty="0" err="1">
                <a:solidFill>
                  <a:srgbClr val="FF0000"/>
                </a:solidFill>
                <a:sym typeface="Wingdings" pitchFamily="2" charset="2"/>
              </a:rPr>
              <a:t>answer</a:t>
            </a:r>
            <a:r>
              <a:rPr lang="fi-FI" sz="2200" dirty="0">
                <a:solidFill>
                  <a:srgbClr val="FF0000"/>
                </a:solidFill>
                <a:sym typeface="Wingdings" pitchFamily="2" charset="2"/>
              </a:rPr>
              <a:t> to </a:t>
            </a:r>
            <a:r>
              <a:rPr lang="fi-FI" sz="2200" dirty="0" err="1">
                <a:solidFill>
                  <a:srgbClr val="FF0000"/>
                </a:solidFill>
                <a:sym typeface="Wingdings" pitchFamily="2" charset="2"/>
              </a:rPr>
              <a:t>this</a:t>
            </a:r>
            <a:r>
              <a:rPr lang="fi-FI" sz="2200" dirty="0">
                <a:solidFill>
                  <a:srgbClr val="FF0000"/>
                </a:solidFill>
                <a:sym typeface="Wingdings" pitchFamily="2" charset="2"/>
              </a:rPr>
              <a:t> </a:t>
            </a:r>
            <a:r>
              <a:rPr lang="fi-FI" sz="2200" dirty="0" err="1">
                <a:solidFill>
                  <a:srgbClr val="FF0000"/>
                </a:solidFill>
                <a:sym typeface="Wingdings" pitchFamily="2" charset="2"/>
              </a:rPr>
              <a:t>may</a:t>
            </a:r>
            <a:r>
              <a:rPr lang="fi-FI" sz="2200" dirty="0">
                <a:solidFill>
                  <a:srgbClr val="FF0000"/>
                </a:solidFill>
                <a:sym typeface="Wingdings" pitchFamily="2" charset="2"/>
              </a:rPr>
              <a:t> </a:t>
            </a:r>
            <a:r>
              <a:rPr lang="fi-FI" sz="2200" dirty="0" err="1">
                <a:solidFill>
                  <a:srgbClr val="FF0000"/>
                </a:solidFill>
                <a:sym typeface="Wingdings" pitchFamily="2" charset="2"/>
              </a:rPr>
              <a:t>be</a:t>
            </a:r>
            <a:r>
              <a:rPr lang="fi-FI" sz="2200" dirty="0">
                <a:solidFill>
                  <a:srgbClr val="FF0000"/>
                </a:solidFill>
                <a:sym typeface="Wingdings" pitchFamily="2" charset="2"/>
              </a:rPr>
              <a:t>, </a:t>
            </a:r>
            <a:r>
              <a:rPr lang="fi-FI" sz="2200" dirty="0" err="1">
                <a:solidFill>
                  <a:srgbClr val="FF0000"/>
                </a:solidFill>
                <a:sym typeface="Wingdings" pitchFamily="2" charset="2"/>
              </a:rPr>
              <a:t>however</a:t>
            </a:r>
            <a:r>
              <a:rPr lang="fi-FI" sz="2200" dirty="0">
                <a:solidFill>
                  <a:srgbClr val="FF0000"/>
                </a:solidFill>
                <a:sym typeface="Wingdings" pitchFamily="2" charset="2"/>
              </a:rPr>
              <a:t>, </a:t>
            </a:r>
            <a:r>
              <a:rPr lang="fi-FI" sz="2200" dirty="0" err="1">
                <a:solidFill>
                  <a:srgbClr val="FF0000"/>
                </a:solidFill>
                <a:sym typeface="Wingdings" pitchFamily="2" charset="2"/>
              </a:rPr>
              <a:t>that</a:t>
            </a:r>
            <a:r>
              <a:rPr lang="fi-FI" sz="2200" dirty="0">
                <a:solidFill>
                  <a:srgbClr val="FF0000"/>
                </a:solidFill>
                <a:sym typeface="Wingdings" pitchFamily="2" charset="2"/>
              </a:rPr>
              <a:t> it is </a:t>
            </a:r>
            <a:r>
              <a:rPr lang="fi-FI" sz="2200" dirty="0" err="1">
                <a:solidFill>
                  <a:srgbClr val="FF0000"/>
                </a:solidFill>
                <a:sym typeface="Wingdings" pitchFamily="2" charset="2"/>
              </a:rPr>
              <a:t>simply</a:t>
            </a:r>
            <a:r>
              <a:rPr lang="fi-FI" sz="2200" dirty="0">
                <a:solidFill>
                  <a:srgbClr val="FF0000"/>
                </a:solidFill>
                <a:sym typeface="Wingdings" pitchFamily="2" charset="2"/>
              </a:rPr>
              <a:t> a </a:t>
            </a:r>
            <a:r>
              <a:rPr lang="fi-FI" sz="2200" dirty="0" err="1">
                <a:solidFill>
                  <a:srgbClr val="FF0000"/>
                </a:solidFill>
                <a:sym typeface="Wingdings" pitchFamily="2" charset="2"/>
              </a:rPr>
              <a:t>consequence</a:t>
            </a:r>
            <a:r>
              <a:rPr lang="fi-FI" sz="2200" dirty="0">
                <a:solidFill>
                  <a:srgbClr val="FF0000"/>
                </a:solidFill>
                <a:sym typeface="Wingdings" pitchFamily="2" charset="2"/>
              </a:rPr>
              <a:t> of </a:t>
            </a:r>
            <a:r>
              <a:rPr lang="fi-FI" sz="2200" dirty="0" err="1">
                <a:solidFill>
                  <a:srgbClr val="FF0000"/>
                </a:solidFill>
                <a:sym typeface="Wingdings" pitchFamily="2" charset="2"/>
              </a:rPr>
              <a:t>the</a:t>
            </a:r>
            <a:r>
              <a:rPr lang="fi-FI" sz="2200" dirty="0">
                <a:solidFill>
                  <a:srgbClr val="FF0000"/>
                </a:solidFill>
                <a:sym typeface="Wingdings" pitchFamily="2" charset="2"/>
              </a:rPr>
              <a:t> </a:t>
            </a:r>
            <a:r>
              <a:rPr lang="fi-FI" sz="2200" dirty="0" err="1">
                <a:solidFill>
                  <a:srgbClr val="FF0000"/>
                </a:solidFill>
                <a:sym typeface="Wingdings" pitchFamily="2" charset="2"/>
              </a:rPr>
              <a:t>way</a:t>
            </a:r>
            <a:r>
              <a:rPr lang="fi-FI" sz="2200" dirty="0">
                <a:solidFill>
                  <a:srgbClr val="FF0000"/>
                </a:solidFill>
                <a:sym typeface="Wingdings" pitchFamily="2" charset="2"/>
              </a:rPr>
              <a:t> in </a:t>
            </a:r>
            <a:r>
              <a:rPr lang="fi-FI" sz="2200" dirty="0" err="1">
                <a:solidFill>
                  <a:srgbClr val="FF0000"/>
                </a:solidFill>
                <a:sym typeface="Wingdings" pitchFamily="2" charset="2"/>
              </a:rPr>
              <a:t>which</a:t>
            </a:r>
            <a:r>
              <a:rPr lang="fi-FI" sz="2200" dirty="0">
                <a:solidFill>
                  <a:srgbClr val="FF0000"/>
                </a:solidFill>
                <a:sym typeface="Wingdings" pitchFamily="2" charset="2"/>
              </a:rPr>
              <a:t> </a:t>
            </a:r>
            <a:r>
              <a:rPr lang="fi-FI" sz="2200" dirty="0" err="1">
                <a:solidFill>
                  <a:srgbClr val="FF0000"/>
                </a:solidFill>
                <a:sym typeface="Wingdings" pitchFamily="2" charset="2"/>
              </a:rPr>
              <a:t>different</a:t>
            </a:r>
            <a:r>
              <a:rPr lang="fi-FI" sz="2200" dirty="0">
                <a:solidFill>
                  <a:srgbClr val="FF0000"/>
                </a:solidFill>
                <a:sym typeface="Wingdings" pitchFamily="2" charset="2"/>
              </a:rPr>
              <a:t> </a:t>
            </a:r>
            <a:r>
              <a:rPr lang="fi-FI" sz="2200" dirty="0" err="1">
                <a:solidFill>
                  <a:srgbClr val="FF0000"/>
                </a:solidFill>
                <a:sym typeface="Wingdings" pitchFamily="2" charset="2"/>
              </a:rPr>
              <a:t>claims</a:t>
            </a:r>
            <a:r>
              <a:rPr lang="fi-FI" sz="2200" dirty="0">
                <a:solidFill>
                  <a:srgbClr val="FF0000"/>
                </a:solidFill>
                <a:sym typeface="Wingdings" pitchFamily="2" charset="2"/>
              </a:rPr>
              <a:t> </a:t>
            </a:r>
            <a:r>
              <a:rPr lang="fi-FI" sz="2200" dirty="0" err="1">
                <a:solidFill>
                  <a:srgbClr val="FF0000"/>
                </a:solidFill>
                <a:sym typeface="Wingdings" pitchFamily="2" charset="2"/>
              </a:rPr>
              <a:t>involving</a:t>
            </a:r>
            <a:r>
              <a:rPr lang="fi-FI" sz="2200" dirty="0">
                <a:solidFill>
                  <a:srgbClr val="FF0000"/>
                </a:solidFill>
                <a:sym typeface="Wingdings" pitchFamily="2" charset="2"/>
              </a:rPr>
              <a:t> </a:t>
            </a:r>
            <a:r>
              <a:rPr lang="fi-FI" sz="2200" dirty="0" err="1">
                <a:solidFill>
                  <a:srgbClr val="FF0000"/>
                </a:solidFill>
                <a:sym typeface="Wingdings" pitchFamily="2" charset="2"/>
              </a:rPr>
              <a:t>different</a:t>
            </a:r>
            <a:r>
              <a:rPr lang="fi-FI" sz="2200" dirty="0">
                <a:solidFill>
                  <a:srgbClr val="FF0000"/>
                </a:solidFill>
                <a:sym typeface="Wingdings" pitchFamily="2" charset="2"/>
              </a:rPr>
              <a:t> </a:t>
            </a:r>
            <a:r>
              <a:rPr lang="fi-FI" sz="2200" dirty="0" err="1">
                <a:solidFill>
                  <a:srgbClr val="FF0000"/>
                </a:solidFill>
                <a:sym typeface="Wingdings" pitchFamily="2" charset="2"/>
              </a:rPr>
              <a:t>primary</a:t>
            </a:r>
            <a:r>
              <a:rPr lang="fi-FI" sz="2200" dirty="0">
                <a:solidFill>
                  <a:srgbClr val="FF0000"/>
                </a:solidFill>
                <a:sym typeface="Wingdings" pitchFamily="2" charset="2"/>
              </a:rPr>
              <a:t> </a:t>
            </a:r>
            <a:r>
              <a:rPr lang="fi-FI" sz="2200" dirty="0" err="1">
                <a:solidFill>
                  <a:srgbClr val="FF0000"/>
                </a:solidFill>
                <a:sym typeface="Wingdings" pitchFamily="2" charset="2"/>
              </a:rPr>
              <a:t>actors</a:t>
            </a:r>
            <a:r>
              <a:rPr lang="fi-FI" sz="2200" dirty="0">
                <a:solidFill>
                  <a:srgbClr val="FF0000"/>
                </a:solidFill>
                <a:sym typeface="Wingdings" pitchFamily="2" charset="2"/>
              </a:rPr>
              <a:t> </a:t>
            </a:r>
            <a:r>
              <a:rPr lang="fi-FI" sz="2200" dirty="0" err="1">
                <a:solidFill>
                  <a:srgbClr val="FF0000"/>
                </a:solidFill>
                <a:sym typeface="Wingdings" pitchFamily="2" charset="2"/>
              </a:rPr>
              <a:t>are</a:t>
            </a:r>
            <a:r>
              <a:rPr lang="fi-FI" sz="2200" dirty="0">
                <a:solidFill>
                  <a:srgbClr val="FF0000"/>
                </a:solidFill>
                <a:sym typeface="Wingdings" pitchFamily="2" charset="2"/>
              </a:rPr>
              <a:t> </a:t>
            </a:r>
            <a:r>
              <a:rPr lang="fi-FI" sz="2200" dirty="0" err="1">
                <a:solidFill>
                  <a:srgbClr val="FF0000"/>
                </a:solidFill>
                <a:sym typeface="Wingdings" pitchFamily="2" charset="2"/>
              </a:rPr>
              <a:t>framed</a:t>
            </a:r>
            <a:r>
              <a:rPr lang="fi-FI" sz="2200" dirty="0">
                <a:solidFill>
                  <a:srgbClr val="FF0000"/>
                </a:solidFill>
                <a:sym typeface="Wingdings" pitchFamily="2" charset="2"/>
              </a:rPr>
              <a:t>, </a:t>
            </a:r>
            <a:r>
              <a:rPr lang="fi-FI" sz="2200" b="1" dirty="0">
                <a:solidFill>
                  <a:srgbClr val="FF0000"/>
                </a:solidFill>
                <a:sym typeface="Wingdings" pitchFamily="2" charset="2"/>
              </a:rPr>
              <a:t>and </a:t>
            </a:r>
            <a:r>
              <a:rPr lang="fi-FI" sz="2200" b="1" dirty="0" err="1">
                <a:solidFill>
                  <a:srgbClr val="FF0000"/>
                </a:solidFill>
                <a:sym typeface="Wingdings" pitchFamily="2" charset="2"/>
              </a:rPr>
              <a:t>that</a:t>
            </a:r>
            <a:r>
              <a:rPr lang="fi-FI" sz="2200" b="1" dirty="0">
                <a:solidFill>
                  <a:srgbClr val="FF0000"/>
                </a:solidFill>
                <a:sym typeface="Wingdings" pitchFamily="2" charset="2"/>
              </a:rPr>
              <a:t> </a:t>
            </a:r>
            <a:r>
              <a:rPr lang="fi-FI" sz="2200" b="1" dirty="0" err="1">
                <a:solidFill>
                  <a:srgbClr val="FF0000"/>
                </a:solidFill>
                <a:sym typeface="Wingdings" pitchFamily="2" charset="2"/>
              </a:rPr>
              <a:t>there</a:t>
            </a:r>
            <a:r>
              <a:rPr lang="fi-FI" sz="2200" b="1" dirty="0">
                <a:solidFill>
                  <a:srgbClr val="FF0000"/>
                </a:solidFill>
                <a:sym typeface="Wingdings" pitchFamily="2" charset="2"/>
              </a:rPr>
              <a:t> is </a:t>
            </a:r>
            <a:r>
              <a:rPr lang="fi-FI" sz="2200" b="1" dirty="0" err="1">
                <a:solidFill>
                  <a:srgbClr val="FF0000"/>
                </a:solidFill>
                <a:sym typeface="Wingdings" pitchFamily="2" charset="2"/>
              </a:rPr>
              <a:t>nothing</a:t>
            </a:r>
            <a:r>
              <a:rPr lang="fi-FI" sz="2200" b="1" dirty="0">
                <a:solidFill>
                  <a:srgbClr val="FF0000"/>
                </a:solidFill>
                <a:sym typeface="Wingdings" pitchFamily="2" charset="2"/>
              </a:rPr>
              <a:t> </a:t>
            </a:r>
            <a:r>
              <a:rPr lang="fi-FI" sz="2200" b="1" dirty="0" err="1">
                <a:solidFill>
                  <a:srgbClr val="FF0000"/>
                </a:solidFill>
                <a:sym typeface="Wingdings" pitchFamily="2" charset="2"/>
              </a:rPr>
              <a:t>wrong</a:t>
            </a:r>
            <a:r>
              <a:rPr lang="fi-FI" sz="2200" b="1" dirty="0">
                <a:solidFill>
                  <a:srgbClr val="FF0000"/>
                </a:solidFill>
                <a:sym typeface="Wingdings" pitchFamily="2" charset="2"/>
              </a:rPr>
              <a:t> in Senior </a:t>
            </a:r>
            <a:r>
              <a:rPr lang="fi-FI" sz="2200" b="1" dirty="0" err="1">
                <a:solidFill>
                  <a:srgbClr val="FF0000"/>
                </a:solidFill>
                <a:sym typeface="Wingdings" pitchFamily="2" charset="2"/>
              </a:rPr>
              <a:t>being</a:t>
            </a:r>
            <a:r>
              <a:rPr lang="fi-FI" sz="2200" b="1" dirty="0">
                <a:solidFill>
                  <a:srgbClr val="FF0000"/>
                </a:solidFill>
                <a:sym typeface="Wingdings" pitchFamily="2" charset="2"/>
              </a:rPr>
              <a:t> </a:t>
            </a:r>
            <a:r>
              <a:rPr lang="fi-FI" sz="2200" b="1" dirty="0" err="1">
                <a:solidFill>
                  <a:srgbClr val="FF0000"/>
                </a:solidFill>
                <a:sym typeface="Wingdings" pitchFamily="2" charset="2"/>
              </a:rPr>
              <a:t>held</a:t>
            </a:r>
            <a:r>
              <a:rPr lang="fi-FI" sz="2200" b="1" dirty="0">
                <a:solidFill>
                  <a:srgbClr val="FF0000"/>
                </a:solidFill>
                <a:sym typeface="Wingdings" pitchFamily="2" charset="2"/>
              </a:rPr>
              <a:t> </a:t>
            </a:r>
            <a:r>
              <a:rPr lang="fi-FI" sz="2200" b="1" dirty="0" err="1">
                <a:solidFill>
                  <a:srgbClr val="FF0000"/>
                </a:solidFill>
                <a:sym typeface="Wingdings" pitchFamily="2" charset="2"/>
              </a:rPr>
              <a:t>liable</a:t>
            </a:r>
            <a:r>
              <a:rPr lang="fi-FI" sz="2200" b="1" dirty="0">
                <a:solidFill>
                  <a:srgbClr val="FF0000"/>
                </a:solidFill>
                <a:sym typeface="Wingdings" pitchFamily="2" charset="2"/>
              </a:rPr>
              <a:t> for </a:t>
            </a:r>
            <a:r>
              <a:rPr lang="fi-FI" sz="2200" b="1" dirty="0" err="1">
                <a:solidFill>
                  <a:srgbClr val="FF0000"/>
                </a:solidFill>
                <a:sym typeface="Wingdings" pitchFamily="2" charset="2"/>
              </a:rPr>
              <a:t>its</a:t>
            </a:r>
            <a:r>
              <a:rPr lang="fi-FI" sz="2200" b="1" dirty="0">
                <a:solidFill>
                  <a:srgbClr val="FF0000"/>
                </a:solidFill>
                <a:sym typeface="Wingdings" pitchFamily="2" charset="2"/>
              </a:rPr>
              <a:t> </a:t>
            </a:r>
            <a:r>
              <a:rPr lang="fi-FI" sz="2200" b="1" dirty="0" err="1">
                <a:solidFill>
                  <a:srgbClr val="FF0000"/>
                </a:solidFill>
                <a:sym typeface="Wingdings" pitchFamily="2" charset="2"/>
              </a:rPr>
              <a:t>own</a:t>
            </a:r>
            <a:r>
              <a:rPr lang="fi-FI" sz="2200" b="1" dirty="0">
                <a:solidFill>
                  <a:srgbClr val="FF0000"/>
                </a:solidFill>
                <a:sym typeface="Wingdings" pitchFamily="2" charset="2"/>
              </a:rPr>
              <a:t> </a:t>
            </a:r>
            <a:r>
              <a:rPr lang="fi-FI" sz="2200" b="1" dirty="0" err="1">
                <a:solidFill>
                  <a:srgbClr val="FF0000"/>
                </a:solidFill>
                <a:sym typeface="Wingdings" pitchFamily="2" charset="2"/>
              </a:rPr>
              <a:t>actions</a:t>
            </a:r>
            <a:r>
              <a:rPr lang="fi-FI" sz="2200" b="1" dirty="0">
                <a:solidFill>
                  <a:srgbClr val="FF0000"/>
                </a:solidFill>
                <a:sym typeface="Wingdings" pitchFamily="2" charset="2"/>
              </a:rPr>
              <a:t> </a:t>
            </a:r>
            <a:r>
              <a:rPr lang="fi-FI" sz="2200" dirty="0" err="1">
                <a:solidFill>
                  <a:srgbClr val="FF0000"/>
                </a:solidFill>
                <a:sym typeface="Wingdings" pitchFamily="2" charset="2"/>
              </a:rPr>
              <a:t>even</a:t>
            </a:r>
            <a:r>
              <a:rPr lang="fi-FI" sz="2200" dirty="0">
                <a:solidFill>
                  <a:srgbClr val="FF0000"/>
                </a:solidFill>
                <a:sym typeface="Wingdings" pitchFamily="2" charset="2"/>
              </a:rPr>
              <a:t> </a:t>
            </a:r>
            <a:r>
              <a:rPr lang="fi-FI" sz="2200" dirty="0" err="1">
                <a:solidFill>
                  <a:srgbClr val="FF0000"/>
                </a:solidFill>
                <a:sym typeface="Wingdings" pitchFamily="2" charset="2"/>
              </a:rPr>
              <a:t>if</a:t>
            </a:r>
            <a:r>
              <a:rPr lang="fi-FI" sz="2200" dirty="0">
                <a:solidFill>
                  <a:srgbClr val="FF0000"/>
                </a:solidFill>
                <a:sym typeface="Wingdings" pitchFamily="2" charset="2"/>
              </a:rPr>
              <a:t> it is </a:t>
            </a:r>
            <a:r>
              <a:rPr lang="fi-FI" sz="2200" dirty="0" err="1">
                <a:solidFill>
                  <a:srgbClr val="FF0000"/>
                </a:solidFill>
                <a:sym typeface="Wingdings" pitchFamily="2" charset="2"/>
              </a:rPr>
              <a:t>not</a:t>
            </a:r>
            <a:r>
              <a:rPr lang="fi-FI" sz="2200" dirty="0">
                <a:solidFill>
                  <a:srgbClr val="FF0000"/>
                </a:solidFill>
                <a:sym typeface="Wingdings" pitchFamily="2" charset="2"/>
              </a:rPr>
              <a:t> </a:t>
            </a:r>
            <a:r>
              <a:rPr lang="fi-FI" sz="2200" dirty="0" err="1">
                <a:solidFill>
                  <a:srgbClr val="FF0000"/>
                </a:solidFill>
                <a:sym typeface="Wingdings" pitchFamily="2" charset="2"/>
              </a:rPr>
              <a:t>liable</a:t>
            </a:r>
            <a:r>
              <a:rPr lang="fi-FI" sz="2200" dirty="0">
                <a:solidFill>
                  <a:srgbClr val="FF0000"/>
                </a:solidFill>
                <a:sym typeface="Wingdings" pitchFamily="2" charset="2"/>
              </a:rPr>
              <a:t> for </a:t>
            </a:r>
            <a:r>
              <a:rPr lang="fi-FI" sz="2200" dirty="0" err="1">
                <a:solidFill>
                  <a:srgbClr val="FF0000"/>
                </a:solidFill>
                <a:sym typeface="Wingdings" pitchFamily="2" charset="2"/>
              </a:rPr>
              <a:t>the</a:t>
            </a:r>
            <a:r>
              <a:rPr lang="fi-FI" sz="2200" dirty="0">
                <a:solidFill>
                  <a:srgbClr val="FF0000"/>
                </a:solidFill>
                <a:sym typeface="Wingdings" pitchFamily="2" charset="2"/>
              </a:rPr>
              <a:t> </a:t>
            </a:r>
            <a:r>
              <a:rPr lang="fi-FI" sz="2200" dirty="0" err="1">
                <a:solidFill>
                  <a:srgbClr val="FF0000"/>
                </a:solidFill>
                <a:sym typeface="Wingdings" pitchFamily="2" charset="2"/>
              </a:rPr>
              <a:t>actions</a:t>
            </a:r>
            <a:r>
              <a:rPr lang="fi-FI" sz="2200" dirty="0">
                <a:solidFill>
                  <a:srgbClr val="FF0000"/>
                </a:solidFill>
                <a:sym typeface="Wingdings" pitchFamily="2" charset="2"/>
              </a:rPr>
              <a:t> of </a:t>
            </a:r>
            <a:r>
              <a:rPr lang="fi-FI" sz="2200" dirty="0" err="1">
                <a:solidFill>
                  <a:srgbClr val="FF0000"/>
                </a:solidFill>
                <a:sym typeface="Wingdings" pitchFamily="2" charset="2"/>
              </a:rPr>
              <a:t>Dr</a:t>
            </a:r>
            <a:r>
              <a:rPr lang="fi-FI" sz="2200" dirty="0">
                <a:solidFill>
                  <a:srgbClr val="FF0000"/>
                </a:solidFill>
                <a:sym typeface="Wingdings" pitchFamily="2" charset="2"/>
              </a:rPr>
              <a:t> Zhang’  (Arnold LJ, </a:t>
            </a:r>
            <a:r>
              <a:rPr lang="fi-FI" sz="2200" dirty="0" err="1">
                <a:solidFill>
                  <a:srgbClr val="FF0000"/>
                </a:solidFill>
                <a:sym typeface="Wingdings" pitchFamily="2" charset="2"/>
              </a:rPr>
              <a:t>para</a:t>
            </a:r>
            <a:r>
              <a:rPr lang="fi-FI" sz="2200" dirty="0">
                <a:solidFill>
                  <a:srgbClr val="FF0000"/>
                </a:solidFill>
                <a:sym typeface="Wingdings" pitchFamily="2" charset="2"/>
              </a:rPr>
              <a:t> 68)’</a:t>
            </a:r>
          </a:p>
          <a:p>
            <a:pPr>
              <a:buFont typeface="Wingdings" pitchFamily="2" charset="2"/>
              <a:buChar char="à"/>
            </a:pPr>
            <a:r>
              <a:rPr lang="fi-FI" sz="2200" dirty="0" err="1">
                <a:solidFill>
                  <a:srgbClr val="FF0000"/>
                </a:solidFill>
                <a:sym typeface="Wingdings" pitchFamily="2" charset="2"/>
              </a:rPr>
              <a:t>Art</a:t>
            </a:r>
            <a:r>
              <a:rPr lang="fi-FI" sz="2200" dirty="0">
                <a:solidFill>
                  <a:srgbClr val="FF0000"/>
                </a:solidFill>
                <a:sym typeface="Wingdings" pitchFamily="2" charset="2"/>
              </a:rPr>
              <a:t> 4.5. </a:t>
            </a:r>
            <a:r>
              <a:rPr lang="fi-FI" sz="2200" dirty="0" err="1">
                <a:solidFill>
                  <a:srgbClr val="FF0000"/>
                </a:solidFill>
                <a:sym typeface="Wingdings" pitchFamily="2" charset="2"/>
              </a:rPr>
              <a:t>Liability</a:t>
            </a:r>
            <a:r>
              <a:rPr lang="fi-FI" sz="2200" dirty="0">
                <a:solidFill>
                  <a:srgbClr val="FF0000"/>
                </a:solidFill>
                <a:sym typeface="Wingdings" pitchFamily="2" charset="2"/>
              </a:rPr>
              <a:t> is a </a:t>
            </a:r>
            <a:r>
              <a:rPr lang="fi-FI" sz="2200" dirty="0" err="1">
                <a:solidFill>
                  <a:srgbClr val="FF0000"/>
                </a:solidFill>
                <a:sym typeface="Wingdings" pitchFamily="2" charset="2"/>
              </a:rPr>
              <a:t>primary</a:t>
            </a:r>
            <a:r>
              <a:rPr lang="fi-FI" sz="2200" dirty="0">
                <a:solidFill>
                  <a:srgbClr val="FF0000"/>
                </a:solidFill>
                <a:sym typeface="Wingdings" pitchFamily="2" charset="2"/>
              </a:rPr>
              <a:t> </a:t>
            </a:r>
            <a:r>
              <a:rPr lang="fi-FI" sz="2200" dirty="0" err="1">
                <a:solidFill>
                  <a:srgbClr val="FF0000"/>
                </a:solidFill>
                <a:sym typeface="Wingdings" pitchFamily="2" charset="2"/>
              </a:rPr>
              <a:t>actor</a:t>
            </a:r>
            <a:r>
              <a:rPr lang="fi-FI" sz="2200" dirty="0">
                <a:solidFill>
                  <a:srgbClr val="FF0000"/>
                </a:solidFill>
                <a:sym typeface="Wingdings" pitchFamily="2" charset="2"/>
              </a:rPr>
              <a:t> </a:t>
            </a:r>
            <a:r>
              <a:rPr lang="fi-FI" sz="2200" dirty="0" err="1">
                <a:solidFill>
                  <a:srgbClr val="FF0000"/>
                </a:solidFill>
                <a:sym typeface="Wingdings" pitchFamily="2" charset="2"/>
              </a:rPr>
              <a:t>liability</a:t>
            </a:r>
            <a:r>
              <a:rPr lang="fi-FI" sz="2200" dirty="0">
                <a:solidFill>
                  <a:srgbClr val="FF0000"/>
                </a:solidFill>
                <a:sym typeface="Wingdings" pitchFamily="2" charset="2"/>
              </a:rPr>
              <a:t> </a:t>
            </a:r>
            <a:r>
              <a:rPr lang="fi-FI" sz="2200" dirty="0" err="1">
                <a:solidFill>
                  <a:srgbClr val="FF0000"/>
                </a:solidFill>
                <a:sym typeface="Wingdings" pitchFamily="2" charset="2"/>
              </a:rPr>
              <a:t>otherwise</a:t>
            </a:r>
            <a:r>
              <a:rPr lang="fi-FI" sz="2200" dirty="0">
                <a:solidFill>
                  <a:srgbClr val="FF0000"/>
                </a:solidFill>
                <a:sym typeface="Wingdings" pitchFamily="2" charset="2"/>
              </a:rPr>
              <a:t> </a:t>
            </a:r>
            <a:r>
              <a:rPr lang="fi-FI" sz="2200" dirty="0" err="1">
                <a:solidFill>
                  <a:srgbClr val="FF0000"/>
                </a:solidFill>
                <a:sym typeface="Wingdings" pitchFamily="2" charset="2"/>
              </a:rPr>
              <a:t>this</a:t>
            </a:r>
            <a:r>
              <a:rPr lang="fi-FI" sz="2200" dirty="0">
                <a:solidFill>
                  <a:srgbClr val="FF0000"/>
                </a:solidFill>
                <a:sym typeface="Wingdings" pitchFamily="2" charset="2"/>
              </a:rPr>
              <a:t> </a:t>
            </a:r>
            <a:r>
              <a:rPr lang="fi-FI" sz="2200" dirty="0" err="1">
                <a:solidFill>
                  <a:srgbClr val="FF0000"/>
                </a:solidFill>
                <a:sym typeface="Wingdings" pitchFamily="2" charset="2"/>
              </a:rPr>
              <a:t>would</a:t>
            </a:r>
            <a:r>
              <a:rPr lang="fi-FI" sz="2200" dirty="0">
                <a:solidFill>
                  <a:srgbClr val="FF0000"/>
                </a:solidFill>
                <a:sym typeface="Wingdings" pitchFamily="2" charset="2"/>
              </a:rPr>
              <a:t> </a:t>
            </a:r>
            <a:r>
              <a:rPr lang="fi-FI" sz="2200" dirty="0" err="1">
                <a:solidFill>
                  <a:srgbClr val="FF0000"/>
                </a:solidFill>
                <a:sym typeface="Wingdings" pitchFamily="2" charset="2"/>
              </a:rPr>
              <a:t>require</a:t>
            </a:r>
            <a:r>
              <a:rPr lang="fi-FI" sz="2200" dirty="0">
                <a:solidFill>
                  <a:srgbClr val="FF0000"/>
                </a:solidFill>
                <a:sym typeface="Wingdings" pitchFamily="2" charset="2"/>
              </a:rPr>
              <a:t> a </a:t>
            </a:r>
            <a:r>
              <a:rPr lang="fi-FI" sz="2200" dirty="0" err="1">
                <a:solidFill>
                  <a:srgbClr val="FF0000"/>
                </a:solidFill>
                <a:sym typeface="Wingdings" pitchFamily="2" charset="2"/>
              </a:rPr>
              <a:t>presumption</a:t>
            </a:r>
            <a:r>
              <a:rPr lang="fi-FI" sz="2200" dirty="0">
                <a:solidFill>
                  <a:srgbClr val="FF0000"/>
                </a:solidFill>
                <a:sym typeface="Wingdings" pitchFamily="2" charset="2"/>
              </a:rPr>
              <a:t> on </a:t>
            </a:r>
            <a:r>
              <a:rPr lang="fi-FI" sz="2200" dirty="0" err="1">
                <a:solidFill>
                  <a:srgbClr val="FF0000"/>
                </a:solidFill>
                <a:sym typeface="Wingdings" pitchFamily="2" charset="2"/>
              </a:rPr>
              <a:t>the</a:t>
            </a:r>
            <a:r>
              <a:rPr lang="fi-FI" sz="2200" dirty="0">
                <a:solidFill>
                  <a:srgbClr val="FF0000"/>
                </a:solidFill>
                <a:sym typeface="Wingdings" pitchFamily="2" charset="2"/>
              </a:rPr>
              <a:t> </a:t>
            </a:r>
            <a:r>
              <a:rPr lang="fi-FI" sz="2200" dirty="0" err="1">
                <a:solidFill>
                  <a:srgbClr val="FF0000"/>
                </a:solidFill>
                <a:sym typeface="Wingdings" pitchFamily="2" charset="2"/>
              </a:rPr>
              <a:t>unlawfulness</a:t>
            </a:r>
            <a:r>
              <a:rPr lang="fi-FI" sz="2200" dirty="0">
                <a:solidFill>
                  <a:srgbClr val="FF0000"/>
                </a:solidFill>
                <a:sym typeface="Wingdings" pitchFamily="2" charset="2"/>
              </a:rPr>
              <a:t> of </a:t>
            </a:r>
            <a:r>
              <a:rPr lang="fi-FI" sz="2200" dirty="0" err="1">
                <a:solidFill>
                  <a:srgbClr val="FF0000"/>
                </a:solidFill>
                <a:sym typeface="Wingdings" pitchFamily="2" charset="2"/>
              </a:rPr>
              <a:t>the</a:t>
            </a:r>
            <a:r>
              <a:rPr lang="fi-FI" sz="2200" dirty="0">
                <a:solidFill>
                  <a:srgbClr val="FF0000"/>
                </a:solidFill>
                <a:sym typeface="Wingdings" pitchFamily="2" charset="2"/>
              </a:rPr>
              <a:t> </a:t>
            </a:r>
            <a:r>
              <a:rPr lang="fi-FI" sz="2200" dirty="0" err="1">
                <a:solidFill>
                  <a:srgbClr val="FF0000"/>
                </a:solidFill>
                <a:sym typeface="Wingdings" pitchFamily="2" charset="2"/>
              </a:rPr>
              <a:t>primary</a:t>
            </a:r>
            <a:r>
              <a:rPr lang="fi-FI" sz="2200" dirty="0">
                <a:solidFill>
                  <a:srgbClr val="FF0000"/>
                </a:solidFill>
                <a:sym typeface="Wingdings" pitchFamily="2" charset="2"/>
              </a:rPr>
              <a:t> </a:t>
            </a:r>
            <a:r>
              <a:rPr lang="fi-FI" sz="2200" dirty="0" err="1">
                <a:solidFill>
                  <a:srgbClr val="FF0000"/>
                </a:solidFill>
                <a:sym typeface="Wingdings" pitchFamily="2" charset="2"/>
              </a:rPr>
              <a:t>actor</a:t>
            </a:r>
            <a:r>
              <a:rPr lang="fi-FI" sz="2200" dirty="0">
                <a:solidFill>
                  <a:srgbClr val="FF0000"/>
                </a:solidFill>
                <a:sym typeface="Wingdings" pitchFamily="2" charset="2"/>
              </a:rPr>
              <a:t>?: If </a:t>
            </a:r>
            <a:r>
              <a:rPr lang="fi-FI" sz="2200" dirty="0" err="1">
                <a:solidFill>
                  <a:srgbClr val="FF0000"/>
                </a:solidFill>
                <a:sym typeface="Wingdings" pitchFamily="2" charset="2"/>
              </a:rPr>
              <a:t>so</a:t>
            </a:r>
            <a:r>
              <a:rPr lang="fi-FI" sz="2200" dirty="0">
                <a:solidFill>
                  <a:srgbClr val="FF0000"/>
                </a:solidFill>
                <a:sym typeface="Wingdings" pitchFamily="2" charset="2"/>
              </a:rPr>
              <a:t> an </a:t>
            </a:r>
            <a:r>
              <a:rPr lang="fi-FI" sz="2200" dirty="0" err="1">
                <a:solidFill>
                  <a:srgbClr val="FF0000"/>
                </a:solidFill>
                <a:sym typeface="Wingdings" pitchFamily="2" charset="2"/>
              </a:rPr>
              <a:t>extraterritorial</a:t>
            </a:r>
            <a:r>
              <a:rPr lang="fi-FI" sz="2200" dirty="0">
                <a:solidFill>
                  <a:srgbClr val="FF0000"/>
                </a:solidFill>
                <a:sym typeface="Wingdings" pitchFamily="2" charset="2"/>
              </a:rPr>
              <a:t> </a:t>
            </a:r>
            <a:r>
              <a:rPr lang="fi-FI" sz="2200" dirty="0" err="1">
                <a:solidFill>
                  <a:srgbClr val="FF0000"/>
                </a:solidFill>
                <a:sym typeface="Wingdings" pitchFamily="2" charset="2"/>
              </a:rPr>
              <a:t>application</a:t>
            </a:r>
            <a:r>
              <a:rPr lang="fi-FI" sz="2200" dirty="0">
                <a:solidFill>
                  <a:srgbClr val="FF0000"/>
                </a:solidFill>
                <a:sym typeface="Wingdings" pitchFamily="2" charset="2"/>
              </a:rPr>
              <a:t> of EU </a:t>
            </a:r>
            <a:r>
              <a:rPr lang="fi-FI" sz="2200" dirty="0" err="1">
                <a:solidFill>
                  <a:srgbClr val="FF0000"/>
                </a:solidFill>
                <a:sym typeface="Wingdings" pitchFamily="2" charset="2"/>
              </a:rPr>
              <a:t>law</a:t>
            </a:r>
            <a:r>
              <a:rPr lang="fi-FI" sz="2200" dirty="0">
                <a:solidFill>
                  <a:srgbClr val="FF0000"/>
                </a:solidFill>
                <a:sym typeface="Wingdings" pitchFamily="2" charset="2"/>
              </a:rPr>
              <a:t> to </a:t>
            </a:r>
            <a:r>
              <a:rPr lang="fi-FI" sz="2200" dirty="0" err="1">
                <a:solidFill>
                  <a:srgbClr val="FF0000"/>
                </a:solidFill>
                <a:sym typeface="Wingdings" pitchFamily="2" charset="2"/>
              </a:rPr>
              <a:t>all</a:t>
            </a:r>
            <a:r>
              <a:rPr lang="fi-FI" sz="2200" dirty="0">
                <a:solidFill>
                  <a:srgbClr val="FF0000"/>
                </a:solidFill>
                <a:sym typeface="Wingdings" pitchFamily="2" charset="2"/>
              </a:rPr>
              <a:t> </a:t>
            </a:r>
            <a:r>
              <a:rPr lang="fi-FI" sz="2200" dirty="0" err="1">
                <a:solidFill>
                  <a:srgbClr val="FF0000"/>
                </a:solidFill>
                <a:sym typeface="Wingdings" pitchFamily="2" charset="2"/>
              </a:rPr>
              <a:t>exporters</a:t>
            </a:r>
            <a:r>
              <a:rPr lang="fi-FI" sz="2200" dirty="0">
                <a:solidFill>
                  <a:srgbClr val="FF0000"/>
                </a:solidFill>
                <a:sym typeface="Wingdings" pitchFamily="2" charset="2"/>
              </a:rPr>
              <a:t> to EU?</a:t>
            </a:r>
          </a:p>
          <a:p>
            <a:pPr marL="0" indent="0">
              <a:buNone/>
            </a:pPr>
            <a:endParaRPr lang="fi-FI" sz="2200" dirty="0">
              <a:solidFill>
                <a:srgbClr val="FF0000"/>
              </a:solidFill>
              <a:sym typeface="Wingdings" pitchFamily="2" charset="2"/>
            </a:endParaRPr>
          </a:p>
          <a:p>
            <a:pPr marL="0" indent="0">
              <a:buNone/>
            </a:pPr>
            <a:endParaRPr lang="fi-FI" sz="2200" b="1" dirty="0">
              <a:solidFill>
                <a:srgbClr val="C00000"/>
              </a:solidFill>
              <a:sym typeface="Wingdings" pitchFamily="2" charset="2"/>
            </a:endParaRPr>
          </a:p>
          <a:p>
            <a:pPr marL="0" indent="0">
              <a:buNone/>
            </a:pPr>
            <a:endParaRPr lang="fi-FI" sz="2200" b="1" dirty="0">
              <a:solidFill>
                <a:srgbClr val="C00000"/>
              </a:solidFill>
              <a:sym typeface="Wingdings" pitchFamily="2" charset="2"/>
            </a:endParaRPr>
          </a:p>
        </p:txBody>
      </p:sp>
    </p:spTree>
    <p:extLst>
      <p:ext uri="{BB962C8B-B14F-4D97-AF65-F5344CB8AC3E}">
        <p14:creationId xmlns:p14="http://schemas.microsoft.com/office/powerpoint/2010/main" val="31941614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D2523-8A1B-B843-8326-8EDC5B364247}"/>
              </a:ext>
            </a:extLst>
          </p:cNvPr>
          <p:cNvSpPr>
            <a:spLocks noGrp="1"/>
          </p:cNvSpPr>
          <p:nvPr>
            <p:ph type="title"/>
          </p:nvPr>
        </p:nvSpPr>
        <p:spPr>
          <a:xfrm>
            <a:off x="1030514" y="1007708"/>
            <a:ext cx="7635504" cy="758747"/>
          </a:xfrm>
        </p:spPr>
        <p:txBody>
          <a:bodyPr/>
          <a:lstStyle/>
          <a:p>
            <a:r>
              <a:rPr lang="fi-FI" dirty="0"/>
              <a:t>Ps. </a:t>
            </a:r>
            <a:r>
              <a:rPr lang="fi-FI" dirty="0" err="1"/>
              <a:t>Shame</a:t>
            </a:r>
            <a:r>
              <a:rPr lang="fi-FI" dirty="0"/>
              <a:t> on BREXIT…. </a:t>
            </a:r>
            <a:r>
              <a:rPr lang="fi-FI" sz="4800" dirty="0">
                <a:sym typeface="Wingdings" pitchFamily="2" charset="2"/>
              </a:rPr>
              <a:t></a:t>
            </a:r>
            <a:br>
              <a:rPr lang="fi-FI" dirty="0">
                <a:sym typeface="Wingdings" pitchFamily="2" charset="2"/>
              </a:rPr>
            </a:br>
            <a:br>
              <a:rPr lang="fi-FI" dirty="0">
                <a:sym typeface="Wingdings" pitchFamily="2" charset="2"/>
              </a:rPr>
            </a:br>
            <a:endParaRPr lang="fi-FI" dirty="0"/>
          </a:p>
        </p:txBody>
      </p:sp>
      <p:sp>
        <p:nvSpPr>
          <p:cNvPr id="3" name="Content Placeholder 2">
            <a:extLst>
              <a:ext uri="{FF2B5EF4-FFF2-40B4-BE49-F238E27FC236}">
                <a16:creationId xmlns:a16="http://schemas.microsoft.com/office/drawing/2014/main" id="{D3DA09E8-8656-944D-ABC3-FE65964205FC}"/>
              </a:ext>
            </a:extLst>
          </p:cNvPr>
          <p:cNvSpPr>
            <a:spLocks noGrp="1"/>
          </p:cNvSpPr>
          <p:nvPr>
            <p:ph idx="1"/>
          </p:nvPr>
        </p:nvSpPr>
        <p:spPr>
          <a:xfrm>
            <a:off x="1416276" y="2195533"/>
            <a:ext cx="7112453" cy="4050846"/>
          </a:xfrm>
        </p:spPr>
        <p:txBody>
          <a:bodyPr/>
          <a:lstStyle/>
          <a:p>
            <a:pPr marL="0" indent="0">
              <a:buNone/>
            </a:pPr>
            <a:r>
              <a:rPr lang="fi-FI" dirty="0"/>
              <a:t>LJ Arnold  </a:t>
            </a:r>
            <a:r>
              <a:rPr lang="fi-FI" dirty="0" err="1"/>
              <a:t>para</a:t>
            </a:r>
            <a:r>
              <a:rPr lang="fi-FI" dirty="0"/>
              <a:t> 67.</a:t>
            </a:r>
          </a:p>
          <a:p>
            <a:pPr marL="0" indent="0">
              <a:buNone/>
            </a:pPr>
            <a:r>
              <a:rPr lang="fi-FI" dirty="0"/>
              <a:t>’In my </a:t>
            </a:r>
            <a:r>
              <a:rPr lang="fi-FI" dirty="0" err="1"/>
              <a:t>view</a:t>
            </a:r>
            <a:r>
              <a:rPr lang="fi-FI" dirty="0"/>
              <a:t>, </a:t>
            </a:r>
            <a:r>
              <a:rPr lang="fi-FI" dirty="0" err="1"/>
              <a:t>this</a:t>
            </a:r>
            <a:r>
              <a:rPr lang="fi-FI" dirty="0"/>
              <a:t> is a </a:t>
            </a:r>
            <a:r>
              <a:rPr lang="fi-FI" dirty="0" err="1"/>
              <a:t>very</a:t>
            </a:r>
            <a:r>
              <a:rPr lang="fi-FI" dirty="0"/>
              <a:t> </a:t>
            </a:r>
            <a:r>
              <a:rPr lang="fi-FI" dirty="0" err="1"/>
              <a:t>difficult</a:t>
            </a:r>
            <a:r>
              <a:rPr lang="fi-FI" dirty="0"/>
              <a:t> </a:t>
            </a:r>
            <a:r>
              <a:rPr lang="fi-FI" dirty="0" err="1"/>
              <a:t>question</a:t>
            </a:r>
            <a:r>
              <a:rPr lang="fi-FI" dirty="0"/>
              <a:t>. It is </a:t>
            </a:r>
            <a:r>
              <a:rPr lang="fi-FI" dirty="0" err="1"/>
              <a:t>one</a:t>
            </a:r>
            <a:r>
              <a:rPr lang="fi-FI" dirty="0"/>
              <a:t> </a:t>
            </a:r>
            <a:r>
              <a:rPr lang="fi-FI" dirty="0" err="1"/>
              <a:t>which</a:t>
            </a:r>
            <a:r>
              <a:rPr lang="fi-FI" dirty="0"/>
              <a:t> </a:t>
            </a:r>
            <a:r>
              <a:rPr lang="fi-FI" dirty="0" err="1"/>
              <a:t>may</a:t>
            </a:r>
            <a:r>
              <a:rPr lang="fi-FI" dirty="0"/>
              <a:t> </a:t>
            </a:r>
            <a:r>
              <a:rPr lang="fi-FI" dirty="0" err="1"/>
              <a:t>well</a:t>
            </a:r>
            <a:r>
              <a:rPr lang="fi-FI" dirty="0"/>
              <a:t> </a:t>
            </a:r>
            <a:r>
              <a:rPr lang="fi-FI" dirty="0" err="1"/>
              <a:t>have</a:t>
            </a:r>
            <a:r>
              <a:rPr lang="fi-FI" dirty="0"/>
              <a:t> to </a:t>
            </a:r>
            <a:r>
              <a:rPr lang="fi-FI" dirty="0" err="1"/>
              <a:t>be</a:t>
            </a:r>
            <a:r>
              <a:rPr lang="fi-FI" dirty="0"/>
              <a:t> </a:t>
            </a:r>
            <a:r>
              <a:rPr lang="fi-FI" dirty="0" err="1"/>
              <a:t>answered</a:t>
            </a:r>
            <a:r>
              <a:rPr lang="fi-FI" dirty="0"/>
              <a:t> (for </a:t>
            </a:r>
            <a:r>
              <a:rPr lang="fi-FI" dirty="0" err="1"/>
              <a:t>the</a:t>
            </a:r>
            <a:r>
              <a:rPr lang="fi-FI" dirty="0"/>
              <a:t> </a:t>
            </a:r>
            <a:r>
              <a:rPr lang="fi-FI" dirty="0" err="1"/>
              <a:t>Member</a:t>
            </a:r>
            <a:r>
              <a:rPr lang="fi-FI" dirty="0"/>
              <a:t> </a:t>
            </a:r>
            <a:r>
              <a:rPr lang="fi-FI" dirty="0" err="1"/>
              <a:t>States</a:t>
            </a:r>
            <a:r>
              <a:rPr lang="fi-FI" dirty="0"/>
              <a:t> of </a:t>
            </a:r>
            <a:r>
              <a:rPr lang="fi-FI" dirty="0" err="1"/>
              <a:t>the</a:t>
            </a:r>
            <a:r>
              <a:rPr lang="fi-FI" dirty="0"/>
              <a:t> EU) </a:t>
            </a:r>
            <a:r>
              <a:rPr lang="fi-FI" dirty="0" err="1"/>
              <a:t>by</a:t>
            </a:r>
            <a:r>
              <a:rPr lang="fi-FI" dirty="0"/>
              <a:t> </a:t>
            </a:r>
            <a:r>
              <a:rPr lang="fi-FI" dirty="0" err="1"/>
              <a:t>the</a:t>
            </a:r>
            <a:r>
              <a:rPr lang="fi-FI" dirty="0"/>
              <a:t> </a:t>
            </a:r>
            <a:r>
              <a:rPr lang="fi-FI" dirty="0" err="1"/>
              <a:t>Court</a:t>
            </a:r>
            <a:r>
              <a:rPr lang="fi-FI" dirty="0"/>
              <a:t> of </a:t>
            </a:r>
            <a:r>
              <a:rPr lang="fi-FI" dirty="0" err="1"/>
              <a:t>Justice</a:t>
            </a:r>
            <a:r>
              <a:rPr lang="fi-FI" dirty="0"/>
              <a:t> of </a:t>
            </a:r>
            <a:r>
              <a:rPr lang="fi-FI" dirty="0" err="1"/>
              <a:t>the</a:t>
            </a:r>
            <a:r>
              <a:rPr lang="fi-FI" dirty="0"/>
              <a:t> European Union in </a:t>
            </a:r>
            <a:r>
              <a:rPr lang="fi-FI" dirty="0" err="1"/>
              <a:t>due</a:t>
            </a:r>
            <a:r>
              <a:rPr lang="fi-FI" dirty="0"/>
              <a:t> </a:t>
            </a:r>
            <a:r>
              <a:rPr lang="fi-FI" dirty="0" err="1"/>
              <a:t>course</a:t>
            </a:r>
            <a:r>
              <a:rPr lang="fi-FI" dirty="0"/>
              <a:t>,….’</a:t>
            </a:r>
          </a:p>
          <a:p>
            <a:pPr marL="0" indent="0">
              <a:buNone/>
            </a:pPr>
            <a:endParaRPr lang="fi-FI" dirty="0"/>
          </a:p>
        </p:txBody>
      </p:sp>
    </p:spTree>
    <p:extLst>
      <p:ext uri="{BB962C8B-B14F-4D97-AF65-F5344CB8AC3E}">
        <p14:creationId xmlns:p14="http://schemas.microsoft.com/office/powerpoint/2010/main" val="37858972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DF85164-5FEE-BE48-8925-D254AD015457}"/>
              </a:ext>
            </a:extLst>
          </p:cNvPr>
          <p:cNvSpPr>
            <a:spLocks noGrp="1"/>
          </p:cNvSpPr>
          <p:nvPr>
            <p:ph type="title"/>
          </p:nvPr>
        </p:nvSpPr>
        <p:spPr/>
        <p:txBody>
          <a:bodyPr/>
          <a:lstStyle/>
          <a:p>
            <a:pPr algn="ctr"/>
            <a:r>
              <a:rPr lang="fi-FI" dirty="0"/>
              <a:t>THANK YOU</a:t>
            </a:r>
          </a:p>
        </p:txBody>
      </p:sp>
    </p:spTree>
    <p:extLst>
      <p:ext uri="{BB962C8B-B14F-4D97-AF65-F5344CB8AC3E}">
        <p14:creationId xmlns:p14="http://schemas.microsoft.com/office/powerpoint/2010/main" val="3438873897"/>
      </p:ext>
    </p:extLst>
  </p:cSld>
  <p:clrMapOvr>
    <a:masterClrMapping/>
  </p:clrMapOvr>
</p:sld>
</file>

<file path=ppt/theme/theme1.xml><?xml version="1.0" encoding="utf-8"?>
<a:theme xmlns:a="http://schemas.openxmlformats.org/drawingml/2006/main" name="Hanken">
  <a:themeElements>
    <a:clrScheme name="Hanken Color">
      <a:dk1>
        <a:sysClr val="windowText" lastClr="000000"/>
      </a:dk1>
      <a:lt1>
        <a:sysClr val="window" lastClr="FFFFFF"/>
      </a:lt1>
      <a:dk2>
        <a:srgbClr val="000000"/>
      </a:dk2>
      <a:lt2>
        <a:srgbClr val="F8F8F8"/>
      </a:lt2>
      <a:accent1>
        <a:srgbClr val="4F8195"/>
      </a:accent1>
      <a:accent2>
        <a:srgbClr val="E4855B"/>
      </a:accent2>
      <a:accent3>
        <a:srgbClr val="89944A"/>
      </a:accent3>
      <a:accent4>
        <a:srgbClr val="8EAFAF"/>
      </a:accent4>
      <a:accent5>
        <a:srgbClr val="EABAB0"/>
      </a:accent5>
      <a:accent6>
        <a:srgbClr val="ADBCBA"/>
      </a:accent6>
      <a:hlink>
        <a:srgbClr val="89944A"/>
      </a:hlink>
      <a:folHlink>
        <a:srgbClr val="4F8195"/>
      </a:folHlink>
    </a:clrScheme>
    <a:fontScheme name="Hanken Font">
      <a:majorFont>
        <a:latin typeface="Georgia"/>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anken_ppt_engelska_hanken_school_of_economics_logo_0" id="{41BEC626-16F8-494E-A296-DC16D6D196CF}" vid="{030EADD7-E6B6-9049-82EB-784B4816D098}"/>
    </a:ext>
  </a:extLst>
</a:theme>
</file>

<file path=ppt/theme/theme2.xml><?xml version="1.0" encoding="utf-8"?>
<a:theme xmlns:a="http://schemas.openxmlformats.org/drawingml/2006/main" name="Office Theme">
  <a:themeElements>
    <a:clrScheme name="Hanken Color">
      <a:dk1>
        <a:sysClr val="windowText" lastClr="000000"/>
      </a:dk1>
      <a:lt1>
        <a:sysClr val="window" lastClr="FFFFFF"/>
      </a:lt1>
      <a:dk2>
        <a:srgbClr val="000000"/>
      </a:dk2>
      <a:lt2>
        <a:srgbClr val="F8F8F8"/>
      </a:lt2>
      <a:accent1>
        <a:srgbClr val="4F8195"/>
      </a:accent1>
      <a:accent2>
        <a:srgbClr val="E4855B"/>
      </a:accent2>
      <a:accent3>
        <a:srgbClr val="89944A"/>
      </a:accent3>
      <a:accent4>
        <a:srgbClr val="8EAFAF"/>
      </a:accent4>
      <a:accent5>
        <a:srgbClr val="EABAB0"/>
      </a:accent5>
      <a:accent6>
        <a:srgbClr val="ADBCBA"/>
      </a:accent6>
      <a:hlink>
        <a:srgbClr val="89944A"/>
      </a:hlink>
      <a:folHlink>
        <a:srgbClr val="4F8195"/>
      </a:folHlink>
    </a:clrScheme>
    <a:fontScheme name="Hanken Font">
      <a:majorFont>
        <a:latin typeface="Georgia"/>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Hanken Color">
      <a:dk1>
        <a:sysClr val="windowText" lastClr="000000"/>
      </a:dk1>
      <a:lt1>
        <a:sysClr val="window" lastClr="FFFFFF"/>
      </a:lt1>
      <a:dk2>
        <a:srgbClr val="000000"/>
      </a:dk2>
      <a:lt2>
        <a:srgbClr val="F8F8F8"/>
      </a:lt2>
      <a:accent1>
        <a:srgbClr val="4F8195"/>
      </a:accent1>
      <a:accent2>
        <a:srgbClr val="E4855B"/>
      </a:accent2>
      <a:accent3>
        <a:srgbClr val="89944A"/>
      </a:accent3>
      <a:accent4>
        <a:srgbClr val="8EAFAF"/>
      </a:accent4>
      <a:accent5>
        <a:srgbClr val="EABAB0"/>
      </a:accent5>
      <a:accent6>
        <a:srgbClr val="ADBCBA"/>
      </a:accent6>
      <a:hlink>
        <a:srgbClr val="89944A"/>
      </a:hlink>
      <a:folHlink>
        <a:srgbClr val="4F8195"/>
      </a:folHlink>
    </a:clrScheme>
    <a:fontScheme name="Hanken Font">
      <a:majorFont>
        <a:latin typeface="Georgia"/>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Hanken</Template>
  <TotalTime>3468</TotalTime>
  <Words>4418</Words>
  <Application>Microsoft Macintosh PowerPoint</Application>
  <PresentationFormat>Widescreen</PresentationFormat>
  <Paragraphs>422</Paragraphs>
  <Slides>28</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Arial</vt:lpstr>
      <vt:lpstr>Arial Narrow</vt:lpstr>
      <vt:lpstr>Garamond</vt:lpstr>
      <vt:lpstr>Georgia</vt:lpstr>
      <vt:lpstr>Wingdings</vt:lpstr>
      <vt:lpstr>Hanken</vt:lpstr>
      <vt:lpstr>Cross border misappropriation of trade secret</vt:lpstr>
      <vt:lpstr>Starting point : Is TS an (I)P ?</vt:lpstr>
      <vt:lpstr>Background - EU Law on Trade Secrets</vt:lpstr>
      <vt:lpstr>EU TSD: Misappropriation</vt:lpstr>
      <vt:lpstr>Art 4 Misappropriation </vt:lpstr>
      <vt:lpstr>Art 4 (5) Infringing goods</vt:lpstr>
      <vt:lpstr>Legislative Purpose of 4(5) TSD Recitals?</vt:lpstr>
      <vt:lpstr>Research Question :  how to conceptualize TS cross border misappropriation   </vt:lpstr>
      <vt:lpstr>Any international law on this? </vt:lpstr>
      <vt:lpstr> Are there European Law on this? </vt:lpstr>
      <vt:lpstr>TSD Recital 37 </vt:lpstr>
      <vt:lpstr>So, Crossborder :  Territorial or Extraterritorial? </vt:lpstr>
      <vt:lpstr>TSD : No IP  -  Recital 16 ?</vt:lpstr>
      <vt:lpstr>Maybe not unfair competition either? Recital 17 </vt:lpstr>
      <vt:lpstr>Brussels Regulation to TS: divided ?</vt:lpstr>
      <vt:lpstr>Applicable Law  -  First source question? </vt:lpstr>
      <vt:lpstr>Rome II – but still uncertain?</vt:lpstr>
      <vt:lpstr>Rome II: Unfair Competition still divided</vt:lpstr>
      <vt:lpstr>Rome II: Market  </vt:lpstr>
      <vt:lpstr>Cases</vt:lpstr>
      <vt:lpstr>Cross border misappropriation  </vt:lpstr>
      <vt:lpstr>PowerPoint Presentation</vt:lpstr>
      <vt:lpstr>Problem of knoweledge- Directive Art 4.5</vt:lpstr>
      <vt:lpstr>Claim by Celgard</vt:lpstr>
      <vt:lpstr>Celgard v Senior …Applicable Law   </vt:lpstr>
      <vt:lpstr>Conclusion : how to conceptualize TS cross border misappropriation   </vt:lpstr>
      <vt:lpstr>Ps. Shame on BREXIT….   </vt:lpstr>
      <vt:lpstr>THANK YOU</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Cross border misappropriation of trade secret</dc:title>
  <dc:creator>Nari Lee</dc:creator>
  <cp:lastModifiedBy>Nari Lee</cp:lastModifiedBy>
  <cp:revision>64</cp:revision>
  <cp:lastPrinted>2020-04-15T08:48:42Z</cp:lastPrinted>
  <dcterms:created xsi:type="dcterms:W3CDTF">2021-02-15T08:08:53Z</dcterms:created>
  <dcterms:modified xsi:type="dcterms:W3CDTF">2021-02-17T18:46:14Z</dcterms:modified>
</cp:coreProperties>
</file>