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76"/>
  </p:notesMasterIdLst>
  <p:sldIdLst>
    <p:sldId id="277" r:id="rId2"/>
    <p:sldId id="365" r:id="rId3"/>
    <p:sldId id="374" r:id="rId4"/>
    <p:sldId id="363" r:id="rId5"/>
    <p:sldId id="278" r:id="rId6"/>
    <p:sldId id="260" r:id="rId7"/>
    <p:sldId id="258" r:id="rId8"/>
    <p:sldId id="261" r:id="rId9"/>
    <p:sldId id="262" r:id="rId10"/>
    <p:sldId id="263" r:id="rId11"/>
    <p:sldId id="264" r:id="rId12"/>
    <p:sldId id="265" r:id="rId13"/>
    <p:sldId id="266" r:id="rId14"/>
    <p:sldId id="267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367" r:id="rId24"/>
    <p:sldId id="336" r:id="rId25"/>
    <p:sldId id="337" r:id="rId26"/>
    <p:sldId id="338" r:id="rId27"/>
    <p:sldId id="339" r:id="rId28"/>
    <p:sldId id="340" r:id="rId29"/>
    <p:sldId id="341" r:id="rId30"/>
    <p:sldId id="342" r:id="rId31"/>
    <p:sldId id="343" r:id="rId32"/>
    <p:sldId id="344" r:id="rId33"/>
    <p:sldId id="345" r:id="rId34"/>
    <p:sldId id="346" r:id="rId35"/>
    <p:sldId id="347" r:id="rId36"/>
    <p:sldId id="348" r:id="rId37"/>
    <p:sldId id="349" r:id="rId38"/>
    <p:sldId id="350" r:id="rId39"/>
    <p:sldId id="351" r:id="rId40"/>
    <p:sldId id="352" r:id="rId41"/>
    <p:sldId id="353" r:id="rId42"/>
    <p:sldId id="354" r:id="rId43"/>
    <p:sldId id="355" r:id="rId44"/>
    <p:sldId id="356" r:id="rId45"/>
    <p:sldId id="357" r:id="rId46"/>
    <p:sldId id="361" r:id="rId47"/>
    <p:sldId id="368" r:id="rId48"/>
    <p:sldId id="279" r:id="rId49"/>
    <p:sldId id="280" r:id="rId50"/>
    <p:sldId id="297" r:id="rId51"/>
    <p:sldId id="298" r:id="rId52"/>
    <p:sldId id="299" r:id="rId53"/>
    <p:sldId id="300" r:id="rId54"/>
    <p:sldId id="301" r:id="rId55"/>
    <p:sldId id="302" r:id="rId56"/>
    <p:sldId id="303" r:id="rId57"/>
    <p:sldId id="304" r:id="rId58"/>
    <p:sldId id="305" r:id="rId59"/>
    <p:sldId id="306" r:id="rId60"/>
    <p:sldId id="307" r:id="rId61"/>
    <p:sldId id="308" r:id="rId62"/>
    <p:sldId id="309" r:id="rId63"/>
    <p:sldId id="310" r:id="rId64"/>
    <p:sldId id="311" r:id="rId65"/>
    <p:sldId id="312" r:id="rId66"/>
    <p:sldId id="313" r:id="rId67"/>
    <p:sldId id="360" r:id="rId68"/>
    <p:sldId id="369" r:id="rId69"/>
    <p:sldId id="366" r:id="rId70"/>
    <p:sldId id="375" r:id="rId71"/>
    <p:sldId id="370" r:id="rId72"/>
    <p:sldId id="371" r:id="rId73"/>
    <p:sldId id="372" r:id="rId74"/>
    <p:sldId id="373" r:id="rId7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79A90C"/>
    <a:srgbClr val="BDFF11"/>
    <a:srgbClr val="C71E55"/>
    <a:srgbClr val="F09CCB"/>
    <a:srgbClr val="D0C5FF"/>
    <a:srgbClr val="E56E0F"/>
    <a:srgbClr val="8EFFF7"/>
    <a:srgbClr val="0BE7DC"/>
    <a:srgbClr val="C2F0C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5858"/>
    <p:restoredTop sz="94626"/>
  </p:normalViewPr>
  <p:slideViewPr>
    <p:cSldViewPr snapToGrid="0" snapToObjects="1">
      <p:cViewPr varScale="1">
        <p:scale>
          <a:sx n="77" d="100"/>
          <a:sy n="77" d="100"/>
        </p:scale>
        <p:origin x="1074" y="9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76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slide" Target="slides/slide73.xml"/><Relationship Id="rId79" Type="http://schemas.openxmlformats.org/officeDocument/2006/relationships/theme" Target="theme/theme1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presProps" Target="pres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tableStyles" Target="tableStyle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B9CA721-BE16-B047-AD8D-3E4411C17459}" type="datetimeFigureOut">
              <a:rPr lang="en-US" smtClean="0"/>
              <a:t>3/9/2019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494779B-280E-FD42-BA84-8D1D46C9986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199591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1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2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1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81922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81923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889511">
              <a:defRPr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685817" indent="-263776" defTabSz="889511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055103" indent="-211021" defTabSz="889511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477145" indent="-211021" defTabSz="889511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1899186" indent="-211021" defTabSz="889511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321227" indent="-211021" defTabSz="88951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743269" indent="-211021" defTabSz="88951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165310" indent="-211021" defTabSz="88951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587351" indent="-211021" defTabSz="88951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fld id="{90076F61-3CC4-F64D-A826-BF22E5505365}" type="slidenum">
              <a:rPr lang="zh-TW" altLang="en-GB"/>
              <a:pPr/>
              <a:t>2</a:t>
            </a:fld>
            <a:endParaRPr lang="en-GB" altLang="zh-TW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1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81922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81923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889511">
              <a:defRPr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685817" indent="-263776" defTabSz="889511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055103" indent="-211021" defTabSz="889511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477145" indent="-211021" defTabSz="889511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1899186" indent="-211021" defTabSz="889511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321227" indent="-211021" defTabSz="88951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743269" indent="-211021" defTabSz="88951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165310" indent="-211021" defTabSz="88951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587351" indent="-211021" defTabSz="88951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fld id="{90076F61-3CC4-F64D-A826-BF22E5505365}" type="slidenum">
              <a:rPr lang="zh-TW" altLang="en-GB"/>
              <a:pPr/>
              <a:t>23</a:t>
            </a:fld>
            <a:endParaRPr lang="en-GB" altLang="zh-TW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1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81922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81923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889511">
              <a:defRPr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685817" indent="-263776" defTabSz="889511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055103" indent="-211021" defTabSz="889511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477145" indent="-211021" defTabSz="889511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1899186" indent="-211021" defTabSz="889511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321227" indent="-211021" defTabSz="88951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743269" indent="-211021" defTabSz="88951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165310" indent="-211021" defTabSz="88951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587351" indent="-211021" defTabSz="88951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fld id="{90076F61-3CC4-F64D-A826-BF22E5505365}" type="slidenum">
              <a:rPr lang="zh-TW" altLang="en-GB"/>
              <a:pPr/>
              <a:t>47</a:t>
            </a:fld>
            <a:endParaRPr lang="en-GB" altLang="zh-TW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1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81922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81923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889511">
              <a:defRPr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685817" indent="-263776" defTabSz="889511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055103" indent="-211021" defTabSz="889511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477145" indent="-211021" defTabSz="889511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1899186" indent="-211021" defTabSz="889511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321227" indent="-211021" defTabSz="88951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743269" indent="-211021" defTabSz="88951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165310" indent="-211021" defTabSz="88951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587351" indent="-211021" defTabSz="88951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fld id="{90076F61-3CC4-F64D-A826-BF22E5505365}" type="slidenum">
              <a:rPr lang="zh-TW" altLang="en-GB"/>
              <a:pPr/>
              <a:t>68</a:t>
            </a:fld>
            <a:endParaRPr lang="en-GB" altLang="zh-TW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1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81922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81923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889511">
              <a:defRPr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685817" indent="-263776" defTabSz="889511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055103" indent="-211021" defTabSz="889511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477145" indent="-211021" defTabSz="889511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1899186" indent="-211021" defTabSz="889511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321227" indent="-211021" defTabSz="88951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743269" indent="-211021" defTabSz="88951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165310" indent="-211021" defTabSz="88951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587351" indent="-211021" defTabSz="88951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fld id="{90076F61-3CC4-F64D-A826-BF22E5505365}" type="slidenum">
              <a:rPr lang="zh-TW" altLang="en-GB"/>
              <a:pPr/>
              <a:t>69</a:t>
            </a:fld>
            <a:endParaRPr lang="en-GB" altLang="zh-TW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1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81922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81923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889511">
              <a:defRPr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685817" indent="-263776" defTabSz="889511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055103" indent="-211021" defTabSz="889511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477145" indent="-211021" defTabSz="889511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1899186" indent="-211021" defTabSz="889511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321227" indent="-211021" defTabSz="88951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743269" indent="-211021" defTabSz="88951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165310" indent="-211021" defTabSz="88951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587351" indent="-211021" defTabSz="88951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fld id="{90076F61-3CC4-F64D-A826-BF22E5505365}" type="slidenum">
              <a:rPr lang="zh-TW" altLang="en-GB"/>
              <a:pPr/>
              <a:t>71</a:t>
            </a:fld>
            <a:endParaRPr lang="en-GB" altLang="zh-TW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1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81922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81923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889511">
              <a:defRPr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685817" indent="-263776" defTabSz="889511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055103" indent="-211021" defTabSz="889511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477145" indent="-211021" defTabSz="889511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1899186" indent="-211021" defTabSz="889511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321227" indent="-211021" defTabSz="88951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743269" indent="-211021" defTabSz="88951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165310" indent="-211021" defTabSz="88951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587351" indent="-211021" defTabSz="88951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fld id="{90076F61-3CC4-F64D-A826-BF22E5505365}" type="slidenum">
              <a:rPr lang="zh-TW" altLang="en-GB"/>
              <a:pPr/>
              <a:t>72</a:t>
            </a:fld>
            <a:endParaRPr lang="en-GB" altLang="zh-TW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1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81922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81923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889511">
              <a:defRPr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685817" indent="-263776" defTabSz="889511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055103" indent="-211021" defTabSz="889511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477145" indent="-211021" defTabSz="889511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1899186" indent="-211021" defTabSz="889511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321227" indent="-211021" defTabSz="88951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743269" indent="-211021" defTabSz="88951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165310" indent="-211021" defTabSz="88951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587351" indent="-211021" defTabSz="88951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fld id="{90076F61-3CC4-F64D-A826-BF22E5505365}" type="slidenum">
              <a:rPr lang="zh-TW" altLang="en-GB"/>
              <a:pPr/>
              <a:t>73</a:t>
            </a:fld>
            <a:endParaRPr lang="en-GB" altLang="zh-TW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43ED20-ABAE-6843-9900-F3AAB3D8B6B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4F438C0-3012-744E-B023-4BEE2BA0CB6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826138C-9A02-FF4F-B8BB-9A43207A2B2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86F191-4799-2C4F-9B16-80DF6643E9CE}" type="datetimeFigureOut">
              <a:rPr lang="en-US" smtClean="0"/>
              <a:t>3/9/2019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84F0021-EF2F-CB4A-B58E-F0D0AD35AA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5CA0C94-277A-F341-9352-0CE96A9BEC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7C4DC4-43E9-C34D-AA18-C36ADEAAA94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2280318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50EEA82-54DB-9344-AABC-63050B39F7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6FF581B-3A41-3E4F-8388-FA73770DE92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1BD2F6F-C456-7A48-BF34-E1B25663AF6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86F191-4799-2C4F-9B16-80DF6643E9CE}" type="datetimeFigureOut">
              <a:rPr lang="en-US" smtClean="0"/>
              <a:t>3/9/2019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33448DB-F968-9946-89CC-D14E23944A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29093DF-DEB0-E44B-99F3-25A86608DD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7C4DC4-43E9-C34D-AA18-C36ADEAAA94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7661075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D981C4-FC3C-9B44-A0EC-6801A820C5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61FC552-829F-8C49-AF92-0CB1DF44527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74EF887-17F6-1A41-854E-1E422152FF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86F191-4799-2C4F-9B16-80DF6643E9CE}" type="datetimeFigureOut">
              <a:rPr lang="en-US" smtClean="0"/>
              <a:t>3/9/2019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39A5B53-8D93-7744-AA72-87161BAD79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F1ECD0D-9127-FA42-AABF-1165DF40F1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7C4DC4-43E9-C34D-AA18-C36ADEAAA94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691246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D4CDE11-C1E7-124C-890F-6940515F29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7A52642-7568-7E45-9072-8404A87B509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B6EBA56-7906-484C-AAEB-4E922D3339E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ED609BF-1AFA-AB42-B308-D749F665692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86F191-4799-2C4F-9B16-80DF6643E9CE}" type="datetimeFigureOut">
              <a:rPr lang="en-US" smtClean="0"/>
              <a:t>3/9/2019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130E3DB-3920-F94E-83B0-EADF170A1C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6DD7D65-9959-0C46-A290-1DF57ADF6F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7C4DC4-43E9-C34D-AA18-C36ADEAAA94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016287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52E2CE4-F4D0-6A40-B07E-724A6BAAEA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C25E19E-D4B6-9948-BAD4-730101525CD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1D6ABB9-C6B7-6148-B8E4-2B6AFEE884C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EB4223C-82D8-F742-BD22-5A671764033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20A9A4AD-6C6E-7946-86FD-AAD69CA71C7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B66AC0C9-2E7A-6E4B-AD99-500BBEE734C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86F191-4799-2C4F-9B16-80DF6643E9CE}" type="datetimeFigureOut">
              <a:rPr lang="en-US" smtClean="0"/>
              <a:t>3/9/2019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1DC8B46B-E982-064B-B8E0-481D76A6E6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A6B5F430-35FF-A147-922A-136C8F0A38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7C4DC4-43E9-C34D-AA18-C36ADEAAA94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1741160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7BEA87-C442-E146-B058-2DF5780AC2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43F7311-B4D6-E64D-8682-44B875D11D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86F191-4799-2C4F-9B16-80DF6643E9CE}" type="datetimeFigureOut">
              <a:rPr lang="en-US" smtClean="0"/>
              <a:t>3/9/2019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452DD4B-4890-5243-B1DA-58EB4C367D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61CB8BA-65EE-364A-8EB8-117440BAC6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7C4DC4-43E9-C34D-AA18-C36ADEAAA94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289823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0FD5F0DB-C5E8-2045-B7F3-9959DD911C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86F191-4799-2C4F-9B16-80DF6643E9CE}" type="datetimeFigureOut">
              <a:rPr lang="en-US" smtClean="0"/>
              <a:t>3/9/2019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21D9A07C-84E3-2D48-8F2C-1C62024562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CE0EECA-E186-8F4D-A98C-7C54274E35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7C4DC4-43E9-C34D-AA18-C36ADEAAA94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5902835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990D22-716C-2444-8BDF-E4F32FC1B9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D157651-3B30-B349-B680-02A19E0F055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1586837-533D-BE47-A9E7-0E68AE2EF37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56A0261-FB0F-D442-8826-D842C1005C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86F191-4799-2C4F-9B16-80DF6643E9CE}" type="datetimeFigureOut">
              <a:rPr lang="en-US" smtClean="0"/>
              <a:t>3/9/2019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C2F08C3-8BF4-5F44-8AE5-D3948A20CA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C91212F-7ECE-D440-A576-D4233A2567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7C4DC4-43E9-C34D-AA18-C36ADEAAA94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296966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0A4142-0FB3-FA4C-8CF1-865FE72105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9277BCE5-DC65-ED45-8066-C505060C4EE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7A0961D-A7D4-0046-A7DB-8329A232EE4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62DCB7C-F764-F643-9F90-70FB5DFB5A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86F191-4799-2C4F-9B16-80DF6643E9CE}" type="datetimeFigureOut">
              <a:rPr lang="en-US" smtClean="0"/>
              <a:t>3/9/2019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4D96A28-58E3-BC42-A23A-263EDAD906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24C96F4-4384-E849-BB8E-4090262A27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7C4DC4-43E9-C34D-AA18-C36ADEAAA94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449276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953F63-9317-9D43-86B0-70A5AD9929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2D07F10-CB0B-DE48-A476-C2BF0FBA1B2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1095F1B-D4DF-1347-BA66-92EF92109B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86F191-4799-2C4F-9B16-80DF6643E9CE}" type="datetimeFigureOut">
              <a:rPr lang="en-US" smtClean="0"/>
              <a:t>3/9/2019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CCA4A15-26E5-4041-8F7C-C726DC5A54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F953582-D037-3F4D-9787-AD14606AC0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7C4DC4-43E9-C34D-AA18-C36ADEAAA94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5772099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952E5F01-BFEE-104D-B3BD-AAC2FBCFF97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F96B455-71D1-CC43-B15E-4BB42E10416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E66A6B0-E47C-C843-8D9C-EAE962E34D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86F191-4799-2C4F-9B16-80DF6643E9CE}" type="datetimeFigureOut">
              <a:rPr lang="en-US" smtClean="0"/>
              <a:t>3/9/2019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3D0E8E5-F0F8-2F4C-8B52-7F321D32AE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AD95B5C-786D-8F44-9538-675C7B3B7F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7C4DC4-43E9-C34D-AA18-C36ADEAAA94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69162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0586A538-75D9-4B4A-A558-AFBBE06C7C3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2E6446C-F62B-4B4A-9669-0320E5E0AD0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1F34840-1722-F74C-BADC-D4C910F38FB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186F191-4799-2C4F-9B16-80DF6643E9CE}" type="datetimeFigureOut">
              <a:rPr lang="en-US" smtClean="0"/>
              <a:t>3/9/2019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00977FD-2478-714C-B0BE-75E99E0ABCC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2DB0C3E-E363-7146-9EC3-921346F00C3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07C4DC4-43E9-C34D-AA18-C36ADEAAA94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514843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6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7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7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05C28F-A2E4-134A-B05E-6DE3540F029F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RATIONALISING </a:t>
            </a:r>
            <a:r>
              <a:rPr lang="en-US" dirty="0" smtClean="0"/>
              <a:t>THE ROLE OF INTENTION </a:t>
            </a:r>
            <a:r>
              <a:rPr lang="en-US" dirty="0"/>
              <a:t>IN INTELLECTUAL PROPERTY </a:t>
            </a:r>
            <a:r>
              <a:rPr lang="en-US" dirty="0" smtClean="0"/>
              <a:t>LAW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AB5290D-66B2-3A42-A94C-42476F49366F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 lnSpcReduction="10000"/>
          </a:bodyPr>
          <a:lstStyle/>
          <a:p>
            <a:endParaRPr lang="en-US" dirty="0"/>
          </a:p>
          <a:p>
            <a:r>
              <a:rPr lang="en-US" dirty="0"/>
              <a:t>Professor Tanya Aplin</a:t>
            </a:r>
          </a:p>
          <a:p>
            <a:r>
              <a:rPr lang="en-US" dirty="0"/>
              <a:t>Dickson Poon School of Law</a:t>
            </a:r>
          </a:p>
          <a:p>
            <a:r>
              <a:rPr lang="en-US" dirty="0"/>
              <a:t>King’s College London</a:t>
            </a:r>
          </a:p>
        </p:txBody>
      </p:sp>
    </p:spTree>
    <p:extLst>
      <p:ext uri="{BB962C8B-B14F-4D97-AF65-F5344CB8AC3E}">
        <p14:creationId xmlns:p14="http://schemas.microsoft.com/office/powerpoint/2010/main" val="14167472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GB" dirty="0" smtClean="0">
                <a:latin typeface="Garamond" charset="0"/>
                <a:cs typeface="Arial" charset="0"/>
              </a:rPr>
              <a:t>AIMS</a:t>
            </a:r>
            <a:endParaRPr lang="en-GB" dirty="0">
              <a:latin typeface="Garamond" charset="0"/>
              <a:cs typeface="Arial" charset="0"/>
            </a:endParaRPr>
          </a:p>
        </p:txBody>
      </p:sp>
      <p:sp>
        <p:nvSpPr>
          <p:cNvPr id="80898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495300" indent="-495300" eaLnBrk="1" hangingPunct="1"/>
            <a:r>
              <a:rPr lang="en-GB" altLang="ja-JP" sz="3400" dirty="0" smtClean="0">
                <a:latin typeface="Garamond" charset="0"/>
                <a:cs typeface="Arial" charset="0"/>
              </a:rPr>
              <a:t>Descriptive analysis of the role of intention in IPRs </a:t>
            </a:r>
          </a:p>
          <a:p>
            <a:pPr marL="0" indent="0" eaLnBrk="1" hangingPunct="1">
              <a:buNone/>
            </a:pPr>
            <a:endParaRPr lang="en-GB" altLang="ja-JP" sz="3400" dirty="0">
              <a:latin typeface="Garamond" charset="0"/>
              <a:cs typeface="Arial" charset="0"/>
            </a:endParaRPr>
          </a:p>
          <a:p>
            <a:pPr marL="0" indent="0" eaLnBrk="1" hangingPunct="1">
              <a:buNone/>
            </a:pPr>
            <a:endParaRPr lang="en-GB" altLang="ja-JP" sz="3400" dirty="0">
              <a:latin typeface="Garamond" charset="0"/>
              <a:cs typeface="Arial" charset="0"/>
            </a:endParaRPr>
          </a:p>
          <a:p>
            <a:pPr marL="495300" indent="-495300" eaLnBrk="1" hangingPunct="1"/>
            <a:r>
              <a:rPr lang="en-GB" altLang="ja-JP" sz="3400" dirty="0" smtClean="0">
                <a:latin typeface="Garamond" charset="0"/>
                <a:cs typeface="Arial" charset="0"/>
              </a:rPr>
              <a:t>Normative reflections of the role of intention in IPRs</a:t>
            </a:r>
            <a:endParaRPr lang="en-GB" altLang="ja-JP" sz="3400" dirty="0">
              <a:latin typeface="Garamond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331696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830174-F6ED-4244-9500-E24F57E09E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 smtClean="0"/>
              <a:t>DESCRIPTIVE ANALYSIS</a:t>
            </a:r>
            <a:r>
              <a:rPr lang="en-GB" dirty="0"/>
              <a:t/>
            </a:r>
            <a:br>
              <a:rPr lang="en-GB" dirty="0"/>
            </a:b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BF952E5-BE5E-1444-B4C1-499BB4E725F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62995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27420358"/>
              </p:ext>
            </p:extLst>
          </p:nvPr>
        </p:nvGraphicFramePr>
        <p:xfrm>
          <a:off x="831851" y="67552"/>
          <a:ext cx="10515600" cy="653882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16703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34856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307765">
                <a:tc>
                  <a:txBody>
                    <a:bodyPr/>
                    <a:lstStyle/>
                    <a:p>
                      <a:r>
                        <a:rPr lang="en-US" sz="2400" dirty="0"/>
                        <a:t>Prof. Cane’s Taxonomy of </a:t>
                      </a:r>
                      <a:r>
                        <a:rPr lang="en-US" sz="2400" dirty="0" err="1"/>
                        <a:t>Mens</a:t>
                      </a:r>
                      <a:r>
                        <a:rPr lang="en-US" sz="2400" dirty="0"/>
                        <a:t> Rea in Tort Law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Paul S. Davies </a:t>
                      </a:r>
                      <a:r>
                        <a:rPr lang="en-US" sz="2400" i="1" dirty="0" smtClean="0"/>
                        <a:t>Accessory Liability </a:t>
                      </a:r>
                      <a:endParaRPr lang="en-US" sz="2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307765">
                <a:tc>
                  <a:txBody>
                    <a:bodyPr/>
                    <a:lstStyle/>
                    <a:p>
                      <a:r>
                        <a:rPr lang="en-US" sz="2400" b="1" dirty="0"/>
                        <a:t>Intention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As to conduct</a:t>
                      </a:r>
                      <a:r>
                        <a:rPr lang="en-US" sz="2400" baseline="0" dirty="0"/>
                        <a:t> or consequences – set out to engage in conduct – deliberate v. involuntary</a:t>
                      </a:r>
                      <a:endParaRPr lang="en-US" sz="2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307765">
                <a:tc>
                  <a:txBody>
                    <a:bodyPr/>
                    <a:lstStyle/>
                    <a:p>
                      <a:r>
                        <a:rPr lang="en-US" sz="2400" b="1" dirty="0"/>
                        <a:t>Recklessness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Conscious,</a:t>
                      </a:r>
                      <a:r>
                        <a:rPr lang="en-US" sz="2400" baseline="0" dirty="0"/>
                        <a:t> deliberate conduct where they </a:t>
                      </a:r>
                      <a:r>
                        <a:rPr lang="en-US" sz="2400" baseline="0" dirty="0" err="1"/>
                        <a:t>realise</a:t>
                      </a:r>
                      <a:r>
                        <a:rPr lang="en-US" sz="2400" baseline="0" dirty="0"/>
                        <a:t> conduct may have that consequence </a:t>
                      </a:r>
                      <a:endParaRPr lang="en-US" sz="2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307765">
                <a:tc>
                  <a:txBody>
                    <a:bodyPr/>
                    <a:lstStyle/>
                    <a:p>
                      <a:r>
                        <a:rPr lang="en-US" sz="2400" b="1" dirty="0"/>
                        <a:t>Belief</a:t>
                      </a:r>
                      <a:r>
                        <a:rPr lang="en-US" sz="2400" b="1" baseline="0" dirty="0"/>
                        <a:t>/Knowledge</a:t>
                      </a:r>
                      <a:endParaRPr lang="en-US" sz="2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Of what? Relevant conduct; existence of right?</a:t>
                      </a:r>
                    </a:p>
                    <a:p>
                      <a:r>
                        <a:rPr lang="en-US" sz="2400" dirty="0"/>
                        <a:t>Actual</a:t>
                      </a:r>
                      <a:r>
                        <a:rPr lang="en-US" sz="2400" baseline="0" dirty="0"/>
                        <a:t>, Willful blindness, Constructive</a:t>
                      </a:r>
                      <a:endParaRPr lang="en-US" sz="2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307765">
                <a:tc>
                  <a:txBody>
                    <a:bodyPr/>
                    <a:lstStyle/>
                    <a:p>
                      <a:r>
                        <a:rPr lang="en-US" sz="2400" b="1" dirty="0"/>
                        <a:t>Motive/Purpose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The reason why one engages in</a:t>
                      </a:r>
                      <a:r>
                        <a:rPr lang="en-US" sz="2400" baseline="0" dirty="0"/>
                        <a:t> the conduct or intends its consequences – good or bad motives</a:t>
                      </a:r>
                      <a:endParaRPr lang="en-US" sz="2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13575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830174-F6ED-4244-9500-E24F57E09E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/>
              <a:t>ACQUISITION OF RIGHTS </a:t>
            </a:r>
            <a:r>
              <a:rPr lang="en-GB" dirty="0"/>
              <a:t/>
            </a:r>
            <a:br>
              <a:rPr lang="en-GB" dirty="0"/>
            </a:b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BF952E5-BE5E-1444-B4C1-499BB4E725F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19941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3FEFBF77-114B-134B-841F-E128732A586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8575469"/>
              </p:ext>
            </p:extLst>
          </p:nvPr>
        </p:nvGraphicFramePr>
        <p:xfrm>
          <a:off x="421330" y="300045"/>
          <a:ext cx="11284295" cy="623363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56859">
                  <a:extLst>
                    <a:ext uri="{9D8B030D-6E8A-4147-A177-3AD203B41FA5}">
                      <a16:colId xmlns:a16="http://schemas.microsoft.com/office/drawing/2014/main" val="166890612"/>
                    </a:ext>
                  </a:extLst>
                </a:gridCol>
                <a:gridCol w="2256859">
                  <a:extLst>
                    <a:ext uri="{9D8B030D-6E8A-4147-A177-3AD203B41FA5}">
                      <a16:colId xmlns:a16="http://schemas.microsoft.com/office/drawing/2014/main" val="1093253382"/>
                    </a:ext>
                  </a:extLst>
                </a:gridCol>
                <a:gridCol w="2256859">
                  <a:extLst>
                    <a:ext uri="{9D8B030D-6E8A-4147-A177-3AD203B41FA5}">
                      <a16:colId xmlns:a16="http://schemas.microsoft.com/office/drawing/2014/main" val="2971866624"/>
                    </a:ext>
                  </a:extLst>
                </a:gridCol>
                <a:gridCol w="2256859">
                  <a:extLst>
                    <a:ext uri="{9D8B030D-6E8A-4147-A177-3AD203B41FA5}">
                      <a16:colId xmlns:a16="http://schemas.microsoft.com/office/drawing/2014/main" val="2001922158"/>
                    </a:ext>
                  </a:extLst>
                </a:gridCol>
                <a:gridCol w="2256859">
                  <a:extLst>
                    <a:ext uri="{9D8B030D-6E8A-4147-A177-3AD203B41FA5}">
                      <a16:colId xmlns:a16="http://schemas.microsoft.com/office/drawing/2014/main" val="2353664028"/>
                    </a:ext>
                  </a:extLst>
                </a:gridCol>
              </a:tblGrid>
              <a:tr h="599259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Copyright</a:t>
                      </a: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Trademarks</a:t>
                      </a: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Patents</a:t>
                      </a: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Trade Secrets</a:t>
                      </a: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80718199"/>
                  </a:ext>
                </a:extLst>
              </a:tr>
              <a:tr h="1532608">
                <a:tc>
                  <a:txBody>
                    <a:bodyPr/>
                    <a:lstStyle/>
                    <a:p>
                      <a:r>
                        <a:rPr lang="en-US" dirty="0"/>
                        <a:t>Intention</a:t>
                      </a: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5400" dirty="0"/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5400" b="1" dirty="0">
                        <a:solidFill>
                          <a:srgbClr val="00B050"/>
                        </a:solidFill>
                      </a:endParaRP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5400" dirty="0"/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5400" dirty="0"/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53530550"/>
                  </a:ext>
                </a:extLst>
              </a:tr>
              <a:tr h="1036555">
                <a:tc>
                  <a:txBody>
                    <a:bodyPr/>
                    <a:lstStyle/>
                    <a:p>
                      <a:r>
                        <a:rPr lang="en-US" dirty="0"/>
                        <a:t>Recklessness</a:t>
                      </a: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5400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54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uLnTx/>
                        <a:uFillTx/>
                        <a:latin typeface="Calibri" panose="020F0502020204030204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54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uLnTx/>
                        <a:uFillTx/>
                        <a:latin typeface="Calibri" panose="020F0502020204030204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54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uLnTx/>
                        <a:uFillTx/>
                        <a:latin typeface="Calibri" panose="020F0502020204030204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83038517"/>
                  </a:ext>
                </a:extLst>
              </a:tr>
              <a:tr h="1532608">
                <a:tc>
                  <a:txBody>
                    <a:bodyPr/>
                    <a:lstStyle/>
                    <a:p>
                      <a:r>
                        <a:rPr lang="en-US" dirty="0"/>
                        <a:t>Belief/Knowledge</a:t>
                      </a: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5400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5400" b="1" dirty="0">
                        <a:solidFill>
                          <a:srgbClr val="00B050"/>
                        </a:solidFill>
                      </a:endParaRP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54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uLnTx/>
                        <a:uFillTx/>
                        <a:latin typeface="Calibri" panose="020F0502020204030204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54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uLnTx/>
                        <a:uFillTx/>
                        <a:latin typeface="Calibri" panose="020F0502020204030204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26788233"/>
                  </a:ext>
                </a:extLst>
              </a:tr>
              <a:tr h="1532608">
                <a:tc>
                  <a:txBody>
                    <a:bodyPr/>
                    <a:lstStyle/>
                    <a:p>
                      <a:r>
                        <a:rPr lang="en-US" dirty="0"/>
                        <a:t>Motive/purpose</a:t>
                      </a: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5400" b="1" dirty="0">
                        <a:solidFill>
                          <a:srgbClr val="00B050"/>
                        </a:solidFill>
                      </a:endParaRP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5400" b="1" dirty="0">
                        <a:solidFill>
                          <a:srgbClr val="00B050"/>
                        </a:solidFill>
                      </a:endParaRP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5400" b="1" dirty="0">
                        <a:solidFill>
                          <a:srgbClr val="00B050"/>
                        </a:solidFill>
                      </a:endParaRP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5400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0463743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5369495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3FEFBF77-114B-134B-841F-E128732A586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7250528"/>
              </p:ext>
            </p:extLst>
          </p:nvPr>
        </p:nvGraphicFramePr>
        <p:xfrm>
          <a:off x="421330" y="300045"/>
          <a:ext cx="11284295" cy="623363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56859">
                  <a:extLst>
                    <a:ext uri="{9D8B030D-6E8A-4147-A177-3AD203B41FA5}">
                      <a16:colId xmlns:a16="http://schemas.microsoft.com/office/drawing/2014/main" val="166890612"/>
                    </a:ext>
                  </a:extLst>
                </a:gridCol>
                <a:gridCol w="2256859">
                  <a:extLst>
                    <a:ext uri="{9D8B030D-6E8A-4147-A177-3AD203B41FA5}">
                      <a16:colId xmlns:a16="http://schemas.microsoft.com/office/drawing/2014/main" val="1093253382"/>
                    </a:ext>
                  </a:extLst>
                </a:gridCol>
                <a:gridCol w="2256859">
                  <a:extLst>
                    <a:ext uri="{9D8B030D-6E8A-4147-A177-3AD203B41FA5}">
                      <a16:colId xmlns:a16="http://schemas.microsoft.com/office/drawing/2014/main" val="2971866624"/>
                    </a:ext>
                  </a:extLst>
                </a:gridCol>
                <a:gridCol w="2256859">
                  <a:extLst>
                    <a:ext uri="{9D8B030D-6E8A-4147-A177-3AD203B41FA5}">
                      <a16:colId xmlns:a16="http://schemas.microsoft.com/office/drawing/2014/main" val="2001922158"/>
                    </a:ext>
                  </a:extLst>
                </a:gridCol>
                <a:gridCol w="2256859">
                  <a:extLst>
                    <a:ext uri="{9D8B030D-6E8A-4147-A177-3AD203B41FA5}">
                      <a16:colId xmlns:a16="http://schemas.microsoft.com/office/drawing/2014/main" val="2353664028"/>
                    </a:ext>
                  </a:extLst>
                </a:gridCol>
              </a:tblGrid>
              <a:tr h="599259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Copyright</a:t>
                      </a:r>
                    </a:p>
                  </a:txBody>
                  <a:tcPr>
                    <a:solidFill>
                      <a:srgbClr val="7030A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Trademarks</a:t>
                      </a: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Patents</a:t>
                      </a: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Trade Secrets</a:t>
                      </a: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80718199"/>
                  </a:ext>
                </a:extLst>
              </a:tr>
              <a:tr h="1532608">
                <a:tc>
                  <a:txBody>
                    <a:bodyPr/>
                    <a:lstStyle/>
                    <a:p>
                      <a:r>
                        <a:rPr lang="en-US" dirty="0"/>
                        <a:t>Intention</a:t>
                      </a: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5400" dirty="0"/>
                    </a:p>
                  </a:txBody>
                  <a:tcPr>
                    <a:solidFill>
                      <a:srgbClr val="D0C5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5400" b="1" dirty="0">
                        <a:solidFill>
                          <a:srgbClr val="00B050"/>
                        </a:solidFill>
                      </a:endParaRP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5400" dirty="0"/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5400" dirty="0"/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53530550"/>
                  </a:ext>
                </a:extLst>
              </a:tr>
              <a:tr h="1036555">
                <a:tc>
                  <a:txBody>
                    <a:bodyPr/>
                    <a:lstStyle/>
                    <a:p>
                      <a:r>
                        <a:rPr lang="en-US" dirty="0"/>
                        <a:t>Recklessness</a:t>
                      </a: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5400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54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uLnTx/>
                        <a:uFillTx/>
                        <a:latin typeface="Calibri" panose="020F0502020204030204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54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uLnTx/>
                        <a:uFillTx/>
                        <a:latin typeface="Calibri" panose="020F0502020204030204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54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uLnTx/>
                        <a:uFillTx/>
                        <a:latin typeface="Calibri" panose="020F0502020204030204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83038517"/>
                  </a:ext>
                </a:extLst>
              </a:tr>
              <a:tr h="1532608">
                <a:tc>
                  <a:txBody>
                    <a:bodyPr/>
                    <a:lstStyle/>
                    <a:p>
                      <a:r>
                        <a:rPr lang="en-US" dirty="0"/>
                        <a:t>Belief/Knowledge</a:t>
                      </a: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5400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5400" b="1" dirty="0">
                        <a:solidFill>
                          <a:srgbClr val="00B050"/>
                        </a:solidFill>
                      </a:endParaRP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54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uLnTx/>
                        <a:uFillTx/>
                        <a:latin typeface="Calibri" panose="020F0502020204030204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54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uLnTx/>
                        <a:uFillTx/>
                        <a:latin typeface="Calibri" panose="020F0502020204030204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26788233"/>
                  </a:ext>
                </a:extLst>
              </a:tr>
              <a:tr h="1532608">
                <a:tc>
                  <a:txBody>
                    <a:bodyPr/>
                    <a:lstStyle/>
                    <a:p>
                      <a:r>
                        <a:rPr lang="en-US" dirty="0"/>
                        <a:t>Motive/purpose</a:t>
                      </a: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5400" b="1" dirty="0">
                        <a:solidFill>
                          <a:srgbClr val="00B050"/>
                        </a:solidFill>
                      </a:endParaRP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5400" b="1" dirty="0">
                        <a:solidFill>
                          <a:srgbClr val="00B050"/>
                        </a:solidFill>
                      </a:endParaRP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5400" b="1" dirty="0">
                        <a:solidFill>
                          <a:srgbClr val="00B050"/>
                        </a:solidFill>
                      </a:endParaRP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5400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04637435"/>
                  </a:ext>
                </a:extLst>
              </a:tr>
            </a:tbl>
          </a:graphicData>
        </a:graphic>
      </p:graphicFrame>
      <p:sp>
        <p:nvSpPr>
          <p:cNvPr id="3" name="TextBox 2">
            <a:extLst>
              <a:ext uri="{FF2B5EF4-FFF2-40B4-BE49-F238E27FC236}">
                <a16:creationId xmlns:a16="http://schemas.microsoft.com/office/drawing/2014/main" id="{A4C93189-9B15-6846-9D2D-127FF0D7A5B5}"/>
              </a:ext>
            </a:extLst>
          </p:cNvPr>
          <p:cNvSpPr txBox="1"/>
          <p:nvPr/>
        </p:nvSpPr>
        <p:spPr>
          <a:xfrm>
            <a:off x="3323806" y="1000897"/>
            <a:ext cx="704040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 algn="ctr">
              <a:defRPr/>
            </a:pPr>
            <a:r>
              <a:rPr lang="en-US" sz="5400" b="1" dirty="0">
                <a:solidFill>
                  <a:srgbClr val="00B050"/>
                </a:solidFill>
              </a:rPr>
              <a:t>✓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95784055-E9F8-8744-8967-429FAC4EAE39}"/>
              </a:ext>
            </a:extLst>
          </p:cNvPr>
          <p:cNvSpPr txBox="1"/>
          <p:nvPr/>
        </p:nvSpPr>
        <p:spPr>
          <a:xfrm>
            <a:off x="5068772" y="946043"/>
            <a:ext cx="6636854" cy="1477328"/>
          </a:xfrm>
          <a:prstGeom prst="rect">
            <a:avLst/>
          </a:prstGeom>
          <a:solidFill>
            <a:srgbClr val="7030A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2400" i="1" dirty="0" err="1">
                <a:solidFill>
                  <a:schemeClr val="bg1"/>
                </a:solidFill>
              </a:rPr>
              <a:t>Painer</a:t>
            </a:r>
            <a:endParaRPr lang="en-US" sz="2400" i="1" dirty="0">
              <a:solidFill>
                <a:schemeClr val="bg1"/>
              </a:solidFill>
            </a:endParaRPr>
          </a:p>
          <a:p>
            <a:pPr algn="ctr"/>
            <a:r>
              <a:rPr lang="en-US" sz="2400" dirty="0">
                <a:solidFill>
                  <a:schemeClr val="bg1"/>
                </a:solidFill>
              </a:rPr>
              <a:t>Author’s own intellectual creation – creative choices</a:t>
            </a:r>
            <a:endParaRPr lang="en-GB" sz="2400" dirty="0">
              <a:solidFill>
                <a:schemeClr val="bg1"/>
              </a:solidFill>
            </a:endParaRPr>
          </a:p>
          <a:p>
            <a:r>
              <a:rPr lang="en-US" dirty="0"/>
              <a:t> 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A84786BD-ACEB-8F43-8D46-7B6712D0CDC1}"/>
              </a:ext>
            </a:extLst>
          </p:cNvPr>
          <p:cNvSpPr txBox="1"/>
          <p:nvPr/>
        </p:nvSpPr>
        <p:spPr>
          <a:xfrm>
            <a:off x="5068770" y="2816373"/>
            <a:ext cx="6636854" cy="1200329"/>
          </a:xfrm>
          <a:prstGeom prst="rect">
            <a:avLst/>
          </a:prstGeom>
          <a:solidFill>
            <a:srgbClr val="7030A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2400" i="1" dirty="0" err="1">
                <a:solidFill>
                  <a:schemeClr val="bg1"/>
                </a:solidFill>
              </a:rPr>
              <a:t>Beckingham</a:t>
            </a:r>
            <a:r>
              <a:rPr lang="en-US" sz="2400" i="1" dirty="0">
                <a:solidFill>
                  <a:schemeClr val="bg1"/>
                </a:solidFill>
              </a:rPr>
              <a:t>, </a:t>
            </a:r>
            <a:r>
              <a:rPr lang="en-US" sz="2400" dirty="0">
                <a:solidFill>
                  <a:schemeClr val="bg1"/>
                </a:solidFill>
              </a:rPr>
              <a:t>s.10(1) CDPA </a:t>
            </a:r>
            <a:endParaRPr lang="en-US" sz="2400" i="1" dirty="0">
              <a:solidFill>
                <a:schemeClr val="bg1"/>
              </a:solidFill>
            </a:endParaRPr>
          </a:p>
          <a:p>
            <a:pPr algn="ctr"/>
            <a:r>
              <a:rPr lang="en-US" dirty="0"/>
              <a:t> </a:t>
            </a:r>
            <a:r>
              <a:rPr lang="en-US" sz="2400" dirty="0">
                <a:solidFill>
                  <a:schemeClr val="bg1"/>
                </a:solidFill>
              </a:rPr>
              <a:t>Joint authorship – collaboration</a:t>
            </a:r>
          </a:p>
          <a:p>
            <a:pPr algn="ctr"/>
            <a:r>
              <a:rPr lang="en-US" sz="2400" dirty="0">
                <a:solidFill>
                  <a:schemeClr val="bg1"/>
                </a:solidFill>
              </a:rPr>
              <a:t>– common design only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D2A8F525-C755-B146-8EBD-5AB4A425756B}"/>
              </a:ext>
            </a:extLst>
          </p:cNvPr>
          <p:cNvSpPr txBox="1"/>
          <p:nvPr/>
        </p:nvSpPr>
        <p:spPr>
          <a:xfrm>
            <a:off x="5068770" y="4353736"/>
            <a:ext cx="6636855" cy="1938992"/>
          </a:xfrm>
          <a:prstGeom prst="rect">
            <a:avLst/>
          </a:prstGeom>
          <a:solidFill>
            <a:srgbClr val="7030A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2400" i="1" dirty="0">
                <a:solidFill>
                  <a:schemeClr val="bg1"/>
                </a:solidFill>
              </a:rPr>
              <a:t>Childress, Thomson</a:t>
            </a:r>
            <a:endParaRPr lang="en-US" sz="2400" dirty="0">
              <a:solidFill>
                <a:schemeClr val="bg1"/>
              </a:solidFill>
            </a:endParaRPr>
          </a:p>
          <a:p>
            <a:pPr algn="ctr"/>
            <a:r>
              <a:rPr lang="en-US" sz="2400" dirty="0">
                <a:solidFill>
                  <a:schemeClr val="bg1"/>
                </a:solidFill>
              </a:rPr>
              <a:t>s101 US Copyright Act 1976</a:t>
            </a:r>
          </a:p>
          <a:p>
            <a:pPr algn="ctr"/>
            <a:r>
              <a:rPr lang="en-US" sz="2400" dirty="0">
                <a:solidFill>
                  <a:schemeClr val="bg1"/>
                </a:solidFill>
              </a:rPr>
              <a:t>Joint works -  </a:t>
            </a:r>
          </a:p>
          <a:p>
            <a:pPr algn="ctr"/>
            <a:r>
              <a:rPr lang="en-US" sz="2400" dirty="0">
                <a:solidFill>
                  <a:schemeClr val="bg1"/>
                </a:solidFill>
              </a:rPr>
              <a:t>intention to merge contributions</a:t>
            </a:r>
            <a:endParaRPr lang="en-GB" sz="2400" dirty="0">
              <a:solidFill>
                <a:schemeClr val="bg1"/>
              </a:solidFill>
            </a:endParaRPr>
          </a:p>
          <a:p>
            <a:pPr algn="ctr"/>
            <a:r>
              <a:rPr lang="en-US" sz="2400" dirty="0">
                <a:solidFill>
                  <a:schemeClr val="bg1"/>
                </a:solidFill>
              </a:rPr>
              <a:t>PLUS intent to be co-authors</a:t>
            </a:r>
          </a:p>
        </p:txBody>
      </p:sp>
    </p:spTree>
    <p:extLst>
      <p:ext uri="{BB962C8B-B14F-4D97-AF65-F5344CB8AC3E}">
        <p14:creationId xmlns:p14="http://schemas.microsoft.com/office/powerpoint/2010/main" val="4944726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2" grpId="0" animBg="1"/>
      <p:bldP spid="6" grpId="0" animBg="1"/>
      <p:bldP spid="7" grpId="1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3FEFBF77-114B-134B-841F-E128732A586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75552595"/>
              </p:ext>
            </p:extLst>
          </p:nvPr>
        </p:nvGraphicFramePr>
        <p:xfrm>
          <a:off x="421330" y="300045"/>
          <a:ext cx="11284295" cy="623363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56859">
                  <a:extLst>
                    <a:ext uri="{9D8B030D-6E8A-4147-A177-3AD203B41FA5}">
                      <a16:colId xmlns:a16="http://schemas.microsoft.com/office/drawing/2014/main" val="166890612"/>
                    </a:ext>
                  </a:extLst>
                </a:gridCol>
                <a:gridCol w="2256859">
                  <a:extLst>
                    <a:ext uri="{9D8B030D-6E8A-4147-A177-3AD203B41FA5}">
                      <a16:colId xmlns:a16="http://schemas.microsoft.com/office/drawing/2014/main" val="1093253382"/>
                    </a:ext>
                  </a:extLst>
                </a:gridCol>
                <a:gridCol w="2256859">
                  <a:extLst>
                    <a:ext uri="{9D8B030D-6E8A-4147-A177-3AD203B41FA5}">
                      <a16:colId xmlns:a16="http://schemas.microsoft.com/office/drawing/2014/main" val="2971866624"/>
                    </a:ext>
                  </a:extLst>
                </a:gridCol>
                <a:gridCol w="2256859">
                  <a:extLst>
                    <a:ext uri="{9D8B030D-6E8A-4147-A177-3AD203B41FA5}">
                      <a16:colId xmlns:a16="http://schemas.microsoft.com/office/drawing/2014/main" val="2001922158"/>
                    </a:ext>
                  </a:extLst>
                </a:gridCol>
                <a:gridCol w="2256859">
                  <a:extLst>
                    <a:ext uri="{9D8B030D-6E8A-4147-A177-3AD203B41FA5}">
                      <a16:colId xmlns:a16="http://schemas.microsoft.com/office/drawing/2014/main" val="2353664028"/>
                    </a:ext>
                  </a:extLst>
                </a:gridCol>
              </a:tblGrid>
              <a:tr h="599259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Copyright</a:t>
                      </a:r>
                    </a:p>
                  </a:txBody>
                  <a:tcPr>
                    <a:solidFill>
                      <a:srgbClr val="7030A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Trademarks</a:t>
                      </a:r>
                    </a:p>
                  </a:txBody>
                  <a:tcPr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Patents</a:t>
                      </a: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Trade Secrets</a:t>
                      </a: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80718199"/>
                  </a:ext>
                </a:extLst>
              </a:tr>
              <a:tr h="1532608">
                <a:tc>
                  <a:txBody>
                    <a:bodyPr/>
                    <a:lstStyle/>
                    <a:p>
                      <a:r>
                        <a:rPr lang="en-US" dirty="0"/>
                        <a:t>Intention</a:t>
                      </a: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5400" dirty="0"/>
                    </a:p>
                  </a:txBody>
                  <a:tcPr>
                    <a:solidFill>
                      <a:srgbClr val="D0C5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5400" b="1" dirty="0">
                        <a:solidFill>
                          <a:srgbClr val="00B050"/>
                        </a:solidFill>
                      </a:endParaRPr>
                    </a:p>
                  </a:txBody>
                  <a:tcP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5400" dirty="0"/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5400" dirty="0"/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53530550"/>
                  </a:ext>
                </a:extLst>
              </a:tr>
              <a:tr h="1036555">
                <a:tc>
                  <a:txBody>
                    <a:bodyPr/>
                    <a:lstStyle/>
                    <a:p>
                      <a:r>
                        <a:rPr lang="en-US" dirty="0"/>
                        <a:t>Recklessness</a:t>
                      </a: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5400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54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uLnTx/>
                        <a:uFillTx/>
                        <a:latin typeface="Calibri" panose="020F0502020204030204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54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uLnTx/>
                        <a:uFillTx/>
                        <a:latin typeface="Calibri" panose="020F0502020204030204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54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uLnTx/>
                        <a:uFillTx/>
                        <a:latin typeface="Calibri" panose="020F0502020204030204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83038517"/>
                  </a:ext>
                </a:extLst>
              </a:tr>
              <a:tr h="1532608">
                <a:tc>
                  <a:txBody>
                    <a:bodyPr/>
                    <a:lstStyle/>
                    <a:p>
                      <a:r>
                        <a:rPr lang="en-US" dirty="0"/>
                        <a:t>Belief/Knowledge</a:t>
                      </a: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5400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5400" b="1" dirty="0">
                        <a:solidFill>
                          <a:srgbClr val="00B050"/>
                        </a:solidFill>
                      </a:endParaRP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54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uLnTx/>
                        <a:uFillTx/>
                        <a:latin typeface="Calibri" panose="020F0502020204030204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54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uLnTx/>
                        <a:uFillTx/>
                        <a:latin typeface="Calibri" panose="020F0502020204030204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26788233"/>
                  </a:ext>
                </a:extLst>
              </a:tr>
              <a:tr h="1532608">
                <a:tc>
                  <a:txBody>
                    <a:bodyPr/>
                    <a:lstStyle/>
                    <a:p>
                      <a:r>
                        <a:rPr lang="en-US" dirty="0"/>
                        <a:t>Motive/purpose</a:t>
                      </a: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5400" b="1" dirty="0">
                        <a:solidFill>
                          <a:srgbClr val="00B050"/>
                        </a:solidFill>
                      </a:endParaRP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5400" b="1" dirty="0">
                        <a:solidFill>
                          <a:srgbClr val="00B050"/>
                        </a:solidFill>
                      </a:endParaRP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5400" b="1" dirty="0">
                        <a:solidFill>
                          <a:srgbClr val="00B050"/>
                        </a:solidFill>
                      </a:endParaRP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5400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04637435"/>
                  </a:ext>
                </a:extLst>
              </a:tr>
            </a:tbl>
          </a:graphicData>
        </a:graphic>
      </p:graphicFrame>
      <p:sp>
        <p:nvSpPr>
          <p:cNvPr id="3" name="TextBox 2">
            <a:extLst>
              <a:ext uri="{FF2B5EF4-FFF2-40B4-BE49-F238E27FC236}">
                <a16:creationId xmlns:a16="http://schemas.microsoft.com/office/drawing/2014/main" id="{A4C93189-9B15-6846-9D2D-127FF0D7A5B5}"/>
              </a:ext>
            </a:extLst>
          </p:cNvPr>
          <p:cNvSpPr txBox="1"/>
          <p:nvPr/>
        </p:nvSpPr>
        <p:spPr>
          <a:xfrm>
            <a:off x="3323806" y="1000897"/>
            <a:ext cx="704040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 algn="ctr">
              <a:defRPr/>
            </a:pPr>
            <a:r>
              <a:rPr lang="en-US" sz="5400" b="1" dirty="0">
                <a:solidFill>
                  <a:srgbClr val="00B050"/>
                </a:solidFill>
              </a:rPr>
              <a:t>✓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C7AA7028-2416-8242-A983-4BB765802F52}"/>
              </a:ext>
            </a:extLst>
          </p:cNvPr>
          <p:cNvSpPr txBox="1"/>
          <p:nvPr/>
        </p:nvSpPr>
        <p:spPr>
          <a:xfrm>
            <a:off x="5624895" y="1000897"/>
            <a:ext cx="877163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 algn="ctr">
              <a:defRPr/>
            </a:pPr>
            <a:r>
              <a:rPr lang="en-US" sz="5400" b="1" dirty="0">
                <a:solidFill>
                  <a:srgbClr val="FF0000"/>
                </a:solidFill>
              </a:rPr>
              <a:t>✘</a:t>
            </a:r>
            <a:endParaRPr lang="en-US" sz="5400" b="1" dirty="0">
              <a:solidFill>
                <a:srgbClr val="00B05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021800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3FEFBF77-114B-134B-841F-E128732A586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26251230"/>
              </p:ext>
            </p:extLst>
          </p:nvPr>
        </p:nvGraphicFramePr>
        <p:xfrm>
          <a:off x="421330" y="300045"/>
          <a:ext cx="11284295" cy="623363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56859">
                  <a:extLst>
                    <a:ext uri="{9D8B030D-6E8A-4147-A177-3AD203B41FA5}">
                      <a16:colId xmlns:a16="http://schemas.microsoft.com/office/drawing/2014/main" val="166890612"/>
                    </a:ext>
                  </a:extLst>
                </a:gridCol>
                <a:gridCol w="2256859">
                  <a:extLst>
                    <a:ext uri="{9D8B030D-6E8A-4147-A177-3AD203B41FA5}">
                      <a16:colId xmlns:a16="http://schemas.microsoft.com/office/drawing/2014/main" val="1093253382"/>
                    </a:ext>
                  </a:extLst>
                </a:gridCol>
                <a:gridCol w="2256859">
                  <a:extLst>
                    <a:ext uri="{9D8B030D-6E8A-4147-A177-3AD203B41FA5}">
                      <a16:colId xmlns:a16="http://schemas.microsoft.com/office/drawing/2014/main" val="2971866624"/>
                    </a:ext>
                  </a:extLst>
                </a:gridCol>
                <a:gridCol w="2256859">
                  <a:extLst>
                    <a:ext uri="{9D8B030D-6E8A-4147-A177-3AD203B41FA5}">
                      <a16:colId xmlns:a16="http://schemas.microsoft.com/office/drawing/2014/main" val="2001922158"/>
                    </a:ext>
                  </a:extLst>
                </a:gridCol>
                <a:gridCol w="2256859">
                  <a:extLst>
                    <a:ext uri="{9D8B030D-6E8A-4147-A177-3AD203B41FA5}">
                      <a16:colId xmlns:a16="http://schemas.microsoft.com/office/drawing/2014/main" val="2353664028"/>
                    </a:ext>
                  </a:extLst>
                </a:gridCol>
              </a:tblGrid>
              <a:tr h="599259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Copyright</a:t>
                      </a:r>
                    </a:p>
                  </a:txBody>
                  <a:tcPr>
                    <a:solidFill>
                      <a:srgbClr val="7030A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Trademarks</a:t>
                      </a:r>
                    </a:p>
                  </a:txBody>
                  <a:tcPr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Patents</a:t>
                      </a:r>
                    </a:p>
                  </a:txBody>
                  <a:tcPr>
                    <a:solidFill>
                      <a:srgbClr val="E56E0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Trade Secrets</a:t>
                      </a: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80718199"/>
                  </a:ext>
                </a:extLst>
              </a:tr>
              <a:tr h="1532608">
                <a:tc>
                  <a:txBody>
                    <a:bodyPr/>
                    <a:lstStyle/>
                    <a:p>
                      <a:r>
                        <a:rPr lang="en-US" dirty="0"/>
                        <a:t>Intention</a:t>
                      </a: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5400" dirty="0"/>
                    </a:p>
                  </a:txBody>
                  <a:tcPr>
                    <a:solidFill>
                      <a:srgbClr val="D0C5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5400" b="1" dirty="0">
                        <a:solidFill>
                          <a:srgbClr val="00B050"/>
                        </a:solidFill>
                      </a:endParaRPr>
                    </a:p>
                  </a:txBody>
                  <a:tcP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5400" dirty="0"/>
                    </a:p>
                  </a:txBody>
                  <a:tcP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5400" dirty="0"/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53530550"/>
                  </a:ext>
                </a:extLst>
              </a:tr>
              <a:tr h="1036555">
                <a:tc>
                  <a:txBody>
                    <a:bodyPr/>
                    <a:lstStyle/>
                    <a:p>
                      <a:r>
                        <a:rPr lang="en-US" dirty="0"/>
                        <a:t>Recklessness</a:t>
                      </a: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5400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54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uLnTx/>
                        <a:uFillTx/>
                        <a:latin typeface="Calibri" panose="020F0502020204030204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54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uLnTx/>
                        <a:uFillTx/>
                        <a:latin typeface="Calibri" panose="020F0502020204030204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54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uLnTx/>
                        <a:uFillTx/>
                        <a:latin typeface="Calibri" panose="020F0502020204030204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83038517"/>
                  </a:ext>
                </a:extLst>
              </a:tr>
              <a:tr h="1532608">
                <a:tc>
                  <a:txBody>
                    <a:bodyPr/>
                    <a:lstStyle/>
                    <a:p>
                      <a:r>
                        <a:rPr lang="en-US" dirty="0"/>
                        <a:t>Belief/Knowledge</a:t>
                      </a: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5400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5400" b="1" dirty="0">
                        <a:solidFill>
                          <a:srgbClr val="00B050"/>
                        </a:solidFill>
                      </a:endParaRP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54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uLnTx/>
                        <a:uFillTx/>
                        <a:latin typeface="Calibri" panose="020F0502020204030204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54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uLnTx/>
                        <a:uFillTx/>
                        <a:latin typeface="Calibri" panose="020F0502020204030204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26788233"/>
                  </a:ext>
                </a:extLst>
              </a:tr>
              <a:tr h="1532608">
                <a:tc>
                  <a:txBody>
                    <a:bodyPr/>
                    <a:lstStyle/>
                    <a:p>
                      <a:r>
                        <a:rPr lang="en-US" dirty="0"/>
                        <a:t>Motive/purpose</a:t>
                      </a: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5400" b="1" dirty="0">
                        <a:solidFill>
                          <a:srgbClr val="00B050"/>
                        </a:solidFill>
                      </a:endParaRP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5400" b="1" dirty="0">
                        <a:solidFill>
                          <a:srgbClr val="00B050"/>
                        </a:solidFill>
                      </a:endParaRP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5400" b="1" dirty="0">
                        <a:solidFill>
                          <a:srgbClr val="00B050"/>
                        </a:solidFill>
                      </a:endParaRP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5400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04637435"/>
                  </a:ext>
                </a:extLst>
              </a:tr>
            </a:tbl>
          </a:graphicData>
        </a:graphic>
      </p:graphicFrame>
      <p:sp>
        <p:nvSpPr>
          <p:cNvPr id="3" name="TextBox 2">
            <a:extLst>
              <a:ext uri="{FF2B5EF4-FFF2-40B4-BE49-F238E27FC236}">
                <a16:creationId xmlns:a16="http://schemas.microsoft.com/office/drawing/2014/main" id="{A4C93189-9B15-6846-9D2D-127FF0D7A5B5}"/>
              </a:ext>
            </a:extLst>
          </p:cNvPr>
          <p:cNvSpPr txBox="1"/>
          <p:nvPr/>
        </p:nvSpPr>
        <p:spPr>
          <a:xfrm>
            <a:off x="3323806" y="1000897"/>
            <a:ext cx="704040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 algn="ctr">
              <a:defRPr/>
            </a:pPr>
            <a:r>
              <a:rPr lang="en-US" sz="5400" b="1" dirty="0">
                <a:solidFill>
                  <a:srgbClr val="00B050"/>
                </a:solidFill>
              </a:rPr>
              <a:t>✓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C7AA7028-2416-8242-A983-4BB765802F52}"/>
              </a:ext>
            </a:extLst>
          </p:cNvPr>
          <p:cNvSpPr txBox="1"/>
          <p:nvPr/>
        </p:nvSpPr>
        <p:spPr>
          <a:xfrm>
            <a:off x="5624896" y="1000897"/>
            <a:ext cx="877163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 algn="ctr">
              <a:defRPr/>
            </a:pPr>
            <a:r>
              <a:rPr lang="en-US" sz="5400" b="1" dirty="0">
                <a:solidFill>
                  <a:srgbClr val="FF0000"/>
                </a:solidFill>
              </a:rPr>
              <a:t>✘</a:t>
            </a:r>
            <a:endParaRPr lang="en-US" sz="5400" b="1" dirty="0">
              <a:solidFill>
                <a:srgbClr val="00B050"/>
              </a:solidFill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908680A-BEF9-FF4E-90D4-88366749C6BB}"/>
              </a:ext>
            </a:extLst>
          </p:cNvPr>
          <p:cNvSpPr txBox="1"/>
          <p:nvPr/>
        </p:nvSpPr>
        <p:spPr>
          <a:xfrm>
            <a:off x="7965909" y="1000897"/>
            <a:ext cx="907621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 algn="ctr">
              <a:defRPr/>
            </a:pPr>
            <a:r>
              <a:rPr lang="en-US" sz="5400" b="1" dirty="0">
                <a:solidFill>
                  <a:srgbClr val="FF0000"/>
                </a:solidFill>
              </a:rPr>
              <a:t>✘</a:t>
            </a:r>
            <a:r>
              <a:rPr lang="en-US" sz="5400" b="1" dirty="0">
                <a:solidFill>
                  <a:srgbClr val="00B050"/>
                </a:solidFill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8530028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3FEFBF77-114B-134B-841F-E128732A586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7245956"/>
              </p:ext>
            </p:extLst>
          </p:nvPr>
        </p:nvGraphicFramePr>
        <p:xfrm>
          <a:off x="421330" y="300045"/>
          <a:ext cx="11284295" cy="623363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56859">
                  <a:extLst>
                    <a:ext uri="{9D8B030D-6E8A-4147-A177-3AD203B41FA5}">
                      <a16:colId xmlns:a16="http://schemas.microsoft.com/office/drawing/2014/main" val="166890612"/>
                    </a:ext>
                  </a:extLst>
                </a:gridCol>
                <a:gridCol w="2256859">
                  <a:extLst>
                    <a:ext uri="{9D8B030D-6E8A-4147-A177-3AD203B41FA5}">
                      <a16:colId xmlns:a16="http://schemas.microsoft.com/office/drawing/2014/main" val="1093253382"/>
                    </a:ext>
                  </a:extLst>
                </a:gridCol>
                <a:gridCol w="2256859">
                  <a:extLst>
                    <a:ext uri="{9D8B030D-6E8A-4147-A177-3AD203B41FA5}">
                      <a16:colId xmlns:a16="http://schemas.microsoft.com/office/drawing/2014/main" val="2971866624"/>
                    </a:ext>
                  </a:extLst>
                </a:gridCol>
                <a:gridCol w="2256859">
                  <a:extLst>
                    <a:ext uri="{9D8B030D-6E8A-4147-A177-3AD203B41FA5}">
                      <a16:colId xmlns:a16="http://schemas.microsoft.com/office/drawing/2014/main" val="2001922158"/>
                    </a:ext>
                  </a:extLst>
                </a:gridCol>
                <a:gridCol w="2256859">
                  <a:extLst>
                    <a:ext uri="{9D8B030D-6E8A-4147-A177-3AD203B41FA5}">
                      <a16:colId xmlns:a16="http://schemas.microsoft.com/office/drawing/2014/main" val="2353664028"/>
                    </a:ext>
                  </a:extLst>
                </a:gridCol>
              </a:tblGrid>
              <a:tr h="599259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Copyright</a:t>
                      </a:r>
                    </a:p>
                  </a:txBody>
                  <a:tcPr>
                    <a:solidFill>
                      <a:srgbClr val="7030A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Trademarks</a:t>
                      </a:r>
                    </a:p>
                  </a:txBody>
                  <a:tcPr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Patents</a:t>
                      </a:r>
                    </a:p>
                  </a:txBody>
                  <a:tcPr>
                    <a:solidFill>
                      <a:srgbClr val="E56E0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Trade Secrets</a:t>
                      </a:r>
                    </a:p>
                  </a:txBody>
                  <a:tcPr>
                    <a:solidFill>
                      <a:srgbClr val="C71E5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80718199"/>
                  </a:ext>
                </a:extLst>
              </a:tr>
              <a:tr h="1532608">
                <a:tc>
                  <a:txBody>
                    <a:bodyPr/>
                    <a:lstStyle/>
                    <a:p>
                      <a:r>
                        <a:rPr lang="en-US" dirty="0"/>
                        <a:t>Intention</a:t>
                      </a: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5400" dirty="0"/>
                    </a:p>
                  </a:txBody>
                  <a:tcPr>
                    <a:solidFill>
                      <a:srgbClr val="D0C5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5400" b="1" dirty="0">
                        <a:solidFill>
                          <a:srgbClr val="00B050"/>
                        </a:solidFill>
                      </a:endParaRPr>
                    </a:p>
                  </a:txBody>
                  <a:tcP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5400" dirty="0"/>
                    </a:p>
                  </a:txBody>
                  <a:tcP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5400" dirty="0"/>
                    </a:p>
                  </a:txBody>
                  <a:tcPr>
                    <a:solidFill>
                      <a:srgbClr val="F09CC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53530550"/>
                  </a:ext>
                </a:extLst>
              </a:tr>
              <a:tr h="1036555">
                <a:tc>
                  <a:txBody>
                    <a:bodyPr/>
                    <a:lstStyle/>
                    <a:p>
                      <a:r>
                        <a:rPr lang="en-US" dirty="0"/>
                        <a:t>Recklessness</a:t>
                      </a: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5400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54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uLnTx/>
                        <a:uFillTx/>
                        <a:latin typeface="Calibri" panose="020F0502020204030204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54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uLnTx/>
                        <a:uFillTx/>
                        <a:latin typeface="Calibri" panose="020F0502020204030204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54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uLnTx/>
                        <a:uFillTx/>
                        <a:latin typeface="Calibri" panose="020F0502020204030204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83038517"/>
                  </a:ext>
                </a:extLst>
              </a:tr>
              <a:tr h="1532608">
                <a:tc>
                  <a:txBody>
                    <a:bodyPr/>
                    <a:lstStyle/>
                    <a:p>
                      <a:r>
                        <a:rPr lang="en-US" dirty="0"/>
                        <a:t>Belief/Knowledge</a:t>
                      </a: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5400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5400" b="1" dirty="0">
                        <a:solidFill>
                          <a:srgbClr val="00B050"/>
                        </a:solidFill>
                      </a:endParaRP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54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uLnTx/>
                        <a:uFillTx/>
                        <a:latin typeface="Calibri" panose="020F0502020204030204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54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uLnTx/>
                        <a:uFillTx/>
                        <a:latin typeface="Calibri" panose="020F0502020204030204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26788233"/>
                  </a:ext>
                </a:extLst>
              </a:tr>
              <a:tr h="1532608">
                <a:tc>
                  <a:txBody>
                    <a:bodyPr/>
                    <a:lstStyle/>
                    <a:p>
                      <a:r>
                        <a:rPr lang="en-US" dirty="0"/>
                        <a:t>Motive/purpose</a:t>
                      </a: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5400" b="1" dirty="0">
                        <a:solidFill>
                          <a:srgbClr val="00B050"/>
                        </a:solidFill>
                      </a:endParaRP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5400" b="1" dirty="0">
                        <a:solidFill>
                          <a:srgbClr val="00B050"/>
                        </a:solidFill>
                      </a:endParaRP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5400" b="1" dirty="0">
                        <a:solidFill>
                          <a:srgbClr val="00B050"/>
                        </a:solidFill>
                      </a:endParaRP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5400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04637435"/>
                  </a:ext>
                </a:extLst>
              </a:tr>
            </a:tbl>
          </a:graphicData>
        </a:graphic>
      </p:graphicFrame>
      <p:sp>
        <p:nvSpPr>
          <p:cNvPr id="3" name="TextBox 2">
            <a:extLst>
              <a:ext uri="{FF2B5EF4-FFF2-40B4-BE49-F238E27FC236}">
                <a16:creationId xmlns:a16="http://schemas.microsoft.com/office/drawing/2014/main" id="{A4C93189-9B15-6846-9D2D-127FF0D7A5B5}"/>
              </a:ext>
            </a:extLst>
          </p:cNvPr>
          <p:cNvSpPr txBox="1"/>
          <p:nvPr/>
        </p:nvSpPr>
        <p:spPr>
          <a:xfrm>
            <a:off x="3323806" y="1000897"/>
            <a:ext cx="704040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 algn="ctr">
              <a:defRPr/>
            </a:pPr>
            <a:r>
              <a:rPr lang="en-US" sz="5400" b="1" dirty="0">
                <a:solidFill>
                  <a:srgbClr val="00B050"/>
                </a:solidFill>
              </a:rPr>
              <a:t>✓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908680A-BEF9-FF4E-90D4-88366749C6BB}"/>
              </a:ext>
            </a:extLst>
          </p:cNvPr>
          <p:cNvSpPr txBox="1"/>
          <p:nvPr/>
        </p:nvSpPr>
        <p:spPr>
          <a:xfrm>
            <a:off x="7965909" y="1000897"/>
            <a:ext cx="907621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 algn="ctr">
              <a:defRPr/>
            </a:pPr>
            <a:r>
              <a:rPr lang="en-US" sz="5400" b="1" dirty="0">
                <a:solidFill>
                  <a:srgbClr val="FF0000"/>
                </a:solidFill>
              </a:rPr>
              <a:t>✘</a:t>
            </a:r>
            <a:r>
              <a:rPr lang="en-US" sz="5400" b="1" dirty="0">
                <a:solidFill>
                  <a:srgbClr val="00B050"/>
                </a:solidFill>
              </a:rPr>
              <a:t> 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9B4BFAB1-B375-4440-9FA5-005505F1124B}"/>
              </a:ext>
            </a:extLst>
          </p:cNvPr>
          <p:cNvSpPr txBox="1"/>
          <p:nvPr/>
        </p:nvSpPr>
        <p:spPr>
          <a:xfrm>
            <a:off x="10244471" y="1000897"/>
            <a:ext cx="704040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 algn="ctr">
              <a:defRPr/>
            </a:pPr>
            <a:r>
              <a:rPr lang="en-US" sz="5400" b="1" dirty="0">
                <a:solidFill>
                  <a:srgbClr val="00B050"/>
                </a:solidFill>
              </a:rPr>
              <a:t>✓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79F2CB13-E8DB-FF4C-8E60-EFA39FCAB35C}"/>
              </a:ext>
            </a:extLst>
          </p:cNvPr>
          <p:cNvSpPr txBox="1"/>
          <p:nvPr/>
        </p:nvSpPr>
        <p:spPr>
          <a:xfrm>
            <a:off x="5068772" y="2603723"/>
            <a:ext cx="6636854" cy="830997"/>
          </a:xfrm>
          <a:prstGeom prst="rect">
            <a:avLst/>
          </a:prstGeom>
          <a:solidFill>
            <a:srgbClr val="C71E55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2400" i="1" dirty="0">
                <a:solidFill>
                  <a:schemeClr val="bg1"/>
                </a:solidFill>
              </a:rPr>
              <a:t>Art 39 TRIPS; Art 2(1) Trade Secrets Directive</a:t>
            </a:r>
          </a:p>
          <a:p>
            <a:pPr algn="ctr"/>
            <a:r>
              <a:rPr lang="en-US" sz="2400" dirty="0">
                <a:solidFill>
                  <a:schemeClr val="bg1"/>
                </a:solidFill>
              </a:rPr>
              <a:t>Reasonable steps to preserve secrecy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1648897C-0347-F547-84C2-F2A4FC54D873}"/>
              </a:ext>
            </a:extLst>
          </p:cNvPr>
          <p:cNvSpPr txBox="1"/>
          <p:nvPr/>
        </p:nvSpPr>
        <p:spPr>
          <a:xfrm>
            <a:off x="5642189" y="1000897"/>
            <a:ext cx="907621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 algn="ctr">
              <a:defRPr/>
            </a:pPr>
            <a:r>
              <a:rPr lang="en-US" sz="5400" b="1" dirty="0">
                <a:solidFill>
                  <a:srgbClr val="FF0000"/>
                </a:solidFill>
              </a:rPr>
              <a:t>✘</a:t>
            </a:r>
            <a:r>
              <a:rPr lang="en-US" sz="5400" b="1" dirty="0">
                <a:solidFill>
                  <a:srgbClr val="00B050"/>
                </a:solidFill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0919389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9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3FEFBF77-114B-134B-841F-E128732A586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91491811"/>
              </p:ext>
            </p:extLst>
          </p:nvPr>
        </p:nvGraphicFramePr>
        <p:xfrm>
          <a:off x="421330" y="300045"/>
          <a:ext cx="11284295" cy="623363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56859">
                  <a:extLst>
                    <a:ext uri="{9D8B030D-6E8A-4147-A177-3AD203B41FA5}">
                      <a16:colId xmlns:a16="http://schemas.microsoft.com/office/drawing/2014/main" val="166890612"/>
                    </a:ext>
                  </a:extLst>
                </a:gridCol>
                <a:gridCol w="2256859">
                  <a:extLst>
                    <a:ext uri="{9D8B030D-6E8A-4147-A177-3AD203B41FA5}">
                      <a16:colId xmlns:a16="http://schemas.microsoft.com/office/drawing/2014/main" val="1093253382"/>
                    </a:ext>
                  </a:extLst>
                </a:gridCol>
                <a:gridCol w="2256859">
                  <a:extLst>
                    <a:ext uri="{9D8B030D-6E8A-4147-A177-3AD203B41FA5}">
                      <a16:colId xmlns:a16="http://schemas.microsoft.com/office/drawing/2014/main" val="2971866624"/>
                    </a:ext>
                  </a:extLst>
                </a:gridCol>
                <a:gridCol w="2256859">
                  <a:extLst>
                    <a:ext uri="{9D8B030D-6E8A-4147-A177-3AD203B41FA5}">
                      <a16:colId xmlns:a16="http://schemas.microsoft.com/office/drawing/2014/main" val="2001922158"/>
                    </a:ext>
                  </a:extLst>
                </a:gridCol>
                <a:gridCol w="2256859">
                  <a:extLst>
                    <a:ext uri="{9D8B030D-6E8A-4147-A177-3AD203B41FA5}">
                      <a16:colId xmlns:a16="http://schemas.microsoft.com/office/drawing/2014/main" val="2353664028"/>
                    </a:ext>
                  </a:extLst>
                </a:gridCol>
              </a:tblGrid>
              <a:tr h="599259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Copyright</a:t>
                      </a:r>
                    </a:p>
                  </a:txBody>
                  <a:tcPr>
                    <a:solidFill>
                      <a:srgbClr val="7030A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Trademarks</a:t>
                      </a:r>
                    </a:p>
                  </a:txBody>
                  <a:tcPr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Patents</a:t>
                      </a:r>
                    </a:p>
                  </a:txBody>
                  <a:tcPr>
                    <a:solidFill>
                      <a:srgbClr val="E56E0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Trade Secrets</a:t>
                      </a:r>
                    </a:p>
                  </a:txBody>
                  <a:tcPr>
                    <a:solidFill>
                      <a:srgbClr val="C71E5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80718199"/>
                  </a:ext>
                </a:extLst>
              </a:tr>
              <a:tr h="1532608">
                <a:tc>
                  <a:txBody>
                    <a:bodyPr/>
                    <a:lstStyle/>
                    <a:p>
                      <a:r>
                        <a:rPr lang="en-US" dirty="0"/>
                        <a:t>Intention</a:t>
                      </a: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5400" dirty="0"/>
                    </a:p>
                  </a:txBody>
                  <a:tcPr>
                    <a:solidFill>
                      <a:srgbClr val="D0C5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5400" b="1" dirty="0">
                        <a:solidFill>
                          <a:srgbClr val="00B050"/>
                        </a:solidFill>
                      </a:endParaRPr>
                    </a:p>
                  </a:txBody>
                  <a:tcP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5400" dirty="0"/>
                    </a:p>
                  </a:txBody>
                  <a:tcP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5400" dirty="0"/>
                    </a:p>
                  </a:txBody>
                  <a:tcPr>
                    <a:solidFill>
                      <a:srgbClr val="F09CC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53530550"/>
                  </a:ext>
                </a:extLst>
              </a:tr>
              <a:tr h="1036555">
                <a:tc>
                  <a:txBody>
                    <a:bodyPr/>
                    <a:lstStyle/>
                    <a:p>
                      <a:r>
                        <a:rPr lang="en-US" dirty="0"/>
                        <a:t>Recklessness</a:t>
                      </a: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5400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solidFill>
                      <a:srgbClr val="D0C5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54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uLnTx/>
                        <a:uFillTx/>
                        <a:latin typeface="Calibri" panose="020F0502020204030204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54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uLnTx/>
                        <a:uFillTx/>
                        <a:latin typeface="Calibri" panose="020F0502020204030204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54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uLnTx/>
                        <a:uFillTx/>
                        <a:latin typeface="Calibri" panose="020F0502020204030204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83038517"/>
                  </a:ext>
                </a:extLst>
              </a:tr>
              <a:tr h="1532608">
                <a:tc>
                  <a:txBody>
                    <a:bodyPr/>
                    <a:lstStyle/>
                    <a:p>
                      <a:r>
                        <a:rPr lang="en-US" dirty="0"/>
                        <a:t>Belief/Knowledge</a:t>
                      </a: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5400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5400" b="1" dirty="0">
                        <a:solidFill>
                          <a:srgbClr val="00B050"/>
                        </a:solidFill>
                      </a:endParaRP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54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uLnTx/>
                        <a:uFillTx/>
                        <a:latin typeface="Calibri" panose="020F0502020204030204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54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uLnTx/>
                        <a:uFillTx/>
                        <a:latin typeface="Calibri" panose="020F0502020204030204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26788233"/>
                  </a:ext>
                </a:extLst>
              </a:tr>
              <a:tr h="1532608">
                <a:tc>
                  <a:txBody>
                    <a:bodyPr/>
                    <a:lstStyle/>
                    <a:p>
                      <a:r>
                        <a:rPr lang="en-US" dirty="0"/>
                        <a:t>Motive/purpose</a:t>
                      </a: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5400" b="1" dirty="0">
                        <a:solidFill>
                          <a:srgbClr val="00B050"/>
                        </a:solidFill>
                      </a:endParaRP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5400" b="1" dirty="0">
                        <a:solidFill>
                          <a:srgbClr val="00B050"/>
                        </a:solidFill>
                      </a:endParaRP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5400" b="1" dirty="0">
                        <a:solidFill>
                          <a:srgbClr val="00B050"/>
                        </a:solidFill>
                      </a:endParaRP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5400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04637435"/>
                  </a:ext>
                </a:extLst>
              </a:tr>
            </a:tbl>
          </a:graphicData>
        </a:graphic>
      </p:graphicFrame>
      <p:sp>
        <p:nvSpPr>
          <p:cNvPr id="3" name="TextBox 2">
            <a:extLst>
              <a:ext uri="{FF2B5EF4-FFF2-40B4-BE49-F238E27FC236}">
                <a16:creationId xmlns:a16="http://schemas.microsoft.com/office/drawing/2014/main" id="{A4C93189-9B15-6846-9D2D-127FF0D7A5B5}"/>
              </a:ext>
            </a:extLst>
          </p:cNvPr>
          <p:cNvSpPr txBox="1"/>
          <p:nvPr/>
        </p:nvSpPr>
        <p:spPr>
          <a:xfrm>
            <a:off x="3323806" y="1000897"/>
            <a:ext cx="704040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 algn="ctr">
              <a:defRPr/>
            </a:pPr>
            <a:r>
              <a:rPr lang="en-US" sz="5400" b="1" dirty="0">
                <a:solidFill>
                  <a:srgbClr val="00B050"/>
                </a:solidFill>
              </a:rPr>
              <a:t>✓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C7AA7028-2416-8242-A983-4BB765802F52}"/>
              </a:ext>
            </a:extLst>
          </p:cNvPr>
          <p:cNvSpPr txBox="1"/>
          <p:nvPr/>
        </p:nvSpPr>
        <p:spPr>
          <a:xfrm>
            <a:off x="5624896" y="1000897"/>
            <a:ext cx="877163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 algn="ctr">
              <a:defRPr/>
            </a:pPr>
            <a:r>
              <a:rPr lang="en-US" sz="5400" b="1" dirty="0">
                <a:solidFill>
                  <a:srgbClr val="FF0000"/>
                </a:solidFill>
              </a:rPr>
              <a:t>✘</a:t>
            </a:r>
            <a:endParaRPr lang="en-US" sz="5400" b="1" dirty="0">
              <a:solidFill>
                <a:srgbClr val="00B050"/>
              </a:solidFill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908680A-BEF9-FF4E-90D4-88366749C6BB}"/>
              </a:ext>
            </a:extLst>
          </p:cNvPr>
          <p:cNvSpPr txBox="1"/>
          <p:nvPr/>
        </p:nvSpPr>
        <p:spPr>
          <a:xfrm>
            <a:off x="7965909" y="1000897"/>
            <a:ext cx="907621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 algn="ctr">
              <a:defRPr/>
            </a:pPr>
            <a:r>
              <a:rPr lang="en-US" sz="5400" b="1" dirty="0">
                <a:solidFill>
                  <a:srgbClr val="FF0000"/>
                </a:solidFill>
              </a:rPr>
              <a:t>✘</a:t>
            </a:r>
            <a:r>
              <a:rPr lang="en-US" sz="5400" b="1" dirty="0">
                <a:solidFill>
                  <a:srgbClr val="00B050"/>
                </a:solidFill>
              </a:rPr>
              <a:t> 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9B4BFAB1-B375-4440-9FA5-005505F1124B}"/>
              </a:ext>
            </a:extLst>
          </p:cNvPr>
          <p:cNvSpPr txBox="1"/>
          <p:nvPr/>
        </p:nvSpPr>
        <p:spPr>
          <a:xfrm>
            <a:off x="10244471" y="1000897"/>
            <a:ext cx="704040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 algn="ctr">
              <a:defRPr/>
            </a:pPr>
            <a:r>
              <a:rPr lang="en-US" sz="5400" b="1" dirty="0">
                <a:solidFill>
                  <a:srgbClr val="00B050"/>
                </a:solidFill>
              </a:rPr>
              <a:t>✓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6BE43AFD-B31E-0F48-9C0F-0C2203972B43}"/>
              </a:ext>
            </a:extLst>
          </p:cNvPr>
          <p:cNvSpPr txBox="1"/>
          <p:nvPr/>
        </p:nvSpPr>
        <p:spPr>
          <a:xfrm>
            <a:off x="3260011" y="2493534"/>
            <a:ext cx="907621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 algn="ctr">
              <a:defRPr/>
            </a:pPr>
            <a:r>
              <a:rPr lang="en-US" sz="5400" b="1" dirty="0">
                <a:solidFill>
                  <a:srgbClr val="FF0000"/>
                </a:solidFill>
              </a:rPr>
              <a:t>✘</a:t>
            </a:r>
            <a:r>
              <a:rPr lang="en-US" sz="5400" b="1" dirty="0">
                <a:solidFill>
                  <a:srgbClr val="00B050"/>
                </a:solidFill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5672788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3FEFBF77-114B-134B-841F-E128732A586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80262721"/>
              </p:ext>
            </p:extLst>
          </p:nvPr>
        </p:nvGraphicFramePr>
        <p:xfrm>
          <a:off x="421330" y="300045"/>
          <a:ext cx="11284295" cy="623363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56859">
                  <a:extLst>
                    <a:ext uri="{9D8B030D-6E8A-4147-A177-3AD203B41FA5}">
                      <a16:colId xmlns:a16="http://schemas.microsoft.com/office/drawing/2014/main" val="166890612"/>
                    </a:ext>
                  </a:extLst>
                </a:gridCol>
                <a:gridCol w="2256859">
                  <a:extLst>
                    <a:ext uri="{9D8B030D-6E8A-4147-A177-3AD203B41FA5}">
                      <a16:colId xmlns:a16="http://schemas.microsoft.com/office/drawing/2014/main" val="1093253382"/>
                    </a:ext>
                  </a:extLst>
                </a:gridCol>
                <a:gridCol w="2256859">
                  <a:extLst>
                    <a:ext uri="{9D8B030D-6E8A-4147-A177-3AD203B41FA5}">
                      <a16:colId xmlns:a16="http://schemas.microsoft.com/office/drawing/2014/main" val="2971866624"/>
                    </a:ext>
                  </a:extLst>
                </a:gridCol>
                <a:gridCol w="2256859">
                  <a:extLst>
                    <a:ext uri="{9D8B030D-6E8A-4147-A177-3AD203B41FA5}">
                      <a16:colId xmlns:a16="http://schemas.microsoft.com/office/drawing/2014/main" val="2001922158"/>
                    </a:ext>
                  </a:extLst>
                </a:gridCol>
                <a:gridCol w="2256859">
                  <a:extLst>
                    <a:ext uri="{9D8B030D-6E8A-4147-A177-3AD203B41FA5}">
                      <a16:colId xmlns:a16="http://schemas.microsoft.com/office/drawing/2014/main" val="2353664028"/>
                    </a:ext>
                  </a:extLst>
                </a:gridCol>
              </a:tblGrid>
              <a:tr h="599259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Copyright</a:t>
                      </a:r>
                    </a:p>
                  </a:txBody>
                  <a:tcPr>
                    <a:solidFill>
                      <a:srgbClr val="7030A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Trademarks</a:t>
                      </a:r>
                    </a:p>
                  </a:txBody>
                  <a:tcPr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Patents</a:t>
                      </a:r>
                    </a:p>
                  </a:txBody>
                  <a:tcPr>
                    <a:solidFill>
                      <a:srgbClr val="E56E0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Trade Secrets</a:t>
                      </a:r>
                    </a:p>
                  </a:txBody>
                  <a:tcPr>
                    <a:solidFill>
                      <a:srgbClr val="C71E5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80718199"/>
                  </a:ext>
                </a:extLst>
              </a:tr>
              <a:tr h="1532608">
                <a:tc>
                  <a:txBody>
                    <a:bodyPr/>
                    <a:lstStyle/>
                    <a:p>
                      <a:r>
                        <a:rPr lang="en-US" dirty="0"/>
                        <a:t>Intention</a:t>
                      </a: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5400" dirty="0"/>
                    </a:p>
                  </a:txBody>
                  <a:tcPr>
                    <a:solidFill>
                      <a:srgbClr val="D0C5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5400" b="1" dirty="0">
                        <a:solidFill>
                          <a:srgbClr val="00B050"/>
                        </a:solidFill>
                      </a:endParaRPr>
                    </a:p>
                  </a:txBody>
                  <a:tcP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5400" dirty="0"/>
                    </a:p>
                  </a:txBody>
                  <a:tcP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5400" dirty="0"/>
                    </a:p>
                  </a:txBody>
                  <a:tcPr>
                    <a:solidFill>
                      <a:srgbClr val="F09CC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53530550"/>
                  </a:ext>
                </a:extLst>
              </a:tr>
              <a:tr h="1036555">
                <a:tc>
                  <a:txBody>
                    <a:bodyPr/>
                    <a:lstStyle/>
                    <a:p>
                      <a:r>
                        <a:rPr lang="en-US" dirty="0"/>
                        <a:t>Recklessness</a:t>
                      </a: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5400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solidFill>
                      <a:srgbClr val="D0C5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54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uLnTx/>
                        <a:uFillTx/>
                        <a:latin typeface="Calibri" panose="020F0502020204030204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54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uLnTx/>
                        <a:uFillTx/>
                        <a:latin typeface="Calibri" panose="020F0502020204030204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54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uLnTx/>
                        <a:uFillTx/>
                        <a:latin typeface="Calibri" panose="020F0502020204030204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83038517"/>
                  </a:ext>
                </a:extLst>
              </a:tr>
              <a:tr h="1532608">
                <a:tc>
                  <a:txBody>
                    <a:bodyPr/>
                    <a:lstStyle/>
                    <a:p>
                      <a:r>
                        <a:rPr lang="en-US" dirty="0"/>
                        <a:t>Belief/Knowledge</a:t>
                      </a: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5400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5400" b="1" dirty="0">
                        <a:solidFill>
                          <a:srgbClr val="00B050"/>
                        </a:solidFill>
                      </a:endParaRP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54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uLnTx/>
                        <a:uFillTx/>
                        <a:latin typeface="Calibri" panose="020F0502020204030204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54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uLnTx/>
                        <a:uFillTx/>
                        <a:latin typeface="Calibri" panose="020F0502020204030204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26788233"/>
                  </a:ext>
                </a:extLst>
              </a:tr>
              <a:tr h="1532608">
                <a:tc>
                  <a:txBody>
                    <a:bodyPr/>
                    <a:lstStyle/>
                    <a:p>
                      <a:r>
                        <a:rPr lang="en-US" dirty="0"/>
                        <a:t>Motive/purpose</a:t>
                      </a: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5400" b="1" dirty="0">
                        <a:solidFill>
                          <a:srgbClr val="00B050"/>
                        </a:solidFill>
                      </a:endParaRP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5400" b="1" dirty="0">
                        <a:solidFill>
                          <a:srgbClr val="00B050"/>
                        </a:solidFill>
                      </a:endParaRP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5400" b="1" dirty="0">
                        <a:solidFill>
                          <a:srgbClr val="00B050"/>
                        </a:solidFill>
                      </a:endParaRP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5400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04637435"/>
                  </a:ext>
                </a:extLst>
              </a:tr>
            </a:tbl>
          </a:graphicData>
        </a:graphic>
      </p:graphicFrame>
      <p:sp>
        <p:nvSpPr>
          <p:cNvPr id="3" name="TextBox 2">
            <a:extLst>
              <a:ext uri="{FF2B5EF4-FFF2-40B4-BE49-F238E27FC236}">
                <a16:creationId xmlns:a16="http://schemas.microsoft.com/office/drawing/2014/main" id="{A4C93189-9B15-6846-9D2D-127FF0D7A5B5}"/>
              </a:ext>
            </a:extLst>
          </p:cNvPr>
          <p:cNvSpPr txBox="1"/>
          <p:nvPr/>
        </p:nvSpPr>
        <p:spPr>
          <a:xfrm>
            <a:off x="3323806" y="1000897"/>
            <a:ext cx="704040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 algn="ctr">
              <a:defRPr/>
            </a:pPr>
            <a:r>
              <a:rPr lang="en-US" sz="5400" b="1" dirty="0">
                <a:solidFill>
                  <a:srgbClr val="00B050"/>
                </a:solidFill>
              </a:rPr>
              <a:t>✓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C7AA7028-2416-8242-A983-4BB765802F52}"/>
              </a:ext>
            </a:extLst>
          </p:cNvPr>
          <p:cNvSpPr txBox="1"/>
          <p:nvPr/>
        </p:nvSpPr>
        <p:spPr>
          <a:xfrm>
            <a:off x="5624896" y="1000897"/>
            <a:ext cx="877163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 algn="ctr">
              <a:defRPr/>
            </a:pPr>
            <a:r>
              <a:rPr lang="en-US" sz="5400" b="1" dirty="0">
                <a:solidFill>
                  <a:srgbClr val="FF0000"/>
                </a:solidFill>
              </a:rPr>
              <a:t>✘</a:t>
            </a:r>
            <a:endParaRPr lang="en-US" sz="5400" b="1" dirty="0">
              <a:solidFill>
                <a:srgbClr val="00B050"/>
              </a:solidFill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908680A-BEF9-FF4E-90D4-88366749C6BB}"/>
              </a:ext>
            </a:extLst>
          </p:cNvPr>
          <p:cNvSpPr txBox="1"/>
          <p:nvPr/>
        </p:nvSpPr>
        <p:spPr>
          <a:xfrm>
            <a:off x="7965909" y="1000897"/>
            <a:ext cx="907621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 algn="ctr">
              <a:defRPr/>
            </a:pPr>
            <a:r>
              <a:rPr lang="en-US" sz="5400" b="1" dirty="0">
                <a:solidFill>
                  <a:srgbClr val="FF0000"/>
                </a:solidFill>
              </a:rPr>
              <a:t>✘</a:t>
            </a:r>
            <a:r>
              <a:rPr lang="en-US" sz="5400" b="1" dirty="0">
                <a:solidFill>
                  <a:srgbClr val="00B050"/>
                </a:solidFill>
              </a:rPr>
              <a:t> 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9B4BFAB1-B375-4440-9FA5-005505F1124B}"/>
              </a:ext>
            </a:extLst>
          </p:cNvPr>
          <p:cNvSpPr txBox="1"/>
          <p:nvPr/>
        </p:nvSpPr>
        <p:spPr>
          <a:xfrm>
            <a:off x="10244471" y="1000897"/>
            <a:ext cx="704040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 algn="ctr">
              <a:defRPr/>
            </a:pPr>
            <a:r>
              <a:rPr lang="en-US" sz="5400" b="1" dirty="0">
                <a:solidFill>
                  <a:srgbClr val="00B050"/>
                </a:solidFill>
              </a:rPr>
              <a:t>✓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6BE43AFD-B31E-0F48-9C0F-0C2203972B43}"/>
              </a:ext>
            </a:extLst>
          </p:cNvPr>
          <p:cNvSpPr txBox="1"/>
          <p:nvPr/>
        </p:nvSpPr>
        <p:spPr>
          <a:xfrm>
            <a:off x="3260011" y="2493534"/>
            <a:ext cx="907621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 algn="ctr">
              <a:defRPr/>
            </a:pPr>
            <a:r>
              <a:rPr lang="en-US" sz="5400" b="1" dirty="0">
                <a:solidFill>
                  <a:srgbClr val="FF0000"/>
                </a:solidFill>
              </a:rPr>
              <a:t>✘</a:t>
            </a:r>
            <a:r>
              <a:rPr lang="en-US" sz="5400" b="1" dirty="0">
                <a:solidFill>
                  <a:srgbClr val="00B050"/>
                </a:solidFill>
              </a:rPr>
              <a:t> 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186101CE-EA3D-4A4E-A5ED-6790BB50B817}"/>
              </a:ext>
            </a:extLst>
          </p:cNvPr>
          <p:cNvSpPr txBox="1"/>
          <p:nvPr/>
        </p:nvSpPr>
        <p:spPr>
          <a:xfrm>
            <a:off x="5609666" y="2505670"/>
            <a:ext cx="907621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 algn="ctr">
              <a:defRPr/>
            </a:pPr>
            <a:r>
              <a:rPr lang="en-US" sz="5400" b="1" dirty="0">
                <a:solidFill>
                  <a:srgbClr val="FF0000"/>
                </a:solidFill>
              </a:rPr>
              <a:t>✘</a:t>
            </a:r>
            <a:r>
              <a:rPr lang="en-US" sz="5400" b="1" dirty="0">
                <a:solidFill>
                  <a:srgbClr val="00B050"/>
                </a:solidFill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9434514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3FEFBF77-114B-134B-841F-E128732A586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34469793"/>
              </p:ext>
            </p:extLst>
          </p:nvPr>
        </p:nvGraphicFramePr>
        <p:xfrm>
          <a:off x="421330" y="300045"/>
          <a:ext cx="11284295" cy="623363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56859">
                  <a:extLst>
                    <a:ext uri="{9D8B030D-6E8A-4147-A177-3AD203B41FA5}">
                      <a16:colId xmlns:a16="http://schemas.microsoft.com/office/drawing/2014/main" val="166890612"/>
                    </a:ext>
                  </a:extLst>
                </a:gridCol>
                <a:gridCol w="2256859">
                  <a:extLst>
                    <a:ext uri="{9D8B030D-6E8A-4147-A177-3AD203B41FA5}">
                      <a16:colId xmlns:a16="http://schemas.microsoft.com/office/drawing/2014/main" val="1093253382"/>
                    </a:ext>
                  </a:extLst>
                </a:gridCol>
                <a:gridCol w="2256859">
                  <a:extLst>
                    <a:ext uri="{9D8B030D-6E8A-4147-A177-3AD203B41FA5}">
                      <a16:colId xmlns:a16="http://schemas.microsoft.com/office/drawing/2014/main" val="2971866624"/>
                    </a:ext>
                  </a:extLst>
                </a:gridCol>
                <a:gridCol w="2256859">
                  <a:extLst>
                    <a:ext uri="{9D8B030D-6E8A-4147-A177-3AD203B41FA5}">
                      <a16:colId xmlns:a16="http://schemas.microsoft.com/office/drawing/2014/main" val="2001922158"/>
                    </a:ext>
                  </a:extLst>
                </a:gridCol>
                <a:gridCol w="2256859">
                  <a:extLst>
                    <a:ext uri="{9D8B030D-6E8A-4147-A177-3AD203B41FA5}">
                      <a16:colId xmlns:a16="http://schemas.microsoft.com/office/drawing/2014/main" val="2353664028"/>
                    </a:ext>
                  </a:extLst>
                </a:gridCol>
              </a:tblGrid>
              <a:tr h="599259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Copyright</a:t>
                      </a:r>
                    </a:p>
                  </a:txBody>
                  <a:tcPr>
                    <a:solidFill>
                      <a:srgbClr val="7030A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Trademarks</a:t>
                      </a:r>
                    </a:p>
                  </a:txBody>
                  <a:tcPr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Patents</a:t>
                      </a:r>
                    </a:p>
                  </a:txBody>
                  <a:tcPr>
                    <a:solidFill>
                      <a:srgbClr val="E56E0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Trade Secrets</a:t>
                      </a:r>
                    </a:p>
                  </a:txBody>
                  <a:tcPr>
                    <a:solidFill>
                      <a:srgbClr val="C71E5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80718199"/>
                  </a:ext>
                </a:extLst>
              </a:tr>
              <a:tr h="1532608">
                <a:tc>
                  <a:txBody>
                    <a:bodyPr/>
                    <a:lstStyle/>
                    <a:p>
                      <a:r>
                        <a:rPr lang="en-US" dirty="0"/>
                        <a:t>Intention</a:t>
                      </a: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5400" dirty="0"/>
                    </a:p>
                  </a:txBody>
                  <a:tcPr>
                    <a:solidFill>
                      <a:srgbClr val="D0C5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5400" b="1" dirty="0">
                        <a:solidFill>
                          <a:srgbClr val="00B050"/>
                        </a:solidFill>
                      </a:endParaRPr>
                    </a:p>
                  </a:txBody>
                  <a:tcP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5400" dirty="0"/>
                    </a:p>
                  </a:txBody>
                  <a:tcP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5400" dirty="0"/>
                    </a:p>
                  </a:txBody>
                  <a:tcPr>
                    <a:solidFill>
                      <a:srgbClr val="F09CC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53530550"/>
                  </a:ext>
                </a:extLst>
              </a:tr>
              <a:tr h="1036555">
                <a:tc>
                  <a:txBody>
                    <a:bodyPr/>
                    <a:lstStyle/>
                    <a:p>
                      <a:r>
                        <a:rPr lang="en-US" dirty="0"/>
                        <a:t>Recklessness</a:t>
                      </a: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5400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solidFill>
                      <a:srgbClr val="D0C5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54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uLnTx/>
                        <a:uFillTx/>
                        <a:latin typeface="Calibri" panose="020F0502020204030204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54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uLnTx/>
                        <a:uFillTx/>
                        <a:latin typeface="Calibri" panose="020F0502020204030204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54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uLnTx/>
                        <a:uFillTx/>
                        <a:latin typeface="Calibri" panose="020F0502020204030204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83038517"/>
                  </a:ext>
                </a:extLst>
              </a:tr>
              <a:tr h="1532608">
                <a:tc>
                  <a:txBody>
                    <a:bodyPr/>
                    <a:lstStyle/>
                    <a:p>
                      <a:r>
                        <a:rPr lang="en-US" dirty="0"/>
                        <a:t>Belief/Knowledge</a:t>
                      </a: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5400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5400" b="1" dirty="0">
                        <a:solidFill>
                          <a:srgbClr val="00B050"/>
                        </a:solidFill>
                      </a:endParaRP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54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uLnTx/>
                        <a:uFillTx/>
                        <a:latin typeface="Calibri" panose="020F0502020204030204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54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uLnTx/>
                        <a:uFillTx/>
                        <a:latin typeface="Calibri" panose="020F0502020204030204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26788233"/>
                  </a:ext>
                </a:extLst>
              </a:tr>
              <a:tr h="1532608">
                <a:tc>
                  <a:txBody>
                    <a:bodyPr/>
                    <a:lstStyle/>
                    <a:p>
                      <a:r>
                        <a:rPr lang="en-US" dirty="0"/>
                        <a:t>Motive/purpose</a:t>
                      </a: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5400" b="1" dirty="0">
                        <a:solidFill>
                          <a:srgbClr val="00B050"/>
                        </a:solidFill>
                      </a:endParaRP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5400" b="1" dirty="0">
                        <a:solidFill>
                          <a:srgbClr val="00B050"/>
                        </a:solidFill>
                      </a:endParaRP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5400" b="1" dirty="0">
                        <a:solidFill>
                          <a:srgbClr val="00B050"/>
                        </a:solidFill>
                      </a:endParaRP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5400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04637435"/>
                  </a:ext>
                </a:extLst>
              </a:tr>
            </a:tbl>
          </a:graphicData>
        </a:graphic>
      </p:graphicFrame>
      <p:sp>
        <p:nvSpPr>
          <p:cNvPr id="3" name="TextBox 2">
            <a:extLst>
              <a:ext uri="{FF2B5EF4-FFF2-40B4-BE49-F238E27FC236}">
                <a16:creationId xmlns:a16="http://schemas.microsoft.com/office/drawing/2014/main" id="{A4C93189-9B15-6846-9D2D-127FF0D7A5B5}"/>
              </a:ext>
            </a:extLst>
          </p:cNvPr>
          <p:cNvSpPr txBox="1"/>
          <p:nvPr/>
        </p:nvSpPr>
        <p:spPr>
          <a:xfrm>
            <a:off x="3323806" y="1000897"/>
            <a:ext cx="704040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 algn="ctr">
              <a:defRPr/>
            </a:pPr>
            <a:r>
              <a:rPr lang="en-US" sz="5400" b="1" dirty="0">
                <a:solidFill>
                  <a:srgbClr val="00B050"/>
                </a:solidFill>
              </a:rPr>
              <a:t>✓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C7AA7028-2416-8242-A983-4BB765802F52}"/>
              </a:ext>
            </a:extLst>
          </p:cNvPr>
          <p:cNvSpPr txBox="1"/>
          <p:nvPr/>
        </p:nvSpPr>
        <p:spPr>
          <a:xfrm>
            <a:off x="5624896" y="1000897"/>
            <a:ext cx="877163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 algn="ctr">
              <a:defRPr/>
            </a:pPr>
            <a:r>
              <a:rPr lang="en-US" sz="5400" b="1" dirty="0">
                <a:solidFill>
                  <a:srgbClr val="FF0000"/>
                </a:solidFill>
              </a:rPr>
              <a:t>✘</a:t>
            </a:r>
            <a:endParaRPr lang="en-US" sz="5400" b="1" dirty="0">
              <a:solidFill>
                <a:srgbClr val="00B050"/>
              </a:solidFill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908680A-BEF9-FF4E-90D4-88366749C6BB}"/>
              </a:ext>
            </a:extLst>
          </p:cNvPr>
          <p:cNvSpPr txBox="1"/>
          <p:nvPr/>
        </p:nvSpPr>
        <p:spPr>
          <a:xfrm>
            <a:off x="7965909" y="1000897"/>
            <a:ext cx="907621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 algn="ctr">
              <a:defRPr/>
            </a:pPr>
            <a:r>
              <a:rPr lang="en-US" sz="5400" b="1" dirty="0">
                <a:solidFill>
                  <a:srgbClr val="FF0000"/>
                </a:solidFill>
              </a:rPr>
              <a:t>✘</a:t>
            </a:r>
            <a:r>
              <a:rPr lang="en-US" sz="5400" b="1" dirty="0">
                <a:solidFill>
                  <a:srgbClr val="00B050"/>
                </a:solidFill>
              </a:rPr>
              <a:t> 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9B4BFAB1-B375-4440-9FA5-005505F1124B}"/>
              </a:ext>
            </a:extLst>
          </p:cNvPr>
          <p:cNvSpPr txBox="1"/>
          <p:nvPr/>
        </p:nvSpPr>
        <p:spPr>
          <a:xfrm>
            <a:off x="10244471" y="1000897"/>
            <a:ext cx="704040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 algn="ctr">
              <a:defRPr/>
            </a:pPr>
            <a:r>
              <a:rPr lang="en-US" sz="5400" b="1" dirty="0">
                <a:solidFill>
                  <a:srgbClr val="00B050"/>
                </a:solidFill>
              </a:rPr>
              <a:t>✓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6BE43AFD-B31E-0F48-9C0F-0C2203972B43}"/>
              </a:ext>
            </a:extLst>
          </p:cNvPr>
          <p:cNvSpPr txBox="1"/>
          <p:nvPr/>
        </p:nvSpPr>
        <p:spPr>
          <a:xfrm>
            <a:off x="3260011" y="2493534"/>
            <a:ext cx="907621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 algn="ctr">
              <a:defRPr/>
            </a:pPr>
            <a:r>
              <a:rPr lang="en-US" sz="5400" b="1" dirty="0">
                <a:solidFill>
                  <a:srgbClr val="FF0000"/>
                </a:solidFill>
              </a:rPr>
              <a:t>✘</a:t>
            </a:r>
            <a:r>
              <a:rPr lang="en-US" sz="5400" b="1" dirty="0">
                <a:solidFill>
                  <a:srgbClr val="00B050"/>
                </a:solidFill>
              </a:rPr>
              <a:t> 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186101CE-EA3D-4A4E-A5ED-6790BB50B817}"/>
              </a:ext>
            </a:extLst>
          </p:cNvPr>
          <p:cNvSpPr txBox="1"/>
          <p:nvPr/>
        </p:nvSpPr>
        <p:spPr>
          <a:xfrm>
            <a:off x="5609666" y="2505670"/>
            <a:ext cx="907621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 algn="ctr">
              <a:defRPr/>
            </a:pPr>
            <a:r>
              <a:rPr lang="en-US" sz="5400" b="1" dirty="0">
                <a:solidFill>
                  <a:srgbClr val="FF0000"/>
                </a:solidFill>
              </a:rPr>
              <a:t>✘</a:t>
            </a:r>
            <a:r>
              <a:rPr lang="en-US" sz="5400" b="1" dirty="0">
                <a:solidFill>
                  <a:srgbClr val="00B050"/>
                </a:solidFill>
              </a:rPr>
              <a:t> 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B5E30981-D2B1-6C40-BA5A-8A59BD5BE32A}"/>
              </a:ext>
            </a:extLst>
          </p:cNvPr>
          <p:cNvSpPr txBox="1"/>
          <p:nvPr/>
        </p:nvSpPr>
        <p:spPr>
          <a:xfrm>
            <a:off x="7959321" y="2493534"/>
            <a:ext cx="907621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 algn="ctr">
              <a:defRPr/>
            </a:pPr>
            <a:r>
              <a:rPr lang="en-US" sz="5400" b="1" dirty="0">
                <a:solidFill>
                  <a:srgbClr val="FF0000"/>
                </a:solidFill>
              </a:rPr>
              <a:t>✘</a:t>
            </a:r>
            <a:r>
              <a:rPr lang="en-US" sz="5400" b="1" dirty="0">
                <a:solidFill>
                  <a:srgbClr val="00B050"/>
                </a:solidFill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307959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3FEFBF77-114B-134B-841F-E128732A586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72191892"/>
              </p:ext>
            </p:extLst>
          </p:nvPr>
        </p:nvGraphicFramePr>
        <p:xfrm>
          <a:off x="421330" y="300045"/>
          <a:ext cx="11284295" cy="623363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56859">
                  <a:extLst>
                    <a:ext uri="{9D8B030D-6E8A-4147-A177-3AD203B41FA5}">
                      <a16:colId xmlns:a16="http://schemas.microsoft.com/office/drawing/2014/main" val="166890612"/>
                    </a:ext>
                  </a:extLst>
                </a:gridCol>
                <a:gridCol w="2256859">
                  <a:extLst>
                    <a:ext uri="{9D8B030D-6E8A-4147-A177-3AD203B41FA5}">
                      <a16:colId xmlns:a16="http://schemas.microsoft.com/office/drawing/2014/main" val="1093253382"/>
                    </a:ext>
                  </a:extLst>
                </a:gridCol>
                <a:gridCol w="2256859">
                  <a:extLst>
                    <a:ext uri="{9D8B030D-6E8A-4147-A177-3AD203B41FA5}">
                      <a16:colId xmlns:a16="http://schemas.microsoft.com/office/drawing/2014/main" val="2971866624"/>
                    </a:ext>
                  </a:extLst>
                </a:gridCol>
                <a:gridCol w="2256859">
                  <a:extLst>
                    <a:ext uri="{9D8B030D-6E8A-4147-A177-3AD203B41FA5}">
                      <a16:colId xmlns:a16="http://schemas.microsoft.com/office/drawing/2014/main" val="2001922158"/>
                    </a:ext>
                  </a:extLst>
                </a:gridCol>
                <a:gridCol w="2256859">
                  <a:extLst>
                    <a:ext uri="{9D8B030D-6E8A-4147-A177-3AD203B41FA5}">
                      <a16:colId xmlns:a16="http://schemas.microsoft.com/office/drawing/2014/main" val="2353664028"/>
                    </a:ext>
                  </a:extLst>
                </a:gridCol>
              </a:tblGrid>
              <a:tr h="599259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Copyright</a:t>
                      </a:r>
                    </a:p>
                  </a:txBody>
                  <a:tcPr>
                    <a:solidFill>
                      <a:srgbClr val="7030A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Trademarks</a:t>
                      </a:r>
                    </a:p>
                  </a:txBody>
                  <a:tcPr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Patents</a:t>
                      </a:r>
                    </a:p>
                  </a:txBody>
                  <a:tcPr>
                    <a:solidFill>
                      <a:srgbClr val="E56E0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Trade Secrets</a:t>
                      </a:r>
                    </a:p>
                  </a:txBody>
                  <a:tcPr>
                    <a:solidFill>
                      <a:srgbClr val="C71E5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80718199"/>
                  </a:ext>
                </a:extLst>
              </a:tr>
              <a:tr h="1532608">
                <a:tc>
                  <a:txBody>
                    <a:bodyPr/>
                    <a:lstStyle/>
                    <a:p>
                      <a:r>
                        <a:rPr lang="en-US" dirty="0"/>
                        <a:t>Intention</a:t>
                      </a: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5400" dirty="0"/>
                    </a:p>
                  </a:txBody>
                  <a:tcPr>
                    <a:solidFill>
                      <a:srgbClr val="D0C5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5400" b="1" dirty="0">
                        <a:solidFill>
                          <a:srgbClr val="00B050"/>
                        </a:solidFill>
                      </a:endParaRPr>
                    </a:p>
                  </a:txBody>
                  <a:tcP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5400" dirty="0"/>
                    </a:p>
                  </a:txBody>
                  <a:tcP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5400" dirty="0"/>
                    </a:p>
                  </a:txBody>
                  <a:tcPr>
                    <a:solidFill>
                      <a:srgbClr val="F09CC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53530550"/>
                  </a:ext>
                </a:extLst>
              </a:tr>
              <a:tr h="1036555">
                <a:tc>
                  <a:txBody>
                    <a:bodyPr/>
                    <a:lstStyle/>
                    <a:p>
                      <a:r>
                        <a:rPr lang="en-US" dirty="0"/>
                        <a:t>Recklessness</a:t>
                      </a: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5400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solidFill>
                      <a:srgbClr val="D0C5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54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uLnTx/>
                        <a:uFillTx/>
                        <a:latin typeface="Calibri" panose="020F0502020204030204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54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uLnTx/>
                        <a:uFillTx/>
                        <a:latin typeface="Calibri" panose="020F0502020204030204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54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uLnTx/>
                        <a:uFillTx/>
                        <a:latin typeface="Calibri" panose="020F0502020204030204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rgbClr val="F09CC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83038517"/>
                  </a:ext>
                </a:extLst>
              </a:tr>
              <a:tr h="1532608">
                <a:tc>
                  <a:txBody>
                    <a:bodyPr/>
                    <a:lstStyle/>
                    <a:p>
                      <a:r>
                        <a:rPr lang="en-US" dirty="0"/>
                        <a:t>Belief/Knowledge</a:t>
                      </a: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5400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5400" b="1" dirty="0">
                        <a:solidFill>
                          <a:srgbClr val="00B050"/>
                        </a:solidFill>
                      </a:endParaRP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54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uLnTx/>
                        <a:uFillTx/>
                        <a:latin typeface="Calibri" panose="020F0502020204030204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54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uLnTx/>
                        <a:uFillTx/>
                        <a:latin typeface="Calibri" panose="020F0502020204030204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26788233"/>
                  </a:ext>
                </a:extLst>
              </a:tr>
              <a:tr h="1532608">
                <a:tc>
                  <a:txBody>
                    <a:bodyPr/>
                    <a:lstStyle/>
                    <a:p>
                      <a:r>
                        <a:rPr lang="en-US" dirty="0"/>
                        <a:t>Motive/purpose</a:t>
                      </a: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5400" b="1" dirty="0">
                        <a:solidFill>
                          <a:srgbClr val="00B050"/>
                        </a:solidFill>
                      </a:endParaRP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5400" b="1" dirty="0">
                        <a:solidFill>
                          <a:srgbClr val="00B050"/>
                        </a:solidFill>
                      </a:endParaRP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5400" b="1" dirty="0">
                        <a:solidFill>
                          <a:srgbClr val="00B050"/>
                        </a:solidFill>
                      </a:endParaRP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5400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04637435"/>
                  </a:ext>
                </a:extLst>
              </a:tr>
            </a:tbl>
          </a:graphicData>
        </a:graphic>
      </p:graphicFrame>
      <p:sp>
        <p:nvSpPr>
          <p:cNvPr id="3" name="TextBox 2">
            <a:extLst>
              <a:ext uri="{FF2B5EF4-FFF2-40B4-BE49-F238E27FC236}">
                <a16:creationId xmlns:a16="http://schemas.microsoft.com/office/drawing/2014/main" id="{A4C93189-9B15-6846-9D2D-127FF0D7A5B5}"/>
              </a:ext>
            </a:extLst>
          </p:cNvPr>
          <p:cNvSpPr txBox="1"/>
          <p:nvPr/>
        </p:nvSpPr>
        <p:spPr>
          <a:xfrm>
            <a:off x="3323806" y="1000897"/>
            <a:ext cx="704040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 algn="ctr">
              <a:defRPr/>
            </a:pPr>
            <a:r>
              <a:rPr lang="en-US" sz="5400" b="1" dirty="0">
                <a:solidFill>
                  <a:srgbClr val="00B050"/>
                </a:solidFill>
              </a:rPr>
              <a:t>✓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C7AA7028-2416-8242-A983-4BB765802F52}"/>
              </a:ext>
            </a:extLst>
          </p:cNvPr>
          <p:cNvSpPr txBox="1"/>
          <p:nvPr/>
        </p:nvSpPr>
        <p:spPr>
          <a:xfrm>
            <a:off x="5624896" y="1000897"/>
            <a:ext cx="877163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 algn="ctr">
              <a:defRPr/>
            </a:pPr>
            <a:r>
              <a:rPr lang="en-US" sz="5400" b="1" dirty="0">
                <a:solidFill>
                  <a:srgbClr val="FF0000"/>
                </a:solidFill>
              </a:rPr>
              <a:t>✘</a:t>
            </a:r>
            <a:endParaRPr lang="en-US" sz="5400" b="1" dirty="0">
              <a:solidFill>
                <a:srgbClr val="00B050"/>
              </a:solidFill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908680A-BEF9-FF4E-90D4-88366749C6BB}"/>
              </a:ext>
            </a:extLst>
          </p:cNvPr>
          <p:cNvSpPr txBox="1"/>
          <p:nvPr/>
        </p:nvSpPr>
        <p:spPr>
          <a:xfrm>
            <a:off x="7965909" y="1000897"/>
            <a:ext cx="907621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 algn="ctr">
              <a:defRPr/>
            </a:pPr>
            <a:r>
              <a:rPr lang="en-US" sz="5400" b="1" dirty="0">
                <a:solidFill>
                  <a:srgbClr val="FF0000"/>
                </a:solidFill>
              </a:rPr>
              <a:t>✘</a:t>
            </a:r>
            <a:r>
              <a:rPr lang="en-US" sz="5400" b="1" dirty="0">
                <a:solidFill>
                  <a:srgbClr val="00B050"/>
                </a:solidFill>
              </a:rPr>
              <a:t> 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9B4BFAB1-B375-4440-9FA5-005505F1124B}"/>
              </a:ext>
            </a:extLst>
          </p:cNvPr>
          <p:cNvSpPr txBox="1"/>
          <p:nvPr/>
        </p:nvSpPr>
        <p:spPr>
          <a:xfrm>
            <a:off x="10244471" y="1000897"/>
            <a:ext cx="704040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 algn="ctr">
              <a:defRPr/>
            </a:pPr>
            <a:r>
              <a:rPr lang="en-US" sz="5400" b="1" dirty="0">
                <a:solidFill>
                  <a:srgbClr val="00B050"/>
                </a:solidFill>
              </a:rPr>
              <a:t>✓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6BE43AFD-B31E-0F48-9C0F-0C2203972B43}"/>
              </a:ext>
            </a:extLst>
          </p:cNvPr>
          <p:cNvSpPr txBox="1"/>
          <p:nvPr/>
        </p:nvSpPr>
        <p:spPr>
          <a:xfrm>
            <a:off x="3260011" y="2493534"/>
            <a:ext cx="907621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 algn="ctr">
              <a:defRPr/>
            </a:pPr>
            <a:r>
              <a:rPr lang="en-US" sz="5400" b="1" dirty="0">
                <a:solidFill>
                  <a:srgbClr val="FF0000"/>
                </a:solidFill>
              </a:rPr>
              <a:t>✘</a:t>
            </a:r>
            <a:r>
              <a:rPr lang="en-US" sz="5400" b="1" dirty="0">
                <a:solidFill>
                  <a:srgbClr val="00B050"/>
                </a:solidFill>
              </a:rPr>
              <a:t> 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186101CE-EA3D-4A4E-A5ED-6790BB50B817}"/>
              </a:ext>
            </a:extLst>
          </p:cNvPr>
          <p:cNvSpPr txBox="1"/>
          <p:nvPr/>
        </p:nvSpPr>
        <p:spPr>
          <a:xfrm>
            <a:off x="5609666" y="2505670"/>
            <a:ext cx="907621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 algn="ctr">
              <a:defRPr/>
            </a:pPr>
            <a:r>
              <a:rPr lang="en-US" sz="5400" b="1" dirty="0">
                <a:solidFill>
                  <a:srgbClr val="FF0000"/>
                </a:solidFill>
              </a:rPr>
              <a:t>✘</a:t>
            </a:r>
            <a:r>
              <a:rPr lang="en-US" sz="5400" b="1" dirty="0">
                <a:solidFill>
                  <a:srgbClr val="00B050"/>
                </a:solidFill>
              </a:rPr>
              <a:t> 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B5E30981-D2B1-6C40-BA5A-8A59BD5BE32A}"/>
              </a:ext>
            </a:extLst>
          </p:cNvPr>
          <p:cNvSpPr txBox="1"/>
          <p:nvPr/>
        </p:nvSpPr>
        <p:spPr>
          <a:xfrm>
            <a:off x="7959321" y="2493534"/>
            <a:ext cx="907621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 algn="ctr">
              <a:defRPr/>
            </a:pPr>
            <a:r>
              <a:rPr lang="en-US" sz="5400" b="1" dirty="0">
                <a:solidFill>
                  <a:srgbClr val="FF0000"/>
                </a:solidFill>
              </a:rPr>
              <a:t>✘</a:t>
            </a:r>
            <a:r>
              <a:rPr lang="en-US" sz="5400" b="1" dirty="0">
                <a:solidFill>
                  <a:srgbClr val="00B050"/>
                </a:solidFill>
              </a:rPr>
              <a:t> 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3D44C679-F1D1-F741-BFC8-88E144126687}"/>
              </a:ext>
            </a:extLst>
          </p:cNvPr>
          <p:cNvSpPr txBox="1"/>
          <p:nvPr/>
        </p:nvSpPr>
        <p:spPr>
          <a:xfrm>
            <a:off x="10142680" y="2505670"/>
            <a:ext cx="907621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 algn="ctr">
              <a:defRPr/>
            </a:pPr>
            <a:r>
              <a:rPr lang="en-US" sz="5400" b="1" dirty="0">
                <a:solidFill>
                  <a:srgbClr val="FF0000"/>
                </a:solidFill>
              </a:rPr>
              <a:t>✘</a:t>
            </a:r>
            <a:r>
              <a:rPr lang="en-US" sz="5400" b="1" dirty="0">
                <a:solidFill>
                  <a:srgbClr val="00B050"/>
                </a:solidFill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4343369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3FEFBF77-114B-134B-841F-E128732A586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05455801"/>
              </p:ext>
            </p:extLst>
          </p:nvPr>
        </p:nvGraphicFramePr>
        <p:xfrm>
          <a:off x="421330" y="300045"/>
          <a:ext cx="11284295" cy="623363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56859">
                  <a:extLst>
                    <a:ext uri="{9D8B030D-6E8A-4147-A177-3AD203B41FA5}">
                      <a16:colId xmlns:a16="http://schemas.microsoft.com/office/drawing/2014/main" val="166890612"/>
                    </a:ext>
                  </a:extLst>
                </a:gridCol>
                <a:gridCol w="2256859">
                  <a:extLst>
                    <a:ext uri="{9D8B030D-6E8A-4147-A177-3AD203B41FA5}">
                      <a16:colId xmlns:a16="http://schemas.microsoft.com/office/drawing/2014/main" val="1093253382"/>
                    </a:ext>
                  </a:extLst>
                </a:gridCol>
                <a:gridCol w="2256859">
                  <a:extLst>
                    <a:ext uri="{9D8B030D-6E8A-4147-A177-3AD203B41FA5}">
                      <a16:colId xmlns:a16="http://schemas.microsoft.com/office/drawing/2014/main" val="2971866624"/>
                    </a:ext>
                  </a:extLst>
                </a:gridCol>
                <a:gridCol w="2256859">
                  <a:extLst>
                    <a:ext uri="{9D8B030D-6E8A-4147-A177-3AD203B41FA5}">
                      <a16:colId xmlns:a16="http://schemas.microsoft.com/office/drawing/2014/main" val="2001922158"/>
                    </a:ext>
                  </a:extLst>
                </a:gridCol>
                <a:gridCol w="2256859">
                  <a:extLst>
                    <a:ext uri="{9D8B030D-6E8A-4147-A177-3AD203B41FA5}">
                      <a16:colId xmlns:a16="http://schemas.microsoft.com/office/drawing/2014/main" val="2353664028"/>
                    </a:ext>
                  </a:extLst>
                </a:gridCol>
              </a:tblGrid>
              <a:tr h="599259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Copyright</a:t>
                      </a:r>
                    </a:p>
                  </a:txBody>
                  <a:tcPr>
                    <a:solidFill>
                      <a:srgbClr val="7030A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Trademarks</a:t>
                      </a:r>
                    </a:p>
                  </a:txBody>
                  <a:tcPr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Patents</a:t>
                      </a:r>
                    </a:p>
                  </a:txBody>
                  <a:tcPr>
                    <a:solidFill>
                      <a:srgbClr val="E56E0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Trade Secrets</a:t>
                      </a:r>
                    </a:p>
                  </a:txBody>
                  <a:tcPr>
                    <a:solidFill>
                      <a:srgbClr val="C71E5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80718199"/>
                  </a:ext>
                </a:extLst>
              </a:tr>
              <a:tr h="1532608">
                <a:tc>
                  <a:txBody>
                    <a:bodyPr/>
                    <a:lstStyle/>
                    <a:p>
                      <a:r>
                        <a:rPr lang="en-US" dirty="0"/>
                        <a:t>Intention</a:t>
                      </a: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5400" dirty="0"/>
                    </a:p>
                  </a:txBody>
                  <a:tcPr>
                    <a:solidFill>
                      <a:srgbClr val="D0C5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5400" b="1" dirty="0">
                        <a:solidFill>
                          <a:srgbClr val="00B050"/>
                        </a:solidFill>
                      </a:endParaRPr>
                    </a:p>
                  </a:txBody>
                  <a:tcP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5400" dirty="0"/>
                    </a:p>
                  </a:txBody>
                  <a:tcP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5400" dirty="0"/>
                    </a:p>
                  </a:txBody>
                  <a:tcPr>
                    <a:solidFill>
                      <a:srgbClr val="F09CC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53530550"/>
                  </a:ext>
                </a:extLst>
              </a:tr>
              <a:tr h="1036555">
                <a:tc>
                  <a:txBody>
                    <a:bodyPr/>
                    <a:lstStyle/>
                    <a:p>
                      <a:r>
                        <a:rPr lang="en-US" dirty="0"/>
                        <a:t>Recklessness</a:t>
                      </a: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5400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solidFill>
                      <a:srgbClr val="D0C5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54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uLnTx/>
                        <a:uFillTx/>
                        <a:latin typeface="Calibri" panose="020F0502020204030204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54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uLnTx/>
                        <a:uFillTx/>
                        <a:latin typeface="Calibri" panose="020F0502020204030204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54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uLnTx/>
                        <a:uFillTx/>
                        <a:latin typeface="Calibri" panose="020F0502020204030204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rgbClr val="F09CC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83038517"/>
                  </a:ext>
                </a:extLst>
              </a:tr>
              <a:tr h="1532608">
                <a:tc>
                  <a:txBody>
                    <a:bodyPr/>
                    <a:lstStyle/>
                    <a:p>
                      <a:r>
                        <a:rPr lang="en-US" dirty="0"/>
                        <a:t>Belief/Knowledge</a:t>
                      </a: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5400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solidFill>
                      <a:srgbClr val="D0C5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5400" b="1" dirty="0">
                        <a:solidFill>
                          <a:srgbClr val="00B050"/>
                        </a:solidFill>
                      </a:endParaRP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54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uLnTx/>
                        <a:uFillTx/>
                        <a:latin typeface="Calibri" panose="020F0502020204030204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54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uLnTx/>
                        <a:uFillTx/>
                        <a:latin typeface="Calibri" panose="020F0502020204030204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26788233"/>
                  </a:ext>
                </a:extLst>
              </a:tr>
              <a:tr h="1532608">
                <a:tc>
                  <a:txBody>
                    <a:bodyPr/>
                    <a:lstStyle/>
                    <a:p>
                      <a:r>
                        <a:rPr lang="en-US" dirty="0"/>
                        <a:t>Motive/purpose</a:t>
                      </a: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5400" b="1" dirty="0">
                        <a:solidFill>
                          <a:srgbClr val="00B050"/>
                        </a:solidFill>
                      </a:endParaRP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5400" b="1" dirty="0">
                        <a:solidFill>
                          <a:srgbClr val="00B050"/>
                        </a:solidFill>
                      </a:endParaRP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5400" b="1" dirty="0">
                        <a:solidFill>
                          <a:srgbClr val="00B050"/>
                        </a:solidFill>
                      </a:endParaRP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5400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04637435"/>
                  </a:ext>
                </a:extLst>
              </a:tr>
            </a:tbl>
          </a:graphicData>
        </a:graphic>
      </p:graphicFrame>
      <p:sp>
        <p:nvSpPr>
          <p:cNvPr id="3" name="TextBox 2">
            <a:extLst>
              <a:ext uri="{FF2B5EF4-FFF2-40B4-BE49-F238E27FC236}">
                <a16:creationId xmlns:a16="http://schemas.microsoft.com/office/drawing/2014/main" id="{A4C93189-9B15-6846-9D2D-127FF0D7A5B5}"/>
              </a:ext>
            </a:extLst>
          </p:cNvPr>
          <p:cNvSpPr txBox="1"/>
          <p:nvPr/>
        </p:nvSpPr>
        <p:spPr>
          <a:xfrm>
            <a:off x="3323806" y="1000897"/>
            <a:ext cx="704040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 algn="ctr">
              <a:defRPr/>
            </a:pPr>
            <a:r>
              <a:rPr lang="en-US" sz="5400" b="1" dirty="0">
                <a:solidFill>
                  <a:srgbClr val="00B050"/>
                </a:solidFill>
              </a:rPr>
              <a:t>✓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C7AA7028-2416-8242-A983-4BB765802F52}"/>
              </a:ext>
            </a:extLst>
          </p:cNvPr>
          <p:cNvSpPr txBox="1"/>
          <p:nvPr/>
        </p:nvSpPr>
        <p:spPr>
          <a:xfrm>
            <a:off x="5624896" y="1000897"/>
            <a:ext cx="877163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 algn="ctr">
              <a:defRPr/>
            </a:pPr>
            <a:r>
              <a:rPr lang="en-US" sz="5400" b="1" dirty="0">
                <a:solidFill>
                  <a:srgbClr val="FF0000"/>
                </a:solidFill>
              </a:rPr>
              <a:t>✘</a:t>
            </a:r>
            <a:endParaRPr lang="en-US" sz="5400" b="1" dirty="0">
              <a:solidFill>
                <a:srgbClr val="00B050"/>
              </a:solidFill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908680A-BEF9-FF4E-90D4-88366749C6BB}"/>
              </a:ext>
            </a:extLst>
          </p:cNvPr>
          <p:cNvSpPr txBox="1"/>
          <p:nvPr/>
        </p:nvSpPr>
        <p:spPr>
          <a:xfrm>
            <a:off x="7965909" y="1000897"/>
            <a:ext cx="907621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 algn="ctr">
              <a:defRPr/>
            </a:pPr>
            <a:r>
              <a:rPr lang="en-US" sz="5400" b="1" dirty="0">
                <a:solidFill>
                  <a:srgbClr val="FF0000"/>
                </a:solidFill>
              </a:rPr>
              <a:t>✘</a:t>
            </a:r>
            <a:r>
              <a:rPr lang="en-US" sz="5400" b="1" dirty="0">
                <a:solidFill>
                  <a:srgbClr val="00B050"/>
                </a:solidFill>
              </a:rPr>
              <a:t> 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9B4BFAB1-B375-4440-9FA5-005505F1124B}"/>
              </a:ext>
            </a:extLst>
          </p:cNvPr>
          <p:cNvSpPr txBox="1"/>
          <p:nvPr/>
        </p:nvSpPr>
        <p:spPr>
          <a:xfrm>
            <a:off x="10244471" y="1000897"/>
            <a:ext cx="704040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 algn="ctr">
              <a:defRPr/>
            </a:pPr>
            <a:r>
              <a:rPr lang="en-US" sz="5400" b="1" dirty="0">
                <a:solidFill>
                  <a:srgbClr val="00B050"/>
                </a:solidFill>
              </a:rPr>
              <a:t>✓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6BE43AFD-B31E-0F48-9C0F-0C2203972B43}"/>
              </a:ext>
            </a:extLst>
          </p:cNvPr>
          <p:cNvSpPr txBox="1"/>
          <p:nvPr/>
        </p:nvSpPr>
        <p:spPr>
          <a:xfrm>
            <a:off x="3260011" y="2493534"/>
            <a:ext cx="907621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 algn="ctr">
              <a:defRPr/>
            </a:pPr>
            <a:r>
              <a:rPr lang="en-US" sz="5400" b="1" dirty="0">
                <a:solidFill>
                  <a:srgbClr val="FF0000"/>
                </a:solidFill>
              </a:rPr>
              <a:t>✘</a:t>
            </a:r>
            <a:r>
              <a:rPr lang="en-US" sz="5400" b="1" dirty="0">
                <a:solidFill>
                  <a:srgbClr val="00B050"/>
                </a:solidFill>
              </a:rPr>
              <a:t> 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186101CE-EA3D-4A4E-A5ED-6790BB50B817}"/>
              </a:ext>
            </a:extLst>
          </p:cNvPr>
          <p:cNvSpPr txBox="1"/>
          <p:nvPr/>
        </p:nvSpPr>
        <p:spPr>
          <a:xfrm>
            <a:off x="5609666" y="2505670"/>
            <a:ext cx="907621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 algn="ctr">
              <a:defRPr/>
            </a:pPr>
            <a:r>
              <a:rPr lang="en-US" sz="5400" b="1" dirty="0">
                <a:solidFill>
                  <a:srgbClr val="FF0000"/>
                </a:solidFill>
              </a:rPr>
              <a:t>✘</a:t>
            </a:r>
            <a:r>
              <a:rPr lang="en-US" sz="5400" b="1" dirty="0">
                <a:solidFill>
                  <a:srgbClr val="00B050"/>
                </a:solidFill>
              </a:rPr>
              <a:t> 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B5E30981-D2B1-6C40-BA5A-8A59BD5BE32A}"/>
              </a:ext>
            </a:extLst>
          </p:cNvPr>
          <p:cNvSpPr txBox="1"/>
          <p:nvPr/>
        </p:nvSpPr>
        <p:spPr>
          <a:xfrm>
            <a:off x="7959321" y="2493534"/>
            <a:ext cx="907621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 algn="ctr">
              <a:defRPr/>
            </a:pPr>
            <a:r>
              <a:rPr lang="en-US" sz="5400" b="1" dirty="0">
                <a:solidFill>
                  <a:srgbClr val="FF0000"/>
                </a:solidFill>
              </a:rPr>
              <a:t>✘</a:t>
            </a:r>
            <a:r>
              <a:rPr lang="en-US" sz="5400" b="1" dirty="0">
                <a:solidFill>
                  <a:srgbClr val="00B050"/>
                </a:solidFill>
              </a:rPr>
              <a:t> 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3D44C679-F1D1-F741-BFC8-88E144126687}"/>
              </a:ext>
            </a:extLst>
          </p:cNvPr>
          <p:cNvSpPr txBox="1"/>
          <p:nvPr/>
        </p:nvSpPr>
        <p:spPr>
          <a:xfrm>
            <a:off x="10142680" y="2505670"/>
            <a:ext cx="907621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 algn="ctr">
              <a:defRPr/>
            </a:pPr>
            <a:r>
              <a:rPr lang="en-US" sz="5400" b="1" dirty="0">
                <a:solidFill>
                  <a:srgbClr val="FF0000"/>
                </a:solidFill>
              </a:rPr>
              <a:t>✘</a:t>
            </a:r>
            <a:r>
              <a:rPr lang="en-US" sz="5400" b="1" dirty="0">
                <a:solidFill>
                  <a:srgbClr val="00B050"/>
                </a:solidFill>
              </a:rPr>
              <a:t> 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93DC284F-1C54-4F43-A9EB-93F50E88134B}"/>
              </a:ext>
            </a:extLst>
          </p:cNvPr>
          <p:cNvSpPr txBox="1"/>
          <p:nvPr/>
        </p:nvSpPr>
        <p:spPr>
          <a:xfrm>
            <a:off x="3323806" y="3815516"/>
            <a:ext cx="907621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 algn="ctr">
              <a:defRPr/>
            </a:pPr>
            <a:r>
              <a:rPr lang="en-US" sz="5400" b="1" dirty="0">
                <a:solidFill>
                  <a:srgbClr val="FF0000"/>
                </a:solidFill>
              </a:rPr>
              <a:t>✘</a:t>
            </a:r>
            <a:r>
              <a:rPr lang="en-US" sz="5400" b="1" dirty="0">
                <a:solidFill>
                  <a:srgbClr val="00B050"/>
                </a:solidFill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5001017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3FEFBF77-114B-134B-841F-E128732A586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74068529"/>
              </p:ext>
            </p:extLst>
          </p:nvPr>
        </p:nvGraphicFramePr>
        <p:xfrm>
          <a:off x="421330" y="300045"/>
          <a:ext cx="11284295" cy="623363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56859">
                  <a:extLst>
                    <a:ext uri="{9D8B030D-6E8A-4147-A177-3AD203B41FA5}">
                      <a16:colId xmlns:a16="http://schemas.microsoft.com/office/drawing/2014/main" val="166890612"/>
                    </a:ext>
                  </a:extLst>
                </a:gridCol>
                <a:gridCol w="2256859">
                  <a:extLst>
                    <a:ext uri="{9D8B030D-6E8A-4147-A177-3AD203B41FA5}">
                      <a16:colId xmlns:a16="http://schemas.microsoft.com/office/drawing/2014/main" val="1093253382"/>
                    </a:ext>
                  </a:extLst>
                </a:gridCol>
                <a:gridCol w="2256859">
                  <a:extLst>
                    <a:ext uri="{9D8B030D-6E8A-4147-A177-3AD203B41FA5}">
                      <a16:colId xmlns:a16="http://schemas.microsoft.com/office/drawing/2014/main" val="2971866624"/>
                    </a:ext>
                  </a:extLst>
                </a:gridCol>
                <a:gridCol w="2256859">
                  <a:extLst>
                    <a:ext uri="{9D8B030D-6E8A-4147-A177-3AD203B41FA5}">
                      <a16:colId xmlns:a16="http://schemas.microsoft.com/office/drawing/2014/main" val="2001922158"/>
                    </a:ext>
                  </a:extLst>
                </a:gridCol>
                <a:gridCol w="2256859">
                  <a:extLst>
                    <a:ext uri="{9D8B030D-6E8A-4147-A177-3AD203B41FA5}">
                      <a16:colId xmlns:a16="http://schemas.microsoft.com/office/drawing/2014/main" val="2353664028"/>
                    </a:ext>
                  </a:extLst>
                </a:gridCol>
              </a:tblGrid>
              <a:tr h="599259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Copyright</a:t>
                      </a:r>
                    </a:p>
                  </a:txBody>
                  <a:tcPr>
                    <a:solidFill>
                      <a:srgbClr val="7030A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Trademarks</a:t>
                      </a:r>
                    </a:p>
                  </a:txBody>
                  <a:tcPr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Patents</a:t>
                      </a:r>
                    </a:p>
                  </a:txBody>
                  <a:tcPr>
                    <a:solidFill>
                      <a:srgbClr val="E56E0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Trade Secrets</a:t>
                      </a:r>
                    </a:p>
                  </a:txBody>
                  <a:tcPr>
                    <a:solidFill>
                      <a:srgbClr val="C71E5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80718199"/>
                  </a:ext>
                </a:extLst>
              </a:tr>
              <a:tr h="1532608">
                <a:tc>
                  <a:txBody>
                    <a:bodyPr/>
                    <a:lstStyle/>
                    <a:p>
                      <a:r>
                        <a:rPr lang="en-US" dirty="0"/>
                        <a:t>Intention</a:t>
                      </a: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5400" dirty="0"/>
                    </a:p>
                  </a:txBody>
                  <a:tcPr>
                    <a:solidFill>
                      <a:srgbClr val="D0C5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5400" b="1" dirty="0">
                        <a:solidFill>
                          <a:srgbClr val="00B050"/>
                        </a:solidFill>
                      </a:endParaRPr>
                    </a:p>
                  </a:txBody>
                  <a:tcP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5400" dirty="0"/>
                    </a:p>
                  </a:txBody>
                  <a:tcP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5400" dirty="0"/>
                    </a:p>
                  </a:txBody>
                  <a:tcPr>
                    <a:solidFill>
                      <a:srgbClr val="F09CC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53530550"/>
                  </a:ext>
                </a:extLst>
              </a:tr>
              <a:tr h="1036555">
                <a:tc>
                  <a:txBody>
                    <a:bodyPr/>
                    <a:lstStyle/>
                    <a:p>
                      <a:r>
                        <a:rPr lang="en-US" dirty="0"/>
                        <a:t>Recklessness</a:t>
                      </a: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5400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solidFill>
                      <a:srgbClr val="D0C5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54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uLnTx/>
                        <a:uFillTx/>
                        <a:latin typeface="Calibri" panose="020F0502020204030204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5400" b="1" dirty="0" smtClean="0">
                          <a:solidFill>
                            <a:srgbClr val="FF0000"/>
                          </a:solidFill>
                        </a:rPr>
                        <a:t>✘</a:t>
                      </a:r>
                      <a:endParaRPr kumimoji="0" lang="en-US" sz="54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uLnTx/>
                        <a:uFillTx/>
                        <a:latin typeface="Calibri" panose="020F0502020204030204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54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uLnTx/>
                        <a:uFillTx/>
                        <a:latin typeface="Calibri" panose="020F0502020204030204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rgbClr val="F09CC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83038517"/>
                  </a:ext>
                </a:extLst>
              </a:tr>
              <a:tr h="1532608">
                <a:tc>
                  <a:txBody>
                    <a:bodyPr/>
                    <a:lstStyle/>
                    <a:p>
                      <a:r>
                        <a:rPr lang="en-US" dirty="0"/>
                        <a:t>Belief/Knowledge</a:t>
                      </a: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5400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solidFill>
                      <a:srgbClr val="D0C5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5400" b="1" dirty="0">
                        <a:solidFill>
                          <a:srgbClr val="00B050"/>
                        </a:solidFill>
                      </a:endParaRPr>
                    </a:p>
                  </a:txBody>
                  <a:tcP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54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uLnTx/>
                        <a:uFillTx/>
                        <a:latin typeface="Calibri" panose="020F0502020204030204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54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uLnTx/>
                        <a:uFillTx/>
                        <a:latin typeface="Calibri" panose="020F0502020204030204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26788233"/>
                  </a:ext>
                </a:extLst>
              </a:tr>
              <a:tr h="1532608">
                <a:tc>
                  <a:txBody>
                    <a:bodyPr/>
                    <a:lstStyle/>
                    <a:p>
                      <a:r>
                        <a:rPr lang="en-US" dirty="0"/>
                        <a:t>Motive/purpose</a:t>
                      </a: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5400" b="1" dirty="0">
                        <a:solidFill>
                          <a:srgbClr val="00B050"/>
                        </a:solidFill>
                      </a:endParaRP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5400" b="1" dirty="0">
                        <a:solidFill>
                          <a:srgbClr val="00B050"/>
                        </a:solidFill>
                      </a:endParaRP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5400" b="1" dirty="0">
                        <a:solidFill>
                          <a:srgbClr val="00B050"/>
                        </a:solidFill>
                      </a:endParaRP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5400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04637435"/>
                  </a:ext>
                </a:extLst>
              </a:tr>
            </a:tbl>
          </a:graphicData>
        </a:graphic>
      </p:graphicFrame>
      <p:sp>
        <p:nvSpPr>
          <p:cNvPr id="3" name="TextBox 2">
            <a:extLst>
              <a:ext uri="{FF2B5EF4-FFF2-40B4-BE49-F238E27FC236}">
                <a16:creationId xmlns:a16="http://schemas.microsoft.com/office/drawing/2014/main" id="{A4C93189-9B15-6846-9D2D-127FF0D7A5B5}"/>
              </a:ext>
            </a:extLst>
          </p:cNvPr>
          <p:cNvSpPr txBox="1"/>
          <p:nvPr/>
        </p:nvSpPr>
        <p:spPr>
          <a:xfrm>
            <a:off x="3323806" y="1000897"/>
            <a:ext cx="704040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 algn="ctr">
              <a:defRPr/>
            </a:pPr>
            <a:r>
              <a:rPr lang="en-US" sz="5400" b="1" dirty="0">
                <a:solidFill>
                  <a:srgbClr val="00B050"/>
                </a:solidFill>
              </a:rPr>
              <a:t>✓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C7AA7028-2416-8242-A983-4BB765802F52}"/>
              </a:ext>
            </a:extLst>
          </p:cNvPr>
          <p:cNvSpPr txBox="1"/>
          <p:nvPr/>
        </p:nvSpPr>
        <p:spPr>
          <a:xfrm>
            <a:off x="5624896" y="1000897"/>
            <a:ext cx="877163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 algn="ctr">
              <a:defRPr/>
            </a:pPr>
            <a:r>
              <a:rPr lang="en-US" sz="5400" b="1" dirty="0">
                <a:solidFill>
                  <a:srgbClr val="FF0000"/>
                </a:solidFill>
              </a:rPr>
              <a:t>✘</a:t>
            </a:r>
            <a:endParaRPr lang="en-US" sz="5400" b="1" dirty="0">
              <a:solidFill>
                <a:srgbClr val="00B050"/>
              </a:solidFill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908680A-BEF9-FF4E-90D4-88366749C6BB}"/>
              </a:ext>
            </a:extLst>
          </p:cNvPr>
          <p:cNvSpPr txBox="1"/>
          <p:nvPr/>
        </p:nvSpPr>
        <p:spPr>
          <a:xfrm>
            <a:off x="7965909" y="1000897"/>
            <a:ext cx="907621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 algn="ctr">
              <a:defRPr/>
            </a:pPr>
            <a:r>
              <a:rPr lang="en-US" sz="5400" b="1" dirty="0">
                <a:solidFill>
                  <a:srgbClr val="FF0000"/>
                </a:solidFill>
              </a:rPr>
              <a:t>✘</a:t>
            </a:r>
            <a:r>
              <a:rPr lang="en-US" sz="5400" b="1" dirty="0">
                <a:solidFill>
                  <a:srgbClr val="00B050"/>
                </a:solidFill>
              </a:rPr>
              <a:t> 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9B4BFAB1-B375-4440-9FA5-005505F1124B}"/>
              </a:ext>
            </a:extLst>
          </p:cNvPr>
          <p:cNvSpPr txBox="1"/>
          <p:nvPr/>
        </p:nvSpPr>
        <p:spPr>
          <a:xfrm>
            <a:off x="10244471" y="1000897"/>
            <a:ext cx="704040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 algn="ctr">
              <a:defRPr/>
            </a:pPr>
            <a:r>
              <a:rPr lang="en-US" sz="5400" b="1" dirty="0">
                <a:solidFill>
                  <a:srgbClr val="00B050"/>
                </a:solidFill>
              </a:rPr>
              <a:t>✓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6BE43AFD-B31E-0F48-9C0F-0C2203972B43}"/>
              </a:ext>
            </a:extLst>
          </p:cNvPr>
          <p:cNvSpPr txBox="1"/>
          <p:nvPr/>
        </p:nvSpPr>
        <p:spPr>
          <a:xfrm>
            <a:off x="3260011" y="2493534"/>
            <a:ext cx="907621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 algn="ctr">
              <a:defRPr/>
            </a:pPr>
            <a:r>
              <a:rPr lang="en-US" sz="5400" b="1" dirty="0">
                <a:solidFill>
                  <a:srgbClr val="FF0000"/>
                </a:solidFill>
              </a:rPr>
              <a:t>✘</a:t>
            </a:r>
            <a:r>
              <a:rPr lang="en-US" sz="5400" b="1" dirty="0">
                <a:solidFill>
                  <a:srgbClr val="00B050"/>
                </a:solidFill>
              </a:rPr>
              <a:t> 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186101CE-EA3D-4A4E-A5ED-6790BB50B817}"/>
              </a:ext>
            </a:extLst>
          </p:cNvPr>
          <p:cNvSpPr txBox="1"/>
          <p:nvPr/>
        </p:nvSpPr>
        <p:spPr>
          <a:xfrm>
            <a:off x="5609666" y="2505670"/>
            <a:ext cx="907621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 algn="ctr">
              <a:defRPr/>
            </a:pPr>
            <a:r>
              <a:rPr lang="en-US" sz="5400" b="1" dirty="0">
                <a:solidFill>
                  <a:srgbClr val="FF0000"/>
                </a:solidFill>
              </a:rPr>
              <a:t>✘</a:t>
            </a:r>
            <a:r>
              <a:rPr lang="en-US" sz="5400" b="1" dirty="0">
                <a:solidFill>
                  <a:srgbClr val="00B050"/>
                </a:solidFill>
              </a:rPr>
              <a:t> 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3D44C679-F1D1-F741-BFC8-88E144126687}"/>
              </a:ext>
            </a:extLst>
          </p:cNvPr>
          <p:cNvSpPr txBox="1"/>
          <p:nvPr/>
        </p:nvSpPr>
        <p:spPr>
          <a:xfrm>
            <a:off x="10142680" y="2505670"/>
            <a:ext cx="907621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 algn="ctr">
              <a:defRPr/>
            </a:pPr>
            <a:r>
              <a:rPr lang="en-US" sz="5400" b="1" dirty="0">
                <a:solidFill>
                  <a:srgbClr val="FF0000"/>
                </a:solidFill>
              </a:rPr>
              <a:t>✘</a:t>
            </a:r>
            <a:r>
              <a:rPr lang="en-US" sz="5400" b="1" dirty="0">
                <a:solidFill>
                  <a:srgbClr val="00B050"/>
                </a:solidFill>
              </a:rPr>
              <a:t> 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93DC284F-1C54-4F43-A9EB-93F50E88134B}"/>
              </a:ext>
            </a:extLst>
          </p:cNvPr>
          <p:cNvSpPr txBox="1"/>
          <p:nvPr/>
        </p:nvSpPr>
        <p:spPr>
          <a:xfrm>
            <a:off x="3323806" y="3815516"/>
            <a:ext cx="907621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 algn="ctr">
              <a:defRPr/>
            </a:pPr>
            <a:r>
              <a:rPr lang="en-US" sz="5400" b="1" dirty="0">
                <a:solidFill>
                  <a:srgbClr val="FF0000"/>
                </a:solidFill>
              </a:rPr>
              <a:t>✘</a:t>
            </a:r>
            <a:r>
              <a:rPr lang="en-US" sz="5400" b="1" dirty="0">
                <a:solidFill>
                  <a:srgbClr val="00B050"/>
                </a:solidFill>
              </a:rPr>
              <a:t> 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7622AFEB-B3CD-EA42-8A31-BEBD38DEF13F}"/>
              </a:ext>
            </a:extLst>
          </p:cNvPr>
          <p:cNvSpPr txBox="1"/>
          <p:nvPr/>
        </p:nvSpPr>
        <p:spPr>
          <a:xfrm>
            <a:off x="5711457" y="3815516"/>
            <a:ext cx="704040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 algn="ctr">
              <a:defRPr/>
            </a:pPr>
            <a:r>
              <a:rPr lang="en-US" sz="5400" b="1" dirty="0">
                <a:solidFill>
                  <a:srgbClr val="00B050"/>
                </a:solidFill>
              </a:rPr>
              <a:t>✓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BDD06698-A6D8-1B40-BEA6-B0667A78257A}"/>
              </a:ext>
            </a:extLst>
          </p:cNvPr>
          <p:cNvSpPr txBox="1"/>
          <p:nvPr/>
        </p:nvSpPr>
        <p:spPr>
          <a:xfrm>
            <a:off x="5064189" y="3550631"/>
            <a:ext cx="5557357" cy="1938992"/>
          </a:xfrm>
          <a:prstGeom prst="rect">
            <a:avLst/>
          </a:prstGeom>
          <a:solidFill>
            <a:schemeClr val="accent5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2400" i="1" dirty="0">
                <a:solidFill>
                  <a:schemeClr val="bg1"/>
                </a:solidFill>
              </a:rPr>
              <a:t>Lindt</a:t>
            </a:r>
          </a:p>
          <a:p>
            <a:pPr algn="ctr"/>
            <a:r>
              <a:rPr lang="en-US" dirty="0"/>
              <a:t> </a:t>
            </a:r>
            <a:r>
              <a:rPr lang="en-US" sz="2400" dirty="0">
                <a:solidFill>
                  <a:schemeClr val="bg1"/>
                </a:solidFill>
              </a:rPr>
              <a:t>Where application is made in bad faith – knowledge that registration will abuse third party relationship or knowledge of existence of third party claims</a:t>
            </a:r>
          </a:p>
        </p:txBody>
      </p:sp>
    </p:spTree>
    <p:extLst>
      <p:ext uri="{BB962C8B-B14F-4D97-AF65-F5344CB8AC3E}">
        <p14:creationId xmlns:p14="http://schemas.microsoft.com/office/powerpoint/2010/main" val="19795896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15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3FEFBF77-114B-134B-841F-E128732A586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68796004"/>
              </p:ext>
            </p:extLst>
          </p:nvPr>
        </p:nvGraphicFramePr>
        <p:xfrm>
          <a:off x="421330" y="300045"/>
          <a:ext cx="11284295" cy="623363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56859">
                  <a:extLst>
                    <a:ext uri="{9D8B030D-6E8A-4147-A177-3AD203B41FA5}">
                      <a16:colId xmlns:a16="http://schemas.microsoft.com/office/drawing/2014/main" val="166890612"/>
                    </a:ext>
                  </a:extLst>
                </a:gridCol>
                <a:gridCol w="2256859">
                  <a:extLst>
                    <a:ext uri="{9D8B030D-6E8A-4147-A177-3AD203B41FA5}">
                      <a16:colId xmlns:a16="http://schemas.microsoft.com/office/drawing/2014/main" val="1093253382"/>
                    </a:ext>
                  </a:extLst>
                </a:gridCol>
                <a:gridCol w="2256859">
                  <a:extLst>
                    <a:ext uri="{9D8B030D-6E8A-4147-A177-3AD203B41FA5}">
                      <a16:colId xmlns:a16="http://schemas.microsoft.com/office/drawing/2014/main" val="2971866624"/>
                    </a:ext>
                  </a:extLst>
                </a:gridCol>
                <a:gridCol w="2256859">
                  <a:extLst>
                    <a:ext uri="{9D8B030D-6E8A-4147-A177-3AD203B41FA5}">
                      <a16:colId xmlns:a16="http://schemas.microsoft.com/office/drawing/2014/main" val="2001922158"/>
                    </a:ext>
                  </a:extLst>
                </a:gridCol>
                <a:gridCol w="2256859">
                  <a:extLst>
                    <a:ext uri="{9D8B030D-6E8A-4147-A177-3AD203B41FA5}">
                      <a16:colId xmlns:a16="http://schemas.microsoft.com/office/drawing/2014/main" val="2353664028"/>
                    </a:ext>
                  </a:extLst>
                </a:gridCol>
              </a:tblGrid>
              <a:tr h="599259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Copyright</a:t>
                      </a:r>
                    </a:p>
                  </a:txBody>
                  <a:tcPr>
                    <a:solidFill>
                      <a:srgbClr val="7030A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Trademarks</a:t>
                      </a:r>
                    </a:p>
                  </a:txBody>
                  <a:tcPr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Patents</a:t>
                      </a:r>
                    </a:p>
                  </a:txBody>
                  <a:tcPr>
                    <a:solidFill>
                      <a:srgbClr val="E56E0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Trade Secrets</a:t>
                      </a:r>
                    </a:p>
                  </a:txBody>
                  <a:tcPr>
                    <a:solidFill>
                      <a:srgbClr val="C71E5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80718199"/>
                  </a:ext>
                </a:extLst>
              </a:tr>
              <a:tr h="1532608">
                <a:tc>
                  <a:txBody>
                    <a:bodyPr/>
                    <a:lstStyle/>
                    <a:p>
                      <a:r>
                        <a:rPr lang="en-US" dirty="0"/>
                        <a:t>Intention</a:t>
                      </a: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5400" dirty="0"/>
                    </a:p>
                  </a:txBody>
                  <a:tcPr>
                    <a:solidFill>
                      <a:srgbClr val="D0C5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5400" b="1" dirty="0">
                        <a:solidFill>
                          <a:srgbClr val="00B050"/>
                        </a:solidFill>
                      </a:endParaRPr>
                    </a:p>
                  </a:txBody>
                  <a:tcP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5400" dirty="0"/>
                    </a:p>
                  </a:txBody>
                  <a:tcP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5400" dirty="0"/>
                    </a:p>
                  </a:txBody>
                  <a:tcPr>
                    <a:solidFill>
                      <a:srgbClr val="F09CC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53530550"/>
                  </a:ext>
                </a:extLst>
              </a:tr>
              <a:tr h="1036555">
                <a:tc>
                  <a:txBody>
                    <a:bodyPr/>
                    <a:lstStyle/>
                    <a:p>
                      <a:r>
                        <a:rPr lang="en-US" dirty="0"/>
                        <a:t>Recklessness</a:t>
                      </a: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5400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solidFill>
                      <a:srgbClr val="D0C5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54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uLnTx/>
                        <a:uFillTx/>
                        <a:latin typeface="Calibri" panose="020F0502020204030204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54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uLnTx/>
                        <a:uFillTx/>
                        <a:latin typeface="Calibri" panose="020F0502020204030204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54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uLnTx/>
                        <a:uFillTx/>
                        <a:latin typeface="Calibri" panose="020F0502020204030204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rgbClr val="F09CC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83038517"/>
                  </a:ext>
                </a:extLst>
              </a:tr>
              <a:tr h="1532608">
                <a:tc>
                  <a:txBody>
                    <a:bodyPr/>
                    <a:lstStyle/>
                    <a:p>
                      <a:r>
                        <a:rPr lang="en-US" dirty="0"/>
                        <a:t>Belief/Knowledge</a:t>
                      </a: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5400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solidFill>
                      <a:srgbClr val="D0C5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5400" b="1" dirty="0">
                        <a:solidFill>
                          <a:srgbClr val="00B050"/>
                        </a:solidFill>
                      </a:endParaRPr>
                    </a:p>
                  </a:txBody>
                  <a:tcP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54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uLnTx/>
                        <a:uFillTx/>
                        <a:latin typeface="Calibri" panose="020F0502020204030204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54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uLnTx/>
                        <a:uFillTx/>
                        <a:latin typeface="Calibri" panose="020F0502020204030204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26788233"/>
                  </a:ext>
                </a:extLst>
              </a:tr>
              <a:tr h="1532608">
                <a:tc>
                  <a:txBody>
                    <a:bodyPr/>
                    <a:lstStyle/>
                    <a:p>
                      <a:r>
                        <a:rPr lang="en-US" dirty="0"/>
                        <a:t>Motive/purpose</a:t>
                      </a: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5400" b="1" dirty="0">
                        <a:solidFill>
                          <a:srgbClr val="00B050"/>
                        </a:solidFill>
                      </a:endParaRP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5400" b="1" dirty="0">
                        <a:solidFill>
                          <a:srgbClr val="00B050"/>
                        </a:solidFill>
                      </a:endParaRP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5400" b="1" dirty="0">
                        <a:solidFill>
                          <a:srgbClr val="00B050"/>
                        </a:solidFill>
                      </a:endParaRP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5400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04637435"/>
                  </a:ext>
                </a:extLst>
              </a:tr>
            </a:tbl>
          </a:graphicData>
        </a:graphic>
      </p:graphicFrame>
      <p:sp>
        <p:nvSpPr>
          <p:cNvPr id="3" name="TextBox 2">
            <a:extLst>
              <a:ext uri="{FF2B5EF4-FFF2-40B4-BE49-F238E27FC236}">
                <a16:creationId xmlns:a16="http://schemas.microsoft.com/office/drawing/2014/main" id="{A4C93189-9B15-6846-9D2D-127FF0D7A5B5}"/>
              </a:ext>
            </a:extLst>
          </p:cNvPr>
          <p:cNvSpPr txBox="1"/>
          <p:nvPr/>
        </p:nvSpPr>
        <p:spPr>
          <a:xfrm>
            <a:off x="3323806" y="1000897"/>
            <a:ext cx="704040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 algn="ctr">
              <a:defRPr/>
            </a:pPr>
            <a:r>
              <a:rPr lang="en-US" sz="5400" b="1" dirty="0">
                <a:solidFill>
                  <a:srgbClr val="00B050"/>
                </a:solidFill>
              </a:rPr>
              <a:t>✓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C7AA7028-2416-8242-A983-4BB765802F52}"/>
              </a:ext>
            </a:extLst>
          </p:cNvPr>
          <p:cNvSpPr txBox="1"/>
          <p:nvPr/>
        </p:nvSpPr>
        <p:spPr>
          <a:xfrm>
            <a:off x="5624896" y="1000897"/>
            <a:ext cx="877163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 algn="ctr">
              <a:defRPr/>
            </a:pPr>
            <a:r>
              <a:rPr lang="en-US" sz="5400" b="1" dirty="0">
                <a:solidFill>
                  <a:srgbClr val="FF0000"/>
                </a:solidFill>
              </a:rPr>
              <a:t>✘</a:t>
            </a:r>
            <a:endParaRPr lang="en-US" sz="5400" b="1" dirty="0">
              <a:solidFill>
                <a:srgbClr val="00B050"/>
              </a:solidFill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908680A-BEF9-FF4E-90D4-88366749C6BB}"/>
              </a:ext>
            </a:extLst>
          </p:cNvPr>
          <p:cNvSpPr txBox="1"/>
          <p:nvPr/>
        </p:nvSpPr>
        <p:spPr>
          <a:xfrm>
            <a:off x="7965909" y="1000897"/>
            <a:ext cx="907621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 algn="ctr">
              <a:defRPr/>
            </a:pPr>
            <a:r>
              <a:rPr lang="en-US" sz="5400" b="1" dirty="0">
                <a:solidFill>
                  <a:srgbClr val="FF0000"/>
                </a:solidFill>
              </a:rPr>
              <a:t>✘</a:t>
            </a:r>
            <a:r>
              <a:rPr lang="en-US" sz="5400" b="1" dirty="0">
                <a:solidFill>
                  <a:srgbClr val="00B050"/>
                </a:solidFill>
              </a:rPr>
              <a:t> 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9B4BFAB1-B375-4440-9FA5-005505F1124B}"/>
              </a:ext>
            </a:extLst>
          </p:cNvPr>
          <p:cNvSpPr txBox="1"/>
          <p:nvPr/>
        </p:nvSpPr>
        <p:spPr>
          <a:xfrm>
            <a:off x="10244471" y="1000897"/>
            <a:ext cx="704040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 algn="ctr">
              <a:defRPr/>
            </a:pPr>
            <a:r>
              <a:rPr lang="en-US" sz="5400" b="1" dirty="0">
                <a:solidFill>
                  <a:srgbClr val="00B050"/>
                </a:solidFill>
              </a:rPr>
              <a:t>✓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6BE43AFD-B31E-0F48-9C0F-0C2203972B43}"/>
              </a:ext>
            </a:extLst>
          </p:cNvPr>
          <p:cNvSpPr txBox="1"/>
          <p:nvPr/>
        </p:nvSpPr>
        <p:spPr>
          <a:xfrm>
            <a:off x="3260011" y="2493534"/>
            <a:ext cx="907621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 algn="ctr">
              <a:defRPr/>
            </a:pPr>
            <a:r>
              <a:rPr lang="en-US" sz="5400" b="1" dirty="0">
                <a:solidFill>
                  <a:srgbClr val="FF0000"/>
                </a:solidFill>
              </a:rPr>
              <a:t>✘</a:t>
            </a:r>
            <a:r>
              <a:rPr lang="en-US" sz="5400" b="1" dirty="0">
                <a:solidFill>
                  <a:srgbClr val="00B050"/>
                </a:solidFill>
              </a:rPr>
              <a:t> 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186101CE-EA3D-4A4E-A5ED-6790BB50B817}"/>
              </a:ext>
            </a:extLst>
          </p:cNvPr>
          <p:cNvSpPr txBox="1"/>
          <p:nvPr/>
        </p:nvSpPr>
        <p:spPr>
          <a:xfrm>
            <a:off x="5609666" y="2505670"/>
            <a:ext cx="907621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 algn="ctr">
              <a:defRPr/>
            </a:pPr>
            <a:r>
              <a:rPr lang="en-US" sz="5400" b="1" dirty="0">
                <a:solidFill>
                  <a:srgbClr val="FF0000"/>
                </a:solidFill>
              </a:rPr>
              <a:t>✘</a:t>
            </a:r>
            <a:r>
              <a:rPr lang="en-US" sz="5400" b="1" dirty="0">
                <a:solidFill>
                  <a:srgbClr val="00B050"/>
                </a:solidFill>
              </a:rPr>
              <a:t> 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B5E30981-D2B1-6C40-BA5A-8A59BD5BE32A}"/>
              </a:ext>
            </a:extLst>
          </p:cNvPr>
          <p:cNvSpPr txBox="1"/>
          <p:nvPr/>
        </p:nvSpPr>
        <p:spPr>
          <a:xfrm>
            <a:off x="7959321" y="2493534"/>
            <a:ext cx="907621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 algn="ctr">
              <a:defRPr/>
            </a:pPr>
            <a:r>
              <a:rPr lang="en-US" sz="5400" b="1" dirty="0">
                <a:solidFill>
                  <a:srgbClr val="FF0000"/>
                </a:solidFill>
              </a:rPr>
              <a:t>✘</a:t>
            </a:r>
            <a:r>
              <a:rPr lang="en-US" sz="5400" b="1" dirty="0">
                <a:solidFill>
                  <a:srgbClr val="00B050"/>
                </a:solidFill>
              </a:rPr>
              <a:t> 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3D44C679-F1D1-F741-BFC8-88E144126687}"/>
              </a:ext>
            </a:extLst>
          </p:cNvPr>
          <p:cNvSpPr txBox="1"/>
          <p:nvPr/>
        </p:nvSpPr>
        <p:spPr>
          <a:xfrm>
            <a:off x="10142680" y="2505670"/>
            <a:ext cx="907621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 algn="ctr">
              <a:defRPr/>
            </a:pPr>
            <a:r>
              <a:rPr lang="en-US" sz="5400" b="1" dirty="0">
                <a:solidFill>
                  <a:srgbClr val="FF0000"/>
                </a:solidFill>
              </a:rPr>
              <a:t>✘</a:t>
            </a:r>
            <a:r>
              <a:rPr lang="en-US" sz="5400" b="1" dirty="0">
                <a:solidFill>
                  <a:srgbClr val="00B050"/>
                </a:solidFill>
              </a:rPr>
              <a:t> 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93DC284F-1C54-4F43-A9EB-93F50E88134B}"/>
              </a:ext>
            </a:extLst>
          </p:cNvPr>
          <p:cNvSpPr txBox="1"/>
          <p:nvPr/>
        </p:nvSpPr>
        <p:spPr>
          <a:xfrm>
            <a:off x="3323806" y="3815516"/>
            <a:ext cx="907621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 algn="ctr">
              <a:defRPr/>
            </a:pPr>
            <a:r>
              <a:rPr lang="en-US" sz="5400" b="1" dirty="0">
                <a:solidFill>
                  <a:srgbClr val="FF0000"/>
                </a:solidFill>
              </a:rPr>
              <a:t>✘</a:t>
            </a:r>
            <a:r>
              <a:rPr lang="en-US" sz="5400" b="1" dirty="0">
                <a:solidFill>
                  <a:srgbClr val="00B050"/>
                </a:solidFill>
              </a:rPr>
              <a:t> 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7622AFEB-B3CD-EA42-8A31-BEBD38DEF13F}"/>
              </a:ext>
            </a:extLst>
          </p:cNvPr>
          <p:cNvSpPr txBox="1"/>
          <p:nvPr/>
        </p:nvSpPr>
        <p:spPr>
          <a:xfrm>
            <a:off x="5711457" y="3815516"/>
            <a:ext cx="704040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 algn="ctr">
              <a:defRPr/>
            </a:pPr>
            <a:r>
              <a:rPr lang="en-US" sz="5400" b="1" dirty="0">
                <a:solidFill>
                  <a:srgbClr val="00B050"/>
                </a:solidFill>
              </a:rPr>
              <a:t>✓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45FB2769-C7A6-874F-9D28-4D064C485AD6}"/>
              </a:ext>
            </a:extLst>
          </p:cNvPr>
          <p:cNvSpPr txBox="1"/>
          <p:nvPr/>
        </p:nvSpPr>
        <p:spPr>
          <a:xfrm>
            <a:off x="7965909" y="3815516"/>
            <a:ext cx="907621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 algn="ctr">
              <a:defRPr/>
            </a:pPr>
            <a:r>
              <a:rPr lang="en-US" sz="5400" b="1" dirty="0">
                <a:solidFill>
                  <a:srgbClr val="FF0000"/>
                </a:solidFill>
              </a:rPr>
              <a:t>✘</a:t>
            </a:r>
            <a:r>
              <a:rPr lang="en-US" sz="5400" b="1" dirty="0">
                <a:solidFill>
                  <a:srgbClr val="00B050"/>
                </a:solidFill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9868665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3FEFBF77-114B-134B-841F-E128732A586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01804755"/>
              </p:ext>
            </p:extLst>
          </p:nvPr>
        </p:nvGraphicFramePr>
        <p:xfrm>
          <a:off x="421330" y="300045"/>
          <a:ext cx="11284295" cy="623363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56859">
                  <a:extLst>
                    <a:ext uri="{9D8B030D-6E8A-4147-A177-3AD203B41FA5}">
                      <a16:colId xmlns:a16="http://schemas.microsoft.com/office/drawing/2014/main" val="166890612"/>
                    </a:ext>
                  </a:extLst>
                </a:gridCol>
                <a:gridCol w="2256859">
                  <a:extLst>
                    <a:ext uri="{9D8B030D-6E8A-4147-A177-3AD203B41FA5}">
                      <a16:colId xmlns:a16="http://schemas.microsoft.com/office/drawing/2014/main" val="1093253382"/>
                    </a:ext>
                  </a:extLst>
                </a:gridCol>
                <a:gridCol w="2256859">
                  <a:extLst>
                    <a:ext uri="{9D8B030D-6E8A-4147-A177-3AD203B41FA5}">
                      <a16:colId xmlns:a16="http://schemas.microsoft.com/office/drawing/2014/main" val="2971866624"/>
                    </a:ext>
                  </a:extLst>
                </a:gridCol>
                <a:gridCol w="2256859">
                  <a:extLst>
                    <a:ext uri="{9D8B030D-6E8A-4147-A177-3AD203B41FA5}">
                      <a16:colId xmlns:a16="http://schemas.microsoft.com/office/drawing/2014/main" val="2001922158"/>
                    </a:ext>
                  </a:extLst>
                </a:gridCol>
                <a:gridCol w="2256859">
                  <a:extLst>
                    <a:ext uri="{9D8B030D-6E8A-4147-A177-3AD203B41FA5}">
                      <a16:colId xmlns:a16="http://schemas.microsoft.com/office/drawing/2014/main" val="2353664028"/>
                    </a:ext>
                  </a:extLst>
                </a:gridCol>
              </a:tblGrid>
              <a:tr h="599259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Copyright</a:t>
                      </a:r>
                    </a:p>
                  </a:txBody>
                  <a:tcPr>
                    <a:solidFill>
                      <a:srgbClr val="7030A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Trademarks</a:t>
                      </a:r>
                    </a:p>
                  </a:txBody>
                  <a:tcPr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Patents</a:t>
                      </a:r>
                    </a:p>
                  </a:txBody>
                  <a:tcPr>
                    <a:solidFill>
                      <a:srgbClr val="E56E0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Trade Secrets</a:t>
                      </a:r>
                    </a:p>
                  </a:txBody>
                  <a:tcPr>
                    <a:solidFill>
                      <a:srgbClr val="C71E5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80718199"/>
                  </a:ext>
                </a:extLst>
              </a:tr>
              <a:tr h="1532608">
                <a:tc>
                  <a:txBody>
                    <a:bodyPr/>
                    <a:lstStyle/>
                    <a:p>
                      <a:r>
                        <a:rPr lang="en-US" dirty="0"/>
                        <a:t>Intention</a:t>
                      </a: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5400" dirty="0"/>
                    </a:p>
                  </a:txBody>
                  <a:tcPr>
                    <a:solidFill>
                      <a:srgbClr val="D0C5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5400" b="1" dirty="0">
                        <a:solidFill>
                          <a:srgbClr val="00B050"/>
                        </a:solidFill>
                      </a:endParaRPr>
                    </a:p>
                  </a:txBody>
                  <a:tcP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5400" dirty="0"/>
                    </a:p>
                  </a:txBody>
                  <a:tcP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5400" dirty="0"/>
                    </a:p>
                  </a:txBody>
                  <a:tcPr>
                    <a:solidFill>
                      <a:srgbClr val="F09CC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53530550"/>
                  </a:ext>
                </a:extLst>
              </a:tr>
              <a:tr h="1036555">
                <a:tc>
                  <a:txBody>
                    <a:bodyPr/>
                    <a:lstStyle/>
                    <a:p>
                      <a:r>
                        <a:rPr lang="en-US" dirty="0"/>
                        <a:t>Recklessness</a:t>
                      </a: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5400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solidFill>
                      <a:srgbClr val="D0C5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54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uLnTx/>
                        <a:uFillTx/>
                        <a:latin typeface="Calibri" panose="020F0502020204030204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54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uLnTx/>
                        <a:uFillTx/>
                        <a:latin typeface="Calibri" panose="020F0502020204030204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54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uLnTx/>
                        <a:uFillTx/>
                        <a:latin typeface="Calibri" panose="020F0502020204030204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rgbClr val="F09CC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83038517"/>
                  </a:ext>
                </a:extLst>
              </a:tr>
              <a:tr h="1532608">
                <a:tc>
                  <a:txBody>
                    <a:bodyPr/>
                    <a:lstStyle/>
                    <a:p>
                      <a:r>
                        <a:rPr lang="en-US" dirty="0"/>
                        <a:t>Belief/Knowledge</a:t>
                      </a: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5400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solidFill>
                      <a:srgbClr val="D0C5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5400" b="1" dirty="0">
                        <a:solidFill>
                          <a:srgbClr val="00B050"/>
                        </a:solidFill>
                      </a:endParaRPr>
                    </a:p>
                  </a:txBody>
                  <a:tcP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54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uLnTx/>
                        <a:uFillTx/>
                        <a:latin typeface="Calibri" panose="020F0502020204030204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54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uLnTx/>
                        <a:uFillTx/>
                        <a:latin typeface="Calibri" panose="020F0502020204030204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rgbClr val="F09CC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26788233"/>
                  </a:ext>
                </a:extLst>
              </a:tr>
              <a:tr h="1532608">
                <a:tc>
                  <a:txBody>
                    <a:bodyPr/>
                    <a:lstStyle/>
                    <a:p>
                      <a:r>
                        <a:rPr lang="en-US" dirty="0"/>
                        <a:t>Motive/purpose</a:t>
                      </a: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5400" b="1" dirty="0">
                        <a:solidFill>
                          <a:srgbClr val="00B050"/>
                        </a:solidFill>
                      </a:endParaRP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5400" b="1" dirty="0">
                        <a:solidFill>
                          <a:srgbClr val="00B050"/>
                        </a:solidFill>
                      </a:endParaRP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5400" b="1" dirty="0">
                        <a:solidFill>
                          <a:srgbClr val="00B050"/>
                        </a:solidFill>
                      </a:endParaRP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5400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04637435"/>
                  </a:ext>
                </a:extLst>
              </a:tr>
            </a:tbl>
          </a:graphicData>
        </a:graphic>
      </p:graphicFrame>
      <p:sp>
        <p:nvSpPr>
          <p:cNvPr id="3" name="TextBox 2">
            <a:extLst>
              <a:ext uri="{FF2B5EF4-FFF2-40B4-BE49-F238E27FC236}">
                <a16:creationId xmlns:a16="http://schemas.microsoft.com/office/drawing/2014/main" id="{A4C93189-9B15-6846-9D2D-127FF0D7A5B5}"/>
              </a:ext>
            </a:extLst>
          </p:cNvPr>
          <p:cNvSpPr txBox="1"/>
          <p:nvPr/>
        </p:nvSpPr>
        <p:spPr>
          <a:xfrm>
            <a:off x="3323806" y="1000897"/>
            <a:ext cx="704040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 algn="ctr">
              <a:defRPr/>
            </a:pPr>
            <a:r>
              <a:rPr lang="en-US" sz="5400" b="1" dirty="0">
                <a:solidFill>
                  <a:srgbClr val="00B050"/>
                </a:solidFill>
              </a:rPr>
              <a:t>✓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C7AA7028-2416-8242-A983-4BB765802F52}"/>
              </a:ext>
            </a:extLst>
          </p:cNvPr>
          <p:cNvSpPr txBox="1"/>
          <p:nvPr/>
        </p:nvSpPr>
        <p:spPr>
          <a:xfrm>
            <a:off x="5624896" y="1000897"/>
            <a:ext cx="877163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 algn="ctr">
              <a:defRPr/>
            </a:pPr>
            <a:r>
              <a:rPr lang="en-US" sz="5400" b="1" dirty="0">
                <a:solidFill>
                  <a:srgbClr val="FF0000"/>
                </a:solidFill>
              </a:rPr>
              <a:t>✘</a:t>
            </a:r>
            <a:endParaRPr lang="en-US" sz="5400" b="1" dirty="0">
              <a:solidFill>
                <a:srgbClr val="00B050"/>
              </a:solidFill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908680A-BEF9-FF4E-90D4-88366749C6BB}"/>
              </a:ext>
            </a:extLst>
          </p:cNvPr>
          <p:cNvSpPr txBox="1"/>
          <p:nvPr/>
        </p:nvSpPr>
        <p:spPr>
          <a:xfrm>
            <a:off x="7965909" y="1000897"/>
            <a:ext cx="907621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 algn="ctr">
              <a:defRPr/>
            </a:pPr>
            <a:r>
              <a:rPr lang="en-US" sz="5400" b="1" dirty="0">
                <a:solidFill>
                  <a:srgbClr val="FF0000"/>
                </a:solidFill>
              </a:rPr>
              <a:t>✘</a:t>
            </a:r>
            <a:r>
              <a:rPr lang="en-US" sz="5400" b="1" dirty="0">
                <a:solidFill>
                  <a:srgbClr val="00B050"/>
                </a:solidFill>
              </a:rPr>
              <a:t> 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9B4BFAB1-B375-4440-9FA5-005505F1124B}"/>
              </a:ext>
            </a:extLst>
          </p:cNvPr>
          <p:cNvSpPr txBox="1"/>
          <p:nvPr/>
        </p:nvSpPr>
        <p:spPr>
          <a:xfrm>
            <a:off x="10244471" y="1000897"/>
            <a:ext cx="704040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 algn="ctr">
              <a:defRPr/>
            </a:pPr>
            <a:r>
              <a:rPr lang="en-US" sz="5400" b="1" dirty="0">
                <a:solidFill>
                  <a:srgbClr val="00B050"/>
                </a:solidFill>
              </a:rPr>
              <a:t>✓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6BE43AFD-B31E-0F48-9C0F-0C2203972B43}"/>
              </a:ext>
            </a:extLst>
          </p:cNvPr>
          <p:cNvSpPr txBox="1"/>
          <p:nvPr/>
        </p:nvSpPr>
        <p:spPr>
          <a:xfrm>
            <a:off x="3260011" y="2493534"/>
            <a:ext cx="907621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 algn="ctr">
              <a:defRPr/>
            </a:pPr>
            <a:r>
              <a:rPr lang="en-US" sz="5400" b="1" dirty="0">
                <a:solidFill>
                  <a:srgbClr val="FF0000"/>
                </a:solidFill>
              </a:rPr>
              <a:t>✘</a:t>
            </a:r>
            <a:r>
              <a:rPr lang="en-US" sz="5400" b="1" dirty="0">
                <a:solidFill>
                  <a:srgbClr val="00B050"/>
                </a:solidFill>
              </a:rPr>
              <a:t> 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186101CE-EA3D-4A4E-A5ED-6790BB50B817}"/>
              </a:ext>
            </a:extLst>
          </p:cNvPr>
          <p:cNvSpPr txBox="1"/>
          <p:nvPr/>
        </p:nvSpPr>
        <p:spPr>
          <a:xfrm>
            <a:off x="5609666" y="2505670"/>
            <a:ext cx="907621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 algn="ctr">
              <a:defRPr/>
            </a:pPr>
            <a:r>
              <a:rPr lang="en-US" sz="5400" b="1" dirty="0">
                <a:solidFill>
                  <a:srgbClr val="FF0000"/>
                </a:solidFill>
              </a:rPr>
              <a:t>✘</a:t>
            </a:r>
            <a:r>
              <a:rPr lang="en-US" sz="5400" b="1" dirty="0">
                <a:solidFill>
                  <a:srgbClr val="00B050"/>
                </a:solidFill>
              </a:rPr>
              <a:t> 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B5E30981-D2B1-6C40-BA5A-8A59BD5BE32A}"/>
              </a:ext>
            </a:extLst>
          </p:cNvPr>
          <p:cNvSpPr txBox="1"/>
          <p:nvPr/>
        </p:nvSpPr>
        <p:spPr>
          <a:xfrm>
            <a:off x="7959321" y="2493534"/>
            <a:ext cx="907621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 algn="ctr">
              <a:defRPr/>
            </a:pPr>
            <a:r>
              <a:rPr lang="en-US" sz="5400" b="1" dirty="0">
                <a:solidFill>
                  <a:srgbClr val="FF0000"/>
                </a:solidFill>
              </a:rPr>
              <a:t>✘</a:t>
            </a:r>
            <a:r>
              <a:rPr lang="en-US" sz="5400" b="1" dirty="0">
                <a:solidFill>
                  <a:srgbClr val="00B050"/>
                </a:solidFill>
              </a:rPr>
              <a:t> 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3D44C679-F1D1-F741-BFC8-88E144126687}"/>
              </a:ext>
            </a:extLst>
          </p:cNvPr>
          <p:cNvSpPr txBox="1"/>
          <p:nvPr/>
        </p:nvSpPr>
        <p:spPr>
          <a:xfrm>
            <a:off x="10142680" y="2505670"/>
            <a:ext cx="907621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 algn="ctr">
              <a:defRPr/>
            </a:pPr>
            <a:r>
              <a:rPr lang="en-US" sz="5400" b="1" dirty="0">
                <a:solidFill>
                  <a:srgbClr val="FF0000"/>
                </a:solidFill>
              </a:rPr>
              <a:t>✘</a:t>
            </a:r>
            <a:r>
              <a:rPr lang="en-US" sz="5400" b="1" dirty="0">
                <a:solidFill>
                  <a:srgbClr val="00B050"/>
                </a:solidFill>
              </a:rPr>
              <a:t> 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93DC284F-1C54-4F43-A9EB-93F50E88134B}"/>
              </a:ext>
            </a:extLst>
          </p:cNvPr>
          <p:cNvSpPr txBox="1"/>
          <p:nvPr/>
        </p:nvSpPr>
        <p:spPr>
          <a:xfrm>
            <a:off x="3323806" y="3815516"/>
            <a:ext cx="907621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 algn="ctr">
              <a:defRPr/>
            </a:pPr>
            <a:r>
              <a:rPr lang="en-US" sz="5400" b="1" dirty="0">
                <a:solidFill>
                  <a:srgbClr val="FF0000"/>
                </a:solidFill>
              </a:rPr>
              <a:t>✘</a:t>
            </a:r>
            <a:r>
              <a:rPr lang="en-US" sz="5400" b="1" dirty="0">
                <a:solidFill>
                  <a:srgbClr val="00B050"/>
                </a:solidFill>
              </a:rPr>
              <a:t> 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7622AFEB-B3CD-EA42-8A31-BEBD38DEF13F}"/>
              </a:ext>
            </a:extLst>
          </p:cNvPr>
          <p:cNvSpPr txBox="1"/>
          <p:nvPr/>
        </p:nvSpPr>
        <p:spPr>
          <a:xfrm>
            <a:off x="5711457" y="3815516"/>
            <a:ext cx="704040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 algn="ctr">
              <a:defRPr/>
            </a:pPr>
            <a:r>
              <a:rPr lang="en-US" sz="5400" b="1" dirty="0">
                <a:solidFill>
                  <a:srgbClr val="00B050"/>
                </a:solidFill>
              </a:rPr>
              <a:t>✓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45FB2769-C7A6-874F-9D28-4D064C485AD6}"/>
              </a:ext>
            </a:extLst>
          </p:cNvPr>
          <p:cNvSpPr txBox="1"/>
          <p:nvPr/>
        </p:nvSpPr>
        <p:spPr>
          <a:xfrm>
            <a:off x="7965909" y="3815516"/>
            <a:ext cx="907621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 algn="ctr">
              <a:defRPr/>
            </a:pPr>
            <a:r>
              <a:rPr lang="en-US" sz="5400" b="1" dirty="0">
                <a:solidFill>
                  <a:srgbClr val="FF0000"/>
                </a:solidFill>
              </a:rPr>
              <a:t>✘</a:t>
            </a:r>
            <a:r>
              <a:rPr lang="en-US" sz="5400" b="1" dirty="0">
                <a:solidFill>
                  <a:srgbClr val="00B050"/>
                </a:solidFill>
              </a:rPr>
              <a:t> 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3CA137F7-3564-C64C-BEF5-8133E97D9187}"/>
              </a:ext>
            </a:extLst>
          </p:cNvPr>
          <p:cNvSpPr txBox="1"/>
          <p:nvPr/>
        </p:nvSpPr>
        <p:spPr>
          <a:xfrm>
            <a:off x="10142680" y="3815516"/>
            <a:ext cx="907621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 algn="ctr">
              <a:defRPr/>
            </a:pPr>
            <a:r>
              <a:rPr lang="en-US" sz="5400" b="1" dirty="0">
                <a:solidFill>
                  <a:srgbClr val="FF0000"/>
                </a:solidFill>
              </a:rPr>
              <a:t>✘</a:t>
            </a:r>
            <a:r>
              <a:rPr lang="en-US" sz="5400" b="1" dirty="0">
                <a:solidFill>
                  <a:srgbClr val="00B050"/>
                </a:solidFill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3637105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3FEFBF77-114B-134B-841F-E128732A586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62232293"/>
              </p:ext>
            </p:extLst>
          </p:nvPr>
        </p:nvGraphicFramePr>
        <p:xfrm>
          <a:off x="421330" y="300045"/>
          <a:ext cx="11284295" cy="623363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56859">
                  <a:extLst>
                    <a:ext uri="{9D8B030D-6E8A-4147-A177-3AD203B41FA5}">
                      <a16:colId xmlns:a16="http://schemas.microsoft.com/office/drawing/2014/main" val="166890612"/>
                    </a:ext>
                  </a:extLst>
                </a:gridCol>
                <a:gridCol w="2256859">
                  <a:extLst>
                    <a:ext uri="{9D8B030D-6E8A-4147-A177-3AD203B41FA5}">
                      <a16:colId xmlns:a16="http://schemas.microsoft.com/office/drawing/2014/main" val="1093253382"/>
                    </a:ext>
                  </a:extLst>
                </a:gridCol>
                <a:gridCol w="2256859">
                  <a:extLst>
                    <a:ext uri="{9D8B030D-6E8A-4147-A177-3AD203B41FA5}">
                      <a16:colId xmlns:a16="http://schemas.microsoft.com/office/drawing/2014/main" val="2971866624"/>
                    </a:ext>
                  </a:extLst>
                </a:gridCol>
                <a:gridCol w="2256859">
                  <a:extLst>
                    <a:ext uri="{9D8B030D-6E8A-4147-A177-3AD203B41FA5}">
                      <a16:colId xmlns:a16="http://schemas.microsoft.com/office/drawing/2014/main" val="2001922158"/>
                    </a:ext>
                  </a:extLst>
                </a:gridCol>
                <a:gridCol w="2256859">
                  <a:extLst>
                    <a:ext uri="{9D8B030D-6E8A-4147-A177-3AD203B41FA5}">
                      <a16:colId xmlns:a16="http://schemas.microsoft.com/office/drawing/2014/main" val="2353664028"/>
                    </a:ext>
                  </a:extLst>
                </a:gridCol>
              </a:tblGrid>
              <a:tr h="599259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Copyright</a:t>
                      </a:r>
                    </a:p>
                  </a:txBody>
                  <a:tcPr>
                    <a:solidFill>
                      <a:srgbClr val="7030A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Trademarks</a:t>
                      </a:r>
                    </a:p>
                  </a:txBody>
                  <a:tcPr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Patents</a:t>
                      </a:r>
                    </a:p>
                  </a:txBody>
                  <a:tcPr>
                    <a:solidFill>
                      <a:srgbClr val="E56E0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Trade Secrets</a:t>
                      </a:r>
                    </a:p>
                  </a:txBody>
                  <a:tcPr>
                    <a:solidFill>
                      <a:srgbClr val="C71E5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80718199"/>
                  </a:ext>
                </a:extLst>
              </a:tr>
              <a:tr h="1532608">
                <a:tc>
                  <a:txBody>
                    <a:bodyPr/>
                    <a:lstStyle/>
                    <a:p>
                      <a:r>
                        <a:rPr lang="en-US" dirty="0"/>
                        <a:t>Intention</a:t>
                      </a: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5400" dirty="0"/>
                    </a:p>
                  </a:txBody>
                  <a:tcPr>
                    <a:solidFill>
                      <a:srgbClr val="D0C5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5400" b="1" dirty="0">
                        <a:solidFill>
                          <a:srgbClr val="00B050"/>
                        </a:solidFill>
                      </a:endParaRPr>
                    </a:p>
                  </a:txBody>
                  <a:tcP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5400" dirty="0"/>
                    </a:p>
                  </a:txBody>
                  <a:tcP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5400" dirty="0"/>
                    </a:p>
                  </a:txBody>
                  <a:tcPr>
                    <a:solidFill>
                      <a:srgbClr val="F09CC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53530550"/>
                  </a:ext>
                </a:extLst>
              </a:tr>
              <a:tr h="1036555">
                <a:tc>
                  <a:txBody>
                    <a:bodyPr/>
                    <a:lstStyle/>
                    <a:p>
                      <a:r>
                        <a:rPr lang="en-US" dirty="0"/>
                        <a:t>Recklessness</a:t>
                      </a: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5400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solidFill>
                      <a:srgbClr val="D0C5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54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uLnTx/>
                        <a:uFillTx/>
                        <a:latin typeface="Calibri" panose="020F0502020204030204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54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uLnTx/>
                        <a:uFillTx/>
                        <a:latin typeface="Calibri" panose="020F0502020204030204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54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uLnTx/>
                        <a:uFillTx/>
                        <a:latin typeface="Calibri" panose="020F0502020204030204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rgbClr val="F09CC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83038517"/>
                  </a:ext>
                </a:extLst>
              </a:tr>
              <a:tr h="1532608">
                <a:tc>
                  <a:txBody>
                    <a:bodyPr/>
                    <a:lstStyle/>
                    <a:p>
                      <a:r>
                        <a:rPr lang="en-US" dirty="0"/>
                        <a:t>Belief/Knowledge</a:t>
                      </a: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5400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solidFill>
                      <a:srgbClr val="D0C5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5400" b="1" dirty="0">
                        <a:solidFill>
                          <a:srgbClr val="00B050"/>
                        </a:solidFill>
                      </a:endParaRPr>
                    </a:p>
                  </a:txBody>
                  <a:tcP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54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uLnTx/>
                        <a:uFillTx/>
                        <a:latin typeface="Calibri" panose="020F0502020204030204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54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uLnTx/>
                        <a:uFillTx/>
                        <a:latin typeface="Calibri" panose="020F0502020204030204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rgbClr val="F09CC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26788233"/>
                  </a:ext>
                </a:extLst>
              </a:tr>
              <a:tr h="1532608">
                <a:tc>
                  <a:txBody>
                    <a:bodyPr/>
                    <a:lstStyle/>
                    <a:p>
                      <a:r>
                        <a:rPr lang="en-US" dirty="0"/>
                        <a:t>Motive/purpose</a:t>
                      </a: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5400" b="1" dirty="0">
                        <a:solidFill>
                          <a:srgbClr val="00B050"/>
                        </a:solidFill>
                      </a:endParaRPr>
                    </a:p>
                  </a:txBody>
                  <a:tcPr>
                    <a:solidFill>
                      <a:srgbClr val="D0C5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5400" b="1" dirty="0">
                        <a:solidFill>
                          <a:srgbClr val="00B050"/>
                        </a:solidFill>
                      </a:endParaRP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5400" b="1" dirty="0">
                        <a:solidFill>
                          <a:srgbClr val="00B050"/>
                        </a:solidFill>
                      </a:endParaRP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5400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04637435"/>
                  </a:ext>
                </a:extLst>
              </a:tr>
            </a:tbl>
          </a:graphicData>
        </a:graphic>
      </p:graphicFrame>
      <p:sp>
        <p:nvSpPr>
          <p:cNvPr id="3" name="TextBox 2">
            <a:extLst>
              <a:ext uri="{FF2B5EF4-FFF2-40B4-BE49-F238E27FC236}">
                <a16:creationId xmlns:a16="http://schemas.microsoft.com/office/drawing/2014/main" id="{A4C93189-9B15-6846-9D2D-127FF0D7A5B5}"/>
              </a:ext>
            </a:extLst>
          </p:cNvPr>
          <p:cNvSpPr txBox="1"/>
          <p:nvPr/>
        </p:nvSpPr>
        <p:spPr>
          <a:xfrm>
            <a:off x="3323806" y="1000897"/>
            <a:ext cx="704040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 algn="ctr">
              <a:defRPr/>
            </a:pPr>
            <a:r>
              <a:rPr lang="en-US" sz="5400" b="1" dirty="0">
                <a:solidFill>
                  <a:srgbClr val="00B050"/>
                </a:solidFill>
              </a:rPr>
              <a:t>✓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C7AA7028-2416-8242-A983-4BB765802F52}"/>
              </a:ext>
            </a:extLst>
          </p:cNvPr>
          <p:cNvSpPr txBox="1"/>
          <p:nvPr/>
        </p:nvSpPr>
        <p:spPr>
          <a:xfrm>
            <a:off x="5624896" y="1000897"/>
            <a:ext cx="877163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 algn="ctr">
              <a:defRPr/>
            </a:pPr>
            <a:r>
              <a:rPr lang="en-US" sz="5400" b="1" dirty="0">
                <a:solidFill>
                  <a:srgbClr val="FF0000"/>
                </a:solidFill>
              </a:rPr>
              <a:t>✘</a:t>
            </a:r>
            <a:endParaRPr lang="en-US" sz="5400" b="1" dirty="0">
              <a:solidFill>
                <a:srgbClr val="00B050"/>
              </a:solidFill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908680A-BEF9-FF4E-90D4-88366749C6BB}"/>
              </a:ext>
            </a:extLst>
          </p:cNvPr>
          <p:cNvSpPr txBox="1"/>
          <p:nvPr/>
        </p:nvSpPr>
        <p:spPr>
          <a:xfrm>
            <a:off x="7965909" y="1000897"/>
            <a:ext cx="907621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 algn="ctr">
              <a:defRPr/>
            </a:pPr>
            <a:r>
              <a:rPr lang="en-US" sz="5400" b="1" dirty="0">
                <a:solidFill>
                  <a:srgbClr val="FF0000"/>
                </a:solidFill>
              </a:rPr>
              <a:t>✘</a:t>
            </a:r>
            <a:r>
              <a:rPr lang="en-US" sz="5400" b="1" dirty="0">
                <a:solidFill>
                  <a:srgbClr val="00B050"/>
                </a:solidFill>
              </a:rPr>
              <a:t> 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9B4BFAB1-B375-4440-9FA5-005505F1124B}"/>
              </a:ext>
            </a:extLst>
          </p:cNvPr>
          <p:cNvSpPr txBox="1"/>
          <p:nvPr/>
        </p:nvSpPr>
        <p:spPr>
          <a:xfrm>
            <a:off x="10244471" y="1000897"/>
            <a:ext cx="704040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 algn="ctr">
              <a:defRPr/>
            </a:pPr>
            <a:r>
              <a:rPr lang="en-US" sz="5400" b="1" dirty="0">
                <a:solidFill>
                  <a:srgbClr val="00B050"/>
                </a:solidFill>
              </a:rPr>
              <a:t>✓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6BE43AFD-B31E-0F48-9C0F-0C2203972B43}"/>
              </a:ext>
            </a:extLst>
          </p:cNvPr>
          <p:cNvSpPr txBox="1"/>
          <p:nvPr/>
        </p:nvSpPr>
        <p:spPr>
          <a:xfrm>
            <a:off x="3260011" y="2493534"/>
            <a:ext cx="907621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 algn="ctr">
              <a:defRPr/>
            </a:pPr>
            <a:r>
              <a:rPr lang="en-US" sz="5400" b="1" dirty="0">
                <a:solidFill>
                  <a:srgbClr val="FF0000"/>
                </a:solidFill>
              </a:rPr>
              <a:t>✘</a:t>
            </a:r>
            <a:r>
              <a:rPr lang="en-US" sz="5400" b="1" dirty="0">
                <a:solidFill>
                  <a:srgbClr val="00B050"/>
                </a:solidFill>
              </a:rPr>
              <a:t> 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186101CE-EA3D-4A4E-A5ED-6790BB50B817}"/>
              </a:ext>
            </a:extLst>
          </p:cNvPr>
          <p:cNvSpPr txBox="1"/>
          <p:nvPr/>
        </p:nvSpPr>
        <p:spPr>
          <a:xfrm>
            <a:off x="5609666" y="2505670"/>
            <a:ext cx="907621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 algn="ctr">
              <a:defRPr/>
            </a:pPr>
            <a:r>
              <a:rPr lang="en-US" sz="5400" b="1" dirty="0">
                <a:solidFill>
                  <a:srgbClr val="FF0000"/>
                </a:solidFill>
              </a:rPr>
              <a:t>✘</a:t>
            </a:r>
            <a:r>
              <a:rPr lang="en-US" sz="5400" b="1" dirty="0">
                <a:solidFill>
                  <a:srgbClr val="00B050"/>
                </a:solidFill>
              </a:rPr>
              <a:t> 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B5E30981-D2B1-6C40-BA5A-8A59BD5BE32A}"/>
              </a:ext>
            </a:extLst>
          </p:cNvPr>
          <p:cNvSpPr txBox="1"/>
          <p:nvPr/>
        </p:nvSpPr>
        <p:spPr>
          <a:xfrm>
            <a:off x="7959321" y="2493534"/>
            <a:ext cx="907621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 algn="ctr">
              <a:defRPr/>
            </a:pPr>
            <a:r>
              <a:rPr lang="en-US" sz="5400" b="1" dirty="0">
                <a:solidFill>
                  <a:srgbClr val="FF0000"/>
                </a:solidFill>
              </a:rPr>
              <a:t>✘</a:t>
            </a:r>
            <a:r>
              <a:rPr lang="en-US" sz="5400" b="1" dirty="0">
                <a:solidFill>
                  <a:srgbClr val="00B050"/>
                </a:solidFill>
              </a:rPr>
              <a:t> 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3D44C679-F1D1-F741-BFC8-88E144126687}"/>
              </a:ext>
            </a:extLst>
          </p:cNvPr>
          <p:cNvSpPr txBox="1"/>
          <p:nvPr/>
        </p:nvSpPr>
        <p:spPr>
          <a:xfrm>
            <a:off x="10142680" y="2505670"/>
            <a:ext cx="907621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 algn="ctr">
              <a:defRPr/>
            </a:pPr>
            <a:r>
              <a:rPr lang="en-US" sz="5400" b="1" dirty="0">
                <a:solidFill>
                  <a:srgbClr val="FF0000"/>
                </a:solidFill>
              </a:rPr>
              <a:t>✘</a:t>
            </a:r>
            <a:r>
              <a:rPr lang="en-US" sz="5400" b="1" dirty="0">
                <a:solidFill>
                  <a:srgbClr val="00B050"/>
                </a:solidFill>
              </a:rPr>
              <a:t> 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93DC284F-1C54-4F43-A9EB-93F50E88134B}"/>
              </a:ext>
            </a:extLst>
          </p:cNvPr>
          <p:cNvSpPr txBox="1"/>
          <p:nvPr/>
        </p:nvSpPr>
        <p:spPr>
          <a:xfrm>
            <a:off x="3323806" y="3815516"/>
            <a:ext cx="907621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 algn="ctr">
              <a:defRPr/>
            </a:pPr>
            <a:r>
              <a:rPr lang="en-US" sz="5400" b="1" dirty="0">
                <a:solidFill>
                  <a:srgbClr val="FF0000"/>
                </a:solidFill>
              </a:rPr>
              <a:t>✘</a:t>
            </a:r>
            <a:r>
              <a:rPr lang="en-US" sz="5400" b="1" dirty="0">
                <a:solidFill>
                  <a:srgbClr val="00B050"/>
                </a:solidFill>
              </a:rPr>
              <a:t> 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7622AFEB-B3CD-EA42-8A31-BEBD38DEF13F}"/>
              </a:ext>
            </a:extLst>
          </p:cNvPr>
          <p:cNvSpPr txBox="1"/>
          <p:nvPr/>
        </p:nvSpPr>
        <p:spPr>
          <a:xfrm>
            <a:off x="5711457" y="3815516"/>
            <a:ext cx="704040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 algn="ctr">
              <a:defRPr/>
            </a:pPr>
            <a:r>
              <a:rPr lang="en-US" sz="5400" b="1" dirty="0">
                <a:solidFill>
                  <a:srgbClr val="00B050"/>
                </a:solidFill>
              </a:rPr>
              <a:t>✓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45FB2769-C7A6-874F-9D28-4D064C485AD6}"/>
              </a:ext>
            </a:extLst>
          </p:cNvPr>
          <p:cNvSpPr txBox="1"/>
          <p:nvPr/>
        </p:nvSpPr>
        <p:spPr>
          <a:xfrm>
            <a:off x="7965909" y="3815516"/>
            <a:ext cx="907621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 algn="ctr">
              <a:defRPr/>
            </a:pPr>
            <a:r>
              <a:rPr lang="en-US" sz="5400" b="1" dirty="0">
                <a:solidFill>
                  <a:srgbClr val="FF0000"/>
                </a:solidFill>
              </a:rPr>
              <a:t>✘</a:t>
            </a:r>
            <a:r>
              <a:rPr lang="en-US" sz="5400" b="1" dirty="0">
                <a:solidFill>
                  <a:srgbClr val="00B050"/>
                </a:solidFill>
              </a:rPr>
              <a:t> 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3CA137F7-3564-C64C-BEF5-8133E97D9187}"/>
              </a:ext>
            </a:extLst>
          </p:cNvPr>
          <p:cNvSpPr txBox="1"/>
          <p:nvPr/>
        </p:nvSpPr>
        <p:spPr>
          <a:xfrm>
            <a:off x="10142680" y="3815516"/>
            <a:ext cx="907621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 algn="ctr">
              <a:defRPr/>
            </a:pPr>
            <a:r>
              <a:rPr lang="en-US" sz="5400" b="1" dirty="0">
                <a:solidFill>
                  <a:srgbClr val="FF0000"/>
                </a:solidFill>
              </a:rPr>
              <a:t>✘</a:t>
            </a:r>
            <a:r>
              <a:rPr lang="en-US" sz="5400" b="1" dirty="0">
                <a:solidFill>
                  <a:srgbClr val="00B050"/>
                </a:solidFill>
              </a:rPr>
              <a:t> 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6531BE68-2304-E64D-93DC-5F20FA30B513}"/>
              </a:ext>
            </a:extLst>
          </p:cNvPr>
          <p:cNvSpPr txBox="1"/>
          <p:nvPr/>
        </p:nvSpPr>
        <p:spPr>
          <a:xfrm>
            <a:off x="3361801" y="5348014"/>
            <a:ext cx="704040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 algn="ctr">
              <a:defRPr/>
            </a:pPr>
            <a:r>
              <a:rPr lang="en-US" sz="5400" b="1" dirty="0">
                <a:solidFill>
                  <a:srgbClr val="00B050"/>
                </a:solidFill>
              </a:rPr>
              <a:t>✓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DC900370-62B5-FB44-89E3-6EBD8016CE6E}"/>
              </a:ext>
            </a:extLst>
          </p:cNvPr>
          <p:cNvSpPr txBox="1"/>
          <p:nvPr/>
        </p:nvSpPr>
        <p:spPr>
          <a:xfrm>
            <a:off x="5068771" y="1000898"/>
            <a:ext cx="6636854" cy="1200328"/>
          </a:xfrm>
          <a:prstGeom prst="rect">
            <a:avLst/>
          </a:prstGeom>
          <a:solidFill>
            <a:srgbClr val="7030A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2400" i="1" dirty="0">
                <a:solidFill>
                  <a:schemeClr val="bg1"/>
                </a:solidFill>
              </a:rPr>
              <a:t>Lucasfilm</a:t>
            </a:r>
            <a:r>
              <a:rPr lang="en-GB" sz="2400" dirty="0">
                <a:solidFill>
                  <a:schemeClr val="bg1"/>
                </a:solidFill>
                <a:effectLst/>
              </a:rPr>
              <a:t> </a:t>
            </a:r>
            <a:endParaRPr lang="en-US" sz="2400" i="1" dirty="0">
              <a:solidFill>
                <a:schemeClr val="bg1"/>
              </a:solidFill>
            </a:endParaRPr>
          </a:p>
          <a:p>
            <a:pPr algn="ctr"/>
            <a:r>
              <a:rPr lang="en-US" sz="2400" dirty="0">
                <a:solidFill>
                  <a:schemeClr val="bg1"/>
                </a:solidFill>
              </a:rPr>
              <a:t>Works of sculpture – has purpose of visual appeal? </a:t>
            </a:r>
            <a:endParaRPr lang="en-GB" sz="2400" dirty="0">
              <a:solidFill>
                <a:schemeClr val="bg1"/>
              </a:solidFill>
            </a:endParaRPr>
          </a:p>
          <a:p>
            <a:r>
              <a:rPr lang="en-US" sz="2400" dirty="0"/>
              <a:t> 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229E6C33-53A5-4642-8A83-06A2EFF64778}"/>
              </a:ext>
            </a:extLst>
          </p:cNvPr>
          <p:cNvSpPr txBox="1"/>
          <p:nvPr/>
        </p:nvSpPr>
        <p:spPr>
          <a:xfrm>
            <a:off x="5068771" y="2420396"/>
            <a:ext cx="6636854" cy="2215991"/>
          </a:xfrm>
          <a:prstGeom prst="rect">
            <a:avLst/>
          </a:prstGeom>
          <a:solidFill>
            <a:srgbClr val="7030A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2400" i="1" dirty="0" err="1">
                <a:solidFill>
                  <a:schemeClr val="bg1"/>
                </a:solidFill>
              </a:rPr>
              <a:t>Hensher</a:t>
            </a:r>
            <a:r>
              <a:rPr lang="en-US" sz="2400" i="1" dirty="0">
                <a:solidFill>
                  <a:schemeClr val="bg1"/>
                </a:solidFill>
              </a:rPr>
              <a:t> (</a:t>
            </a:r>
            <a:r>
              <a:rPr lang="en-US" sz="2400" dirty="0">
                <a:solidFill>
                  <a:schemeClr val="bg1"/>
                </a:solidFill>
              </a:rPr>
              <a:t>per Lord </a:t>
            </a:r>
            <a:r>
              <a:rPr lang="en-US" sz="2400" dirty="0" err="1">
                <a:solidFill>
                  <a:schemeClr val="bg1"/>
                </a:solidFill>
              </a:rPr>
              <a:t>Kilbrandon</a:t>
            </a:r>
            <a:r>
              <a:rPr lang="en-US" sz="2400" dirty="0">
                <a:solidFill>
                  <a:schemeClr val="bg1"/>
                </a:solidFill>
              </a:rPr>
              <a:t>)</a:t>
            </a:r>
            <a:r>
              <a:rPr lang="en-US" sz="2400" i="1" dirty="0">
                <a:solidFill>
                  <a:schemeClr val="bg1"/>
                </a:solidFill>
              </a:rPr>
              <a:t> </a:t>
            </a:r>
          </a:p>
          <a:p>
            <a:pPr algn="ctr"/>
            <a:r>
              <a:rPr lang="en-US" sz="2400" i="1" dirty="0" err="1">
                <a:solidFill>
                  <a:schemeClr val="bg1"/>
                </a:solidFill>
              </a:rPr>
              <a:t>Merlet</a:t>
            </a:r>
            <a:r>
              <a:rPr lang="en-US" sz="2400" i="1" dirty="0">
                <a:solidFill>
                  <a:schemeClr val="bg1"/>
                </a:solidFill>
              </a:rPr>
              <a:t> v </a:t>
            </a:r>
            <a:r>
              <a:rPr lang="en-US" sz="2400" i="1" dirty="0" err="1">
                <a:solidFill>
                  <a:schemeClr val="bg1"/>
                </a:solidFill>
              </a:rPr>
              <a:t>Mothercare</a:t>
            </a:r>
            <a:r>
              <a:rPr lang="en-GB" sz="2400" dirty="0">
                <a:solidFill>
                  <a:schemeClr val="bg1"/>
                </a:solidFill>
                <a:effectLst/>
              </a:rPr>
              <a:t> </a:t>
            </a:r>
          </a:p>
          <a:p>
            <a:pPr algn="ctr"/>
            <a:endParaRPr lang="en-GB" sz="2400" dirty="0">
              <a:solidFill>
                <a:schemeClr val="bg1"/>
              </a:solidFill>
              <a:effectLst/>
            </a:endParaRPr>
          </a:p>
          <a:p>
            <a:pPr algn="ctr"/>
            <a:r>
              <a:rPr lang="en-US" sz="2400" dirty="0">
                <a:solidFill>
                  <a:schemeClr val="bg1"/>
                </a:solidFill>
              </a:rPr>
              <a:t>Works of artistic craftsmanship – desire to produce something artistic/work of art?  </a:t>
            </a:r>
            <a:endParaRPr lang="en-GB" sz="2400" dirty="0">
              <a:solidFill>
                <a:schemeClr val="bg1"/>
              </a:solidFill>
            </a:endParaRPr>
          </a:p>
          <a:p>
            <a:r>
              <a:rPr lang="en-US" dirty="0"/>
              <a:t> 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24B6D34F-976E-6642-BEF9-B12B15580983}"/>
              </a:ext>
            </a:extLst>
          </p:cNvPr>
          <p:cNvSpPr txBox="1"/>
          <p:nvPr/>
        </p:nvSpPr>
        <p:spPr>
          <a:xfrm>
            <a:off x="5068771" y="5138563"/>
            <a:ext cx="6636854" cy="1200329"/>
          </a:xfrm>
          <a:prstGeom prst="rect">
            <a:avLst/>
          </a:prstGeom>
          <a:solidFill>
            <a:srgbClr val="7030A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2400" i="1" dirty="0" err="1">
                <a:solidFill>
                  <a:schemeClr val="bg1"/>
                </a:solidFill>
              </a:rPr>
              <a:t>Sawkins</a:t>
            </a:r>
            <a:r>
              <a:rPr lang="en-US" sz="2400" i="1" dirty="0">
                <a:solidFill>
                  <a:schemeClr val="bg1"/>
                </a:solidFill>
              </a:rPr>
              <a:t> </a:t>
            </a:r>
          </a:p>
          <a:p>
            <a:pPr algn="ctr"/>
            <a:r>
              <a:rPr lang="en-US" sz="2400" dirty="0">
                <a:solidFill>
                  <a:schemeClr val="bg1"/>
                </a:solidFill>
              </a:rPr>
              <a:t>Musical works – desire to produce effects on listener’s emotions or intellect  </a:t>
            </a:r>
          </a:p>
        </p:txBody>
      </p:sp>
    </p:spTree>
    <p:extLst>
      <p:ext uri="{BB962C8B-B14F-4D97-AF65-F5344CB8AC3E}">
        <p14:creationId xmlns:p14="http://schemas.microsoft.com/office/powerpoint/2010/main" val="22217360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  <p:bldP spid="18" grpId="0" animBg="1"/>
      <p:bldP spid="19" grpId="0" animBg="1"/>
      <p:bldP spid="20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3FEFBF77-114B-134B-841F-E128732A586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83085051"/>
              </p:ext>
            </p:extLst>
          </p:nvPr>
        </p:nvGraphicFramePr>
        <p:xfrm>
          <a:off x="421330" y="300045"/>
          <a:ext cx="11284295" cy="623363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56859">
                  <a:extLst>
                    <a:ext uri="{9D8B030D-6E8A-4147-A177-3AD203B41FA5}">
                      <a16:colId xmlns:a16="http://schemas.microsoft.com/office/drawing/2014/main" val="166890612"/>
                    </a:ext>
                  </a:extLst>
                </a:gridCol>
                <a:gridCol w="2256859">
                  <a:extLst>
                    <a:ext uri="{9D8B030D-6E8A-4147-A177-3AD203B41FA5}">
                      <a16:colId xmlns:a16="http://schemas.microsoft.com/office/drawing/2014/main" val="1093253382"/>
                    </a:ext>
                  </a:extLst>
                </a:gridCol>
                <a:gridCol w="2256859">
                  <a:extLst>
                    <a:ext uri="{9D8B030D-6E8A-4147-A177-3AD203B41FA5}">
                      <a16:colId xmlns:a16="http://schemas.microsoft.com/office/drawing/2014/main" val="2971866624"/>
                    </a:ext>
                  </a:extLst>
                </a:gridCol>
                <a:gridCol w="2256859">
                  <a:extLst>
                    <a:ext uri="{9D8B030D-6E8A-4147-A177-3AD203B41FA5}">
                      <a16:colId xmlns:a16="http://schemas.microsoft.com/office/drawing/2014/main" val="2001922158"/>
                    </a:ext>
                  </a:extLst>
                </a:gridCol>
                <a:gridCol w="2256859">
                  <a:extLst>
                    <a:ext uri="{9D8B030D-6E8A-4147-A177-3AD203B41FA5}">
                      <a16:colId xmlns:a16="http://schemas.microsoft.com/office/drawing/2014/main" val="2353664028"/>
                    </a:ext>
                  </a:extLst>
                </a:gridCol>
              </a:tblGrid>
              <a:tr h="599259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Copyright</a:t>
                      </a:r>
                    </a:p>
                  </a:txBody>
                  <a:tcPr>
                    <a:solidFill>
                      <a:srgbClr val="7030A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Trademarks</a:t>
                      </a:r>
                    </a:p>
                  </a:txBody>
                  <a:tcPr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Patents</a:t>
                      </a:r>
                    </a:p>
                  </a:txBody>
                  <a:tcPr>
                    <a:solidFill>
                      <a:srgbClr val="E56E0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Trade Secrets</a:t>
                      </a:r>
                    </a:p>
                  </a:txBody>
                  <a:tcPr>
                    <a:solidFill>
                      <a:srgbClr val="C71E5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80718199"/>
                  </a:ext>
                </a:extLst>
              </a:tr>
              <a:tr h="1532608">
                <a:tc>
                  <a:txBody>
                    <a:bodyPr/>
                    <a:lstStyle/>
                    <a:p>
                      <a:r>
                        <a:rPr lang="en-US" dirty="0"/>
                        <a:t>Intention</a:t>
                      </a: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5400" dirty="0"/>
                    </a:p>
                  </a:txBody>
                  <a:tcPr>
                    <a:solidFill>
                      <a:srgbClr val="D0C5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5400" b="1" dirty="0">
                        <a:solidFill>
                          <a:srgbClr val="00B050"/>
                        </a:solidFill>
                      </a:endParaRPr>
                    </a:p>
                  </a:txBody>
                  <a:tcP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5400" dirty="0"/>
                    </a:p>
                  </a:txBody>
                  <a:tcP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5400" dirty="0"/>
                    </a:p>
                  </a:txBody>
                  <a:tcPr>
                    <a:solidFill>
                      <a:srgbClr val="F09CC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53530550"/>
                  </a:ext>
                </a:extLst>
              </a:tr>
              <a:tr h="1036555">
                <a:tc>
                  <a:txBody>
                    <a:bodyPr/>
                    <a:lstStyle/>
                    <a:p>
                      <a:r>
                        <a:rPr lang="en-US" dirty="0"/>
                        <a:t>Recklessness</a:t>
                      </a: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5400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solidFill>
                      <a:srgbClr val="D0C5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54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uLnTx/>
                        <a:uFillTx/>
                        <a:latin typeface="Calibri" panose="020F0502020204030204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54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uLnTx/>
                        <a:uFillTx/>
                        <a:latin typeface="Calibri" panose="020F0502020204030204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54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uLnTx/>
                        <a:uFillTx/>
                        <a:latin typeface="Calibri" panose="020F0502020204030204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rgbClr val="F09CC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83038517"/>
                  </a:ext>
                </a:extLst>
              </a:tr>
              <a:tr h="1532608">
                <a:tc>
                  <a:txBody>
                    <a:bodyPr/>
                    <a:lstStyle/>
                    <a:p>
                      <a:r>
                        <a:rPr lang="en-US" dirty="0"/>
                        <a:t>Belief/Knowledge</a:t>
                      </a: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5400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solidFill>
                      <a:srgbClr val="D0C5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5400" b="1" dirty="0">
                        <a:solidFill>
                          <a:srgbClr val="00B050"/>
                        </a:solidFill>
                      </a:endParaRPr>
                    </a:p>
                  </a:txBody>
                  <a:tcP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54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uLnTx/>
                        <a:uFillTx/>
                        <a:latin typeface="Calibri" panose="020F0502020204030204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54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uLnTx/>
                        <a:uFillTx/>
                        <a:latin typeface="Calibri" panose="020F0502020204030204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rgbClr val="F09CC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26788233"/>
                  </a:ext>
                </a:extLst>
              </a:tr>
              <a:tr h="1532608">
                <a:tc>
                  <a:txBody>
                    <a:bodyPr/>
                    <a:lstStyle/>
                    <a:p>
                      <a:r>
                        <a:rPr lang="en-US" dirty="0"/>
                        <a:t>Motive/purpose</a:t>
                      </a: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5400" b="1" dirty="0">
                        <a:solidFill>
                          <a:srgbClr val="00B050"/>
                        </a:solidFill>
                      </a:endParaRPr>
                    </a:p>
                  </a:txBody>
                  <a:tcPr>
                    <a:solidFill>
                      <a:srgbClr val="D0C5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5400" b="1" dirty="0">
                        <a:solidFill>
                          <a:srgbClr val="00B050"/>
                        </a:solidFill>
                      </a:endParaRPr>
                    </a:p>
                  </a:txBody>
                  <a:tcP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5400" b="1" dirty="0">
                        <a:solidFill>
                          <a:srgbClr val="00B050"/>
                        </a:solidFill>
                      </a:endParaRP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5400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04637435"/>
                  </a:ext>
                </a:extLst>
              </a:tr>
            </a:tbl>
          </a:graphicData>
        </a:graphic>
      </p:graphicFrame>
      <p:sp>
        <p:nvSpPr>
          <p:cNvPr id="3" name="TextBox 2">
            <a:extLst>
              <a:ext uri="{FF2B5EF4-FFF2-40B4-BE49-F238E27FC236}">
                <a16:creationId xmlns:a16="http://schemas.microsoft.com/office/drawing/2014/main" id="{A4C93189-9B15-6846-9D2D-127FF0D7A5B5}"/>
              </a:ext>
            </a:extLst>
          </p:cNvPr>
          <p:cNvSpPr txBox="1"/>
          <p:nvPr/>
        </p:nvSpPr>
        <p:spPr>
          <a:xfrm>
            <a:off x="3323806" y="1000897"/>
            <a:ext cx="704040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 algn="ctr">
              <a:defRPr/>
            </a:pPr>
            <a:r>
              <a:rPr lang="en-US" sz="5400" b="1" dirty="0">
                <a:solidFill>
                  <a:srgbClr val="00B050"/>
                </a:solidFill>
              </a:rPr>
              <a:t>✓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C7AA7028-2416-8242-A983-4BB765802F52}"/>
              </a:ext>
            </a:extLst>
          </p:cNvPr>
          <p:cNvSpPr txBox="1"/>
          <p:nvPr/>
        </p:nvSpPr>
        <p:spPr>
          <a:xfrm>
            <a:off x="5624896" y="1000897"/>
            <a:ext cx="877163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 algn="ctr">
              <a:defRPr/>
            </a:pPr>
            <a:r>
              <a:rPr lang="en-US" sz="5400" b="1" dirty="0">
                <a:solidFill>
                  <a:srgbClr val="FF0000"/>
                </a:solidFill>
              </a:rPr>
              <a:t>✘</a:t>
            </a:r>
            <a:endParaRPr lang="en-US" sz="5400" b="1" dirty="0">
              <a:solidFill>
                <a:srgbClr val="00B050"/>
              </a:solidFill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908680A-BEF9-FF4E-90D4-88366749C6BB}"/>
              </a:ext>
            </a:extLst>
          </p:cNvPr>
          <p:cNvSpPr txBox="1"/>
          <p:nvPr/>
        </p:nvSpPr>
        <p:spPr>
          <a:xfrm>
            <a:off x="7965909" y="1000897"/>
            <a:ext cx="907621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 algn="ctr">
              <a:defRPr/>
            </a:pPr>
            <a:r>
              <a:rPr lang="en-US" sz="5400" b="1" dirty="0">
                <a:solidFill>
                  <a:srgbClr val="FF0000"/>
                </a:solidFill>
              </a:rPr>
              <a:t>✘</a:t>
            </a:r>
            <a:r>
              <a:rPr lang="en-US" sz="5400" b="1" dirty="0">
                <a:solidFill>
                  <a:srgbClr val="00B050"/>
                </a:solidFill>
              </a:rPr>
              <a:t> 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9B4BFAB1-B375-4440-9FA5-005505F1124B}"/>
              </a:ext>
            </a:extLst>
          </p:cNvPr>
          <p:cNvSpPr txBox="1"/>
          <p:nvPr/>
        </p:nvSpPr>
        <p:spPr>
          <a:xfrm>
            <a:off x="10244471" y="1000897"/>
            <a:ext cx="704040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 algn="ctr">
              <a:defRPr/>
            </a:pPr>
            <a:r>
              <a:rPr lang="en-US" sz="5400" b="1" dirty="0">
                <a:solidFill>
                  <a:srgbClr val="00B050"/>
                </a:solidFill>
              </a:rPr>
              <a:t>✓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6BE43AFD-B31E-0F48-9C0F-0C2203972B43}"/>
              </a:ext>
            </a:extLst>
          </p:cNvPr>
          <p:cNvSpPr txBox="1"/>
          <p:nvPr/>
        </p:nvSpPr>
        <p:spPr>
          <a:xfrm>
            <a:off x="3260011" y="2493534"/>
            <a:ext cx="907621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 algn="ctr">
              <a:defRPr/>
            </a:pPr>
            <a:r>
              <a:rPr lang="en-US" sz="5400" b="1" dirty="0">
                <a:solidFill>
                  <a:srgbClr val="FF0000"/>
                </a:solidFill>
              </a:rPr>
              <a:t>✘</a:t>
            </a:r>
            <a:r>
              <a:rPr lang="en-US" sz="5400" b="1" dirty="0">
                <a:solidFill>
                  <a:srgbClr val="00B050"/>
                </a:solidFill>
              </a:rPr>
              <a:t> 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186101CE-EA3D-4A4E-A5ED-6790BB50B817}"/>
              </a:ext>
            </a:extLst>
          </p:cNvPr>
          <p:cNvSpPr txBox="1"/>
          <p:nvPr/>
        </p:nvSpPr>
        <p:spPr>
          <a:xfrm>
            <a:off x="5609666" y="2505670"/>
            <a:ext cx="907621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 algn="ctr">
              <a:defRPr/>
            </a:pPr>
            <a:r>
              <a:rPr lang="en-US" sz="5400" b="1" dirty="0">
                <a:solidFill>
                  <a:srgbClr val="FF0000"/>
                </a:solidFill>
              </a:rPr>
              <a:t>✘</a:t>
            </a:r>
            <a:r>
              <a:rPr lang="en-US" sz="5400" b="1" dirty="0">
                <a:solidFill>
                  <a:srgbClr val="00B050"/>
                </a:solidFill>
              </a:rPr>
              <a:t> 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B5E30981-D2B1-6C40-BA5A-8A59BD5BE32A}"/>
              </a:ext>
            </a:extLst>
          </p:cNvPr>
          <p:cNvSpPr txBox="1"/>
          <p:nvPr/>
        </p:nvSpPr>
        <p:spPr>
          <a:xfrm>
            <a:off x="7959321" y="2493534"/>
            <a:ext cx="907621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 algn="ctr">
              <a:defRPr/>
            </a:pPr>
            <a:r>
              <a:rPr lang="en-US" sz="5400" b="1" dirty="0">
                <a:solidFill>
                  <a:srgbClr val="FF0000"/>
                </a:solidFill>
              </a:rPr>
              <a:t>✘</a:t>
            </a:r>
            <a:r>
              <a:rPr lang="en-US" sz="5400" b="1" dirty="0">
                <a:solidFill>
                  <a:srgbClr val="00B050"/>
                </a:solidFill>
              </a:rPr>
              <a:t> 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3D44C679-F1D1-F741-BFC8-88E144126687}"/>
              </a:ext>
            </a:extLst>
          </p:cNvPr>
          <p:cNvSpPr txBox="1"/>
          <p:nvPr/>
        </p:nvSpPr>
        <p:spPr>
          <a:xfrm>
            <a:off x="10142680" y="2505670"/>
            <a:ext cx="907621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 algn="ctr">
              <a:defRPr/>
            </a:pPr>
            <a:r>
              <a:rPr lang="en-US" sz="5400" b="1" dirty="0">
                <a:solidFill>
                  <a:srgbClr val="FF0000"/>
                </a:solidFill>
              </a:rPr>
              <a:t>✘</a:t>
            </a:r>
            <a:r>
              <a:rPr lang="en-US" sz="5400" b="1" dirty="0">
                <a:solidFill>
                  <a:srgbClr val="00B050"/>
                </a:solidFill>
              </a:rPr>
              <a:t> 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93DC284F-1C54-4F43-A9EB-93F50E88134B}"/>
              </a:ext>
            </a:extLst>
          </p:cNvPr>
          <p:cNvSpPr txBox="1"/>
          <p:nvPr/>
        </p:nvSpPr>
        <p:spPr>
          <a:xfrm>
            <a:off x="3323806" y="3815516"/>
            <a:ext cx="907621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 algn="ctr">
              <a:defRPr/>
            </a:pPr>
            <a:r>
              <a:rPr lang="en-US" sz="5400" b="1" dirty="0">
                <a:solidFill>
                  <a:srgbClr val="FF0000"/>
                </a:solidFill>
              </a:rPr>
              <a:t>✘</a:t>
            </a:r>
            <a:r>
              <a:rPr lang="en-US" sz="5400" b="1" dirty="0">
                <a:solidFill>
                  <a:srgbClr val="00B050"/>
                </a:solidFill>
              </a:rPr>
              <a:t> 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7622AFEB-B3CD-EA42-8A31-BEBD38DEF13F}"/>
              </a:ext>
            </a:extLst>
          </p:cNvPr>
          <p:cNvSpPr txBox="1"/>
          <p:nvPr/>
        </p:nvSpPr>
        <p:spPr>
          <a:xfrm>
            <a:off x="5711457" y="3815516"/>
            <a:ext cx="704040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 algn="ctr">
              <a:defRPr/>
            </a:pPr>
            <a:r>
              <a:rPr lang="en-US" sz="5400" b="1" dirty="0">
                <a:solidFill>
                  <a:srgbClr val="00B050"/>
                </a:solidFill>
              </a:rPr>
              <a:t>✓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45FB2769-C7A6-874F-9D28-4D064C485AD6}"/>
              </a:ext>
            </a:extLst>
          </p:cNvPr>
          <p:cNvSpPr txBox="1"/>
          <p:nvPr/>
        </p:nvSpPr>
        <p:spPr>
          <a:xfrm>
            <a:off x="7965909" y="3815516"/>
            <a:ext cx="907621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 algn="ctr">
              <a:defRPr/>
            </a:pPr>
            <a:r>
              <a:rPr lang="en-US" sz="5400" b="1" dirty="0">
                <a:solidFill>
                  <a:srgbClr val="FF0000"/>
                </a:solidFill>
              </a:rPr>
              <a:t>✘</a:t>
            </a:r>
            <a:r>
              <a:rPr lang="en-US" sz="5400" b="1" dirty="0">
                <a:solidFill>
                  <a:srgbClr val="00B050"/>
                </a:solidFill>
              </a:rPr>
              <a:t> 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3CA137F7-3564-C64C-BEF5-8133E97D9187}"/>
              </a:ext>
            </a:extLst>
          </p:cNvPr>
          <p:cNvSpPr txBox="1"/>
          <p:nvPr/>
        </p:nvSpPr>
        <p:spPr>
          <a:xfrm>
            <a:off x="10142680" y="3815516"/>
            <a:ext cx="907621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 algn="ctr">
              <a:defRPr/>
            </a:pPr>
            <a:r>
              <a:rPr lang="en-US" sz="5400" b="1" dirty="0">
                <a:solidFill>
                  <a:srgbClr val="FF0000"/>
                </a:solidFill>
              </a:rPr>
              <a:t>✘</a:t>
            </a:r>
            <a:r>
              <a:rPr lang="en-US" sz="5400" b="1" dirty="0">
                <a:solidFill>
                  <a:srgbClr val="00B050"/>
                </a:solidFill>
              </a:rPr>
              <a:t> 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6531BE68-2304-E64D-93DC-5F20FA30B513}"/>
              </a:ext>
            </a:extLst>
          </p:cNvPr>
          <p:cNvSpPr txBox="1"/>
          <p:nvPr/>
        </p:nvSpPr>
        <p:spPr>
          <a:xfrm>
            <a:off x="3361801" y="5348014"/>
            <a:ext cx="704040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 algn="ctr">
              <a:defRPr/>
            </a:pPr>
            <a:r>
              <a:rPr lang="en-US" sz="5400" b="1" dirty="0">
                <a:solidFill>
                  <a:srgbClr val="00B050"/>
                </a:solidFill>
              </a:rPr>
              <a:t>✓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FCBA2551-A288-C647-BA3E-AFA978502AD8}"/>
              </a:ext>
            </a:extLst>
          </p:cNvPr>
          <p:cNvSpPr txBox="1"/>
          <p:nvPr/>
        </p:nvSpPr>
        <p:spPr>
          <a:xfrm>
            <a:off x="5759613" y="5256385"/>
            <a:ext cx="704040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 algn="ctr">
              <a:defRPr/>
            </a:pPr>
            <a:r>
              <a:rPr lang="en-US" sz="5400" b="1" dirty="0">
                <a:solidFill>
                  <a:srgbClr val="00B050"/>
                </a:solidFill>
              </a:rPr>
              <a:t>✓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A714FD77-965F-1C48-BC63-08AEE71F9ECD}"/>
              </a:ext>
            </a:extLst>
          </p:cNvPr>
          <p:cNvSpPr txBox="1"/>
          <p:nvPr/>
        </p:nvSpPr>
        <p:spPr>
          <a:xfrm>
            <a:off x="5068771" y="3954299"/>
            <a:ext cx="6636854" cy="2308324"/>
          </a:xfrm>
          <a:prstGeom prst="rect">
            <a:avLst/>
          </a:prstGeom>
          <a:solidFill>
            <a:schemeClr val="accent5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2400" i="1" dirty="0">
                <a:solidFill>
                  <a:schemeClr val="bg1"/>
                </a:solidFill>
              </a:rPr>
              <a:t>Lindt</a:t>
            </a:r>
          </a:p>
          <a:p>
            <a:pPr algn="ctr"/>
            <a:r>
              <a:rPr lang="en-US" dirty="0"/>
              <a:t> </a:t>
            </a:r>
            <a:r>
              <a:rPr lang="en-US" sz="2400" dirty="0">
                <a:solidFill>
                  <a:schemeClr val="bg1"/>
                </a:solidFill>
              </a:rPr>
              <a:t>Where application is made in bad faith – seeking to prevent competitors from continuing to sell their products</a:t>
            </a:r>
          </a:p>
          <a:p>
            <a:pPr algn="ctr"/>
            <a:r>
              <a:rPr lang="en-US" sz="2400" dirty="0">
                <a:solidFill>
                  <a:schemeClr val="bg1"/>
                </a:solidFill>
              </a:rPr>
              <a:t>– no intention to use the mark</a:t>
            </a:r>
          </a:p>
          <a:p>
            <a:pPr algn="ctr"/>
            <a:endParaRPr lang="en-US" sz="24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843913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/>
      <p:bldP spid="22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3FEFBF77-114B-134B-841F-E128732A586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67013878"/>
              </p:ext>
            </p:extLst>
          </p:nvPr>
        </p:nvGraphicFramePr>
        <p:xfrm>
          <a:off x="421330" y="300045"/>
          <a:ext cx="11284295" cy="623363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56859">
                  <a:extLst>
                    <a:ext uri="{9D8B030D-6E8A-4147-A177-3AD203B41FA5}">
                      <a16:colId xmlns:a16="http://schemas.microsoft.com/office/drawing/2014/main" val="166890612"/>
                    </a:ext>
                  </a:extLst>
                </a:gridCol>
                <a:gridCol w="2256859">
                  <a:extLst>
                    <a:ext uri="{9D8B030D-6E8A-4147-A177-3AD203B41FA5}">
                      <a16:colId xmlns:a16="http://schemas.microsoft.com/office/drawing/2014/main" val="1093253382"/>
                    </a:ext>
                  </a:extLst>
                </a:gridCol>
                <a:gridCol w="2256859">
                  <a:extLst>
                    <a:ext uri="{9D8B030D-6E8A-4147-A177-3AD203B41FA5}">
                      <a16:colId xmlns:a16="http://schemas.microsoft.com/office/drawing/2014/main" val="2971866624"/>
                    </a:ext>
                  </a:extLst>
                </a:gridCol>
                <a:gridCol w="2256859">
                  <a:extLst>
                    <a:ext uri="{9D8B030D-6E8A-4147-A177-3AD203B41FA5}">
                      <a16:colId xmlns:a16="http://schemas.microsoft.com/office/drawing/2014/main" val="2001922158"/>
                    </a:ext>
                  </a:extLst>
                </a:gridCol>
                <a:gridCol w="2256859">
                  <a:extLst>
                    <a:ext uri="{9D8B030D-6E8A-4147-A177-3AD203B41FA5}">
                      <a16:colId xmlns:a16="http://schemas.microsoft.com/office/drawing/2014/main" val="2353664028"/>
                    </a:ext>
                  </a:extLst>
                </a:gridCol>
              </a:tblGrid>
              <a:tr h="599259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Copyright</a:t>
                      </a:r>
                    </a:p>
                  </a:txBody>
                  <a:tcPr>
                    <a:solidFill>
                      <a:srgbClr val="7030A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Trademarks</a:t>
                      </a:r>
                    </a:p>
                  </a:txBody>
                  <a:tcPr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Patents</a:t>
                      </a:r>
                    </a:p>
                  </a:txBody>
                  <a:tcPr>
                    <a:solidFill>
                      <a:srgbClr val="E56E0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Trade Secrets</a:t>
                      </a:r>
                    </a:p>
                  </a:txBody>
                  <a:tcPr>
                    <a:solidFill>
                      <a:srgbClr val="C71E5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80718199"/>
                  </a:ext>
                </a:extLst>
              </a:tr>
              <a:tr h="1532608">
                <a:tc>
                  <a:txBody>
                    <a:bodyPr/>
                    <a:lstStyle/>
                    <a:p>
                      <a:r>
                        <a:rPr lang="en-US" dirty="0"/>
                        <a:t>Intention</a:t>
                      </a: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5400" dirty="0"/>
                    </a:p>
                  </a:txBody>
                  <a:tcPr>
                    <a:solidFill>
                      <a:srgbClr val="D0C5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5400" b="1" dirty="0">
                        <a:solidFill>
                          <a:srgbClr val="00B050"/>
                        </a:solidFill>
                      </a:endParaRPr>
                    </a:p>
                  </a:txBody>
                  <a:tcP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5400" dirty="0"/>
                    </a:p>
                  </a:txBody>
                  <a:tcP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5400" dirty="0"/>
                    </a:p>
                  </a:txBody>
                  <a:tcPr>
                    <a:solidFill>
                      <a:srgbClr val="F09CC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53530550"/>
                  </a:ext>
                </a:extLst>
              </a:tr>
              <a:tr h="1036555">
                <a:tc>
                  <a:txBody>
                    <a:bodyPr/>
                    <a:lstStyle/>
                    <a:p>
                      <a:r>
                        <a:rPr lang="en-US" dirty="0"/>
                        <a:t>Recklessness</a:t>
                      </a: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5400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solidFill>
                      <a:srgbClr val="D0C5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54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uLnTx/>
                        <a:uFillTx/>
                        <a:latin typeface="Calibri" panose="020F0502020204030204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54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uLnTx/>
                        <a:uFillTx/>
                        <a:latin typeface="Calibri" panose="020F0502020204030204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54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uLnTx/>
                        <a:uFillTx/>
                        <a:latin typeface="Calibri" panose="020F0502020204030204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rgbClr val="F09CC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83038517"/>
                  </a:ext>
                </a:extLst>
              </a:tr>
              <a:tr h="1532608">
                <a:tc>
                  <a:txBody>
                    <a:bodyPr/>
                    <a:lstStyle/>
                    <a:p>
                      <a:r>
                        <a:rPr lang="en-US" dirty="0"/>
                        <a:t>Belief/Knowledge</a:t>
                      </a: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5400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solidFill>
                      <a:srgbClr val="D0C5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5400" b="1" dirty="0">
                        <a:solidFill>
                          <a:srgbClr val="00B050"/>
                        </a:solidFill>
                      </a:endParaRPr>
                    </a:p>
                  </a:txBody>
                  <a:tcP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54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uLnTx/>
                        <a:uFillTx/>
                        <a:latin typeface="Calibri" panose="020F0502020204030204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54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uLnTx/>
                        <a:uFillTx/>
                        <a:latin typeface="Calibri" panose="020F0502020204030204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rgbClr val="F09CC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26788233"/>
                  </a:ext>
                </a:extLst>
              </a:tr>
              <a:tr h="1532608">
                <a:tc>
                  <a:txBody>
                    <a:bodyPr/>
                    <a:lstStyle/>
                    <a:p>
                      <a:r>
                        <a:rPr lang="en-US" dirty="0"/>
                        <a:t>Motive/purpose</a:t>
                      </a: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5400" b="1" dirty="0">
                        <a:solidFill>
                          <a:srgbClr val="00B050"/>
                        </a:solidFill>
                      </a:endParaRPr>
                    </a:p>
                  </a:txBody>
                  <a:tcPr>
                    <a:solidFill>
                      <a:srgbClr val="D0C5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5400" b="1" dirty="0">
                        <a:solidFill>
                          <a:srgbClr val="00B050"/>
                        </a:solidFill>
                      </a:endParaRPr>
                    </a:p>
                  </a:txBody>
                  <a:tcP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5400" b="1" dirty="0">
                        <a:solidFill>
                          <a:srgbClr val="00B050"/>
                        </a:solidFill>
                      </a:endParaRPr>
                    </a:p>
                  </a:txBody>
                  <a:tcP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5400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04637435"/>
                  </a:ext>
                </a:extLst>
              </a:tr>
            </a:tbl>
          </a:graphicData>
        </a:graphic>
      </p:graphicFrame>
      <p:sp>
        <p:nvSpPr>
          <p:cNvPr id="3" name="TextBox 2">
            <a:extLst>
              <a:ext uri="{FF2B5EF4-FFF2-40B4-BE49-F238E27FC236}">
                <a16:creationId xmlns:a16="http://schemas.microsoft.com/office/drawing/2014/main" id="{A4C93189-9B15-6846-9D2D-127FF0D7A5B5}"/>
              </a:ext>
            </a:extLst>
          </p:cNvPr>
          <p:cNvSpPr txBox="1"/>
          <p:nvPr/>
        </p:nvSpPr>
        <p:spPr>
          <a:xfrm>
            <a:off x="3323806" y="1000897"/>
            <a:ext cx="704040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 algn="ctr">
              <a:defRPr/>
            </a:pPr>
            <a:r>
              <a:rPr lang="en-US" sz="5400" b="1" dirty="0">
                <a:solidFill>
                  <a:srgbClr val="00B050"/>
                </a:solidFill>
              </a:rPr>
              <a:t>✓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C7AA7028-2416-8242-A983-4BB765802F52}"/>
              </a:ext>
            </a:extLst>
          </p:cNvPr>
          <p:cNvSpPr txBox="1"/>
          <p:nvPr/>
        </p:nvSpPr>
        <p:spPr>
          <a:xfrm>
            <a:off x="5546618" y="1000897"/>
            <a:ext cx="1033719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 algn="ctr">
              <a:defRPr/>
            </a:pPr>
            <a:r>
              <a:rPr lang="en-US" sz="5400" b="1" dirty="0" smtClean="0">
                <a:solidFill>
                  <a:srgbClr val="00B050"/>
                </a:solidFill>
              </a:rPr>
              <a:t> </a:t>
            </a:r>
            <a:r>
              <a:rPr lang="en-US" sz="5400" b="1" dirty="0">
                <a:solidFill>
                  <a:srgbClr val="FF0000"/>
                </a:solidFill>
              </a:rPr>
              <a:t>✘</a:t>
            </a:r>
            <a:endParaRPr lang="en-US" sz="5400" b="1" dirty="0">
              <a:solidFill>
                <a:srgbClr val="00B050"/>
              </a:solidFill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908680A-BEF9-FF4E-90D4-88366749C6BB}"/>
              </a:ext>
            </a:extLst>
          </p:cNvPr>
          <p:cNvSpPr txBox="1"/>
          <p:nvPr/>
        </p:nvSpPr>
        <p:spPr>
          <a:xfrm>
            <a:off x="7965909" y="1000897"/>
            <a:ext cx="907621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 algn="ctr">
              <a:defRPr/>
            </a:pPr>
            <a:r>
              <a:rPr lang="en-US" sz="5400" b="1" dirty="0">
                <a:solidFill>
                  <a:srgbClr val="FF0000"/>
                </a:solidFill>
              </a:rPr>
              <a:t>✘</a:t>
            </a:r>
            <a:r>
              <a:rPr lang="en-US" sz="5400" b="1" dirty="0">
                <a:solidFill>
                  <a:srgbClr val="00B050"/>
                </a:solidFill>
              </a:rPr>
              <a:t> 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9B4BFAB1-B375-4440-9FA5-005505F1124B}"/>
              </a:ext>
            </a:extLst>
          </p:cNvPr>
          <p:cNvSpPr txBox="1"/>
          <p:nvPr/>
        </p:nvSpPr>
        <p:spPr>
          <a:xfrm>
            <a:off x="10244471" y="1000897"/>
            <a:ext cx="704040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 algn="ctr">
              <a:defRPr/>
            </a:pPr>
            <a:r>
              <a:rPr lang="en-US" sz="5400" b="1" dirty="0">
                <a:solidFill>
                  <a:srgbClr val="00B050"/>
                </a:solidFill>
              </a:rPr>
              <a:t>✓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6BE43AFD-B31E-0F48-9C0F-0C2203972B43}"/>
              </a:ext>
            </a:extLst>
          </p:cNvPr>
          <p:cNvSpPr txBox="1"/>
          <p:nvPr/>
        </p:nvSpPr>
        <p:spPr>
          <a:xfrm>
            <a:off x="3260011" y="2493534"/>
            <a:ext cx="907621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 algn="ctr">
              <a:defRPr/>
            </a:pPr>
            <a:r>
              <a:rPr lang="en-US" sz="5400" b="1" dirty="0">
                <a:solidFill>
                  <a:srgbClr val="FF0000"/>
                </a:solidFill>
              </a:rPr>
              <a:t>✘</a:t>
            </a:r>
            <a:r>
              <a:rPr lang="en-US" sz="5400" b="1" dirty="0">
                <a:solidFill>
                  <a:srgbClr val="00B050"/>
                </a:solidFill>
              </a:rPr>
              <a:t> 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186101CE-EA3D-4A4E-A5ED-6790BB50B817}"/>
              </a:ext>
            </a:extLst>
          </p:cNvPr>
          <p:cNvSpPr txBox="1"/>
          <p:nvPr/>
        </p:nvSpPr>
        <p:spPr>
          <a:xfrm>
            <a:off x="5609666" y="2505670"/>
            <a:ext cx="907621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 algn="ctr">
              <a:defRPr/>
            </a:pPr>
            <a:r>
              <a:rPr lang="en-US" sz="5400" b="1" dirty="0">
                <a:solidFill>
                  <a:srgbClr val="FF0000"/>
                </a:solidFill>
              </a:rPr>
              <a:t>✘</a:t>
            </a:r>
            <a:r>
              <a:rPr lang="en-US" sz="5400" b="1" dirty="0">
                <a:solidFill>
                  <a:srgbClr val="00B050"/>
                </a:solidFill>
              </a:rPr>
              <a:t> 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B5E30981-D2B1-6C40-BA5A-8A59BD5BE32A}"/>
              </a:ext>
            </a:extLst>
          </p:cNvPr>
          <p:cNvSpPr txBox="1"/>
          <p:nvPr/>
        </p:nvSpPr>
        <p:spPr>
          <a:xfrm>
            <a:off x="7959321" y="2493534"/>
            <a:ext cx="907621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 algn="ctr">
              <a:defRPr/>
            </a:pPr>
            <a:r>
              <a:rPr lang="en-US" sz="5400" b="1" dirty="0">
                <a:solidFill>
                  <a:srgbClr val="FF0000"/>
                </a:solidFill>
              </a:rPr>
              <a:t>✘</a:t>
            </a:r>
            <a:r>
              <a:rPr lang="en-US" sz="5400" b="1" dirty="0">
                <a:solidFill>
                  <a:srgbClr val="00B050"/>
                </a:solidFill>
              </a:rPr>
              <a:t> 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3D44C679-F1D1-F741-BFC8-88E144126687}"/>
              </a:ext>
            </a:extLst>
          </p:cNvPr>
          <p:cNvSpPr txBox="1"/>
          <p:nvPr/>
        </p:nvSpPr>
        <p:spPr>
          <a:xfrm>
            <a:off x="10142680" y="2505670"/>
            <a:ext cx="907621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 algn="ctr">
              <a:defRPr/>
            </a:pPr>
            <a:r>
              <a:rPr lang="en-US" sz="5400" b="1" dirty="0">
                <a:solidFill>
                  <a:srgbClr val="FF0000"/>
                </a:solidFill>
              </a:rPr>
              <a:t>✘</a:t>
            </a:r>
            <a:r>
              <a:rPr lang="en-US" sz="5400" b="1" dirty="0">
                <a:solidFill>
                  <a:srgbClr val="00B050"/>
                </a:solidFill>
              </a:rPr>
              <a:t> 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93DC284F-1C54-4F43-A9EB-93F50E88134B}"/>
              </a:ext>
            </a:extLst>
          </p:cNvPr>
          <p:cNvSpPr txBox="1"/>
          <p:nvPr/>
        </p:nvSpPr>
        <p:spPr>
          <a:xfrm>
            <a:off x="3323806" y="3815516"/>
            <a:ext cx="907621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 algn="ctr">
              <a:defRPr/>
            </a:pPr>
            <a:r>
              <a:rPr lang="en-US" sz="5400" b="1" dirty="0">
                <a:solidFill>
                  <a:srgbClr val="FF0000"/>
                </a:solidFill>
              </a:rPr>
              <a:t>✘</a:t>
            </a:r>
            <a:r>
              <a:rPr lang="en-US" sz="5400" b="1" dirty="0">
                <a:solidFill>
                  <a:srgbClr val="00B050"/>
                </a:solidFill>
              </a:rPr>
              <a:t> 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7622AFEB-B3CD-EA42-8A31-BEBD38DEF13F}"/>
              </a:ext>
            </a:extLst>
          </p:cNvPr>
          <p:cNvSpPr txBox="1"/>
          <p:nvPr/>
        </p:nvSpPr>
        <p:spPr>
          <a:xfrm>
            <a:off x="5711457" y="3815516"/>
            <a:ext cx="704040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 algn="ctr">
              <a:defRPr/>
            </a:pPr>
            <a:r>
              <a:rPr lang="en-US" sz="5400" b="1" dirty="0">
                <a:solidFill>
                  <a:srgbClr val="00B050"/>
                </a:solidFill>
              </a:rPr>
              <a:t>✓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45FB2769-C7A6-874F-9D28-4D064C485AD6}"/>
              </a:ext>
            </a:extLst>
          </p:cNvPr>
          <p:cNvSpPr txBox="1"/>
          <p:nvPr/>
        </p:nvSpPr>
        <p:spPr>
          <a:xfrm>
            <a:off x="7965909" y="3815516"/>
            <a:ext cx="907621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 algn="ctr">
              <a:defRPr/>
            </a:pPr>
            <a:r>
              <a:rPr lang="en-US" sz="5400" b="1" dirty="0">
                <a:solidFill>
                  <a:srgbClr val="FF0000"/>
                </a:solidFill>
              </a:rPr>
              <a:t>✘</a:t>
            </a:r>
            <a:r>
              <a:rPr lang="en-US" sz="5400" b="1" dirty="0">
                <a:solidFill>
                  <a:srgbClr val="00B050"/>
                </a:solidFill>
              </a:rPr>
              <a:t> 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3CA137F7-3564-C64C-BEF5-8133E97D9187}"/>
              </a:ext>
            </a:extLst>
          </p:cNvPr>
          <p:cNvSpPr txBox="1"/>
          <p:nvPr/>
        </p:nvSpPr>
        <p:spPr>
          <a:xfrm>
            <a:off x="10142680" y="3815516"/>
            <a:ext cx="907621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 algn="ctr">
              <a:defRPr/>
            </a:pPr>
            <a:r>
              <a:rPr lang="en-US" sz="5400" b="1" dirty="0">
                <a:solidFill>
                  <a:srgbClr val="FF0000"/>
                </a:solidFill>
              </a:rPr>
              <a:t>✘</a:t>
            </a:r>
            <a:r>
              <a:rPr lang="en-US" sz="5400" b="1" dirty="0">
                <a:solidFill>
                  <a:srgbClr val="00B050"/>
                </a:solidFill>
              </a:rPr>
              <a:t> 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6531BE68-2304-E64D-93DC-5F20FA30B513}"/>
              </a:ext>
            </a:extLst>
          </p:cNvPr>
          <p:cNvSpPr txBox="1"/>
          <p:nvPr/>
        </p:nvSpPr>
        <p:spPr>
          <a:xfrm>
            <a:off x="3361801" y="5348014"/>
            <a:ext cx="704040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 algn="ctr">
              <a:defRPr/>
            </a:pPr>
            <a:r>
              <a:rPr lang="en-US" sz="5400" b="1" dirty="0">
                <a:solidFill>
                  <a:srgbClr val="00B050"/>
                </a:solidFill>
              </a:rPr>
              <a:t>✓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FCBA2551-A288-C647-BA3E-AFA978502AD8}"/>
              </a:ext>
            </a:extLst>
          </p:cNvPr>
          <p:cNvSpPr txBox="1"/>
          <p:nvPr/>
        </p:nvSpPr>
        <p:spPr>
          <a:xfrm>
            <a:off x="5759613" y="5256385"/>
            <a:ext cx="704040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 algn="ctr">
              <a:defRPr/>
            </a:pPr>
            <a:r>
              <a:rPr lang="en-US" sz="5400" b="1" dirty="0">
                <a:solidFill>
                  <a:srgbClr val="00B050"/>
                </a:solidFill>
              </a:rPr>
              <a:t>✓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27759886-D584-4F4F-9708-82D91816F5AE}"/>
              </a:ext>
            </a:extLst>
          </p:cNvPr>
          <p:cNvSpPr txBox="1"/>
          <p:nvPr/>
        </p:nvSpPr>
        <p:spPr>
          <a:xfrm>
            <a:off x="7965909" y="5256385"/>
            <a:ext cx="704040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 algn="ctr">
              <a:defRPr/>
            </a:pPr>
            <a:r>
              <a:rPr lang="en-US" sz="5400" b="1" dirty="0">
                <a:solidFill>
                  <a:srgbClr val="00B050"/>
                </a:solidFill>
              </a:rPr>
              <a:t>✓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9F6F414A-6721-6146-A62D-DC97872FB7A3}"/>
              </a:ext>
            </a:extLst>
          </p:cNvPr>
          <p:cNvSpPr txBox="1"/>
          <p:nvPr/>
        </p:nvSpPr>
        <p:spPr>
          <a:xfrm>
            <a:off x="4971270" y="1270144"/>
            <a:ext cx="6511313" cy="830997"/>
          </a:xfrm>
          <a:prstGeom prst="rect">
            <a:avLst/>
          </a:prstGeom>
          <a:solidFill>
            <a:srgbClr val="E56E0F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2400" i="1" dirty="0">
                <a:solidFill>
                  <a:schemeClr val="bg1"/>
                </a:solidFill>
              </a:rPr>
              <a:t>For the purpose of</a:t>
            </a:r>
            <a:r>
              <a:rPr lang="en-US" sz="2400" dirty="0">
                <a:solidFill>
                  <a:schemeClr val="bg1"/>
                </a:solidFill>
              </a:rPr>
              <a:t>: Art 53(c) EPC – methods of medical treatment exclusion</a:t>
            </a:r>
            <a:endParaRPr lang="en-GB" sz="2400" dirty="0">
              <a:solidFill>
                <a:schemeClr val="bg1"/>
              </a:solidFill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A55DD2F9-F8A9-6043-B683-061CA4D0A5CD}"/>
              </a:ext>
            </a:extLst>
          </p:cNvPr>
          <p:cNvSpPr txBox="1"/>
          <p:nvPr/>
        </p:nvSpPr>
        <p:spPr>
          <a:xfrm>
            <a:off x="4845729" y="2748629"/>
            <a:ext cx="6636854" cy="461665"/>
          </a:xfrm>
          <a:prstGeom prst="rect">
            <a:avLst/>
          </a:prstGeom>
          <a:solidFill>
            <a:srgbClr val="E56E0F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solidFill>
                  <a:schemeClr val="bg1"/>
                </a:solidFill>
              </a:rPr>
              <a:t>Art 54(4) EPC 2000 – new therapeutic </a:t>
            </a:r>
            <a:r>
              <a:rPr lang="en-US" sz="2400" i="1" dirty="0">
                <a:solidFill>
                  <a:schemeClr val="bg1"/>
                </a:solidFill>
              </a:rPr>
              <a:t>purpose</a:t>
            </a:r>
            <a:r>
              <a:rPr lang="en-GB" sz="2400" i="1" dirty="0">
                <a:solidFill>
                  <a:schemeClr val="bg1"/>
                </a:solidFill>
                <a:effectLst/>
              </a:rPr>
              <a:t> </a:t>
            </a:r>
            <a:endParaRPr lang="en-GB" sz="2400" i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852671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  <p:bldP spid="19" grpId="0" animBg="1"/>
      <p:bldP spid="20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3FEFBF77-114B-134B-841F-E128732A586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59148508"/>
              </p:ext>
            </p:extLst>
          </p:nvPr>
        </p:nvGraphicFramePr>
        <p:xfrm>
          <a:off x="421330" y="300045"/>
          <a:ext cx="11284295" cy="623363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56859">
                  <a:extLst>
                    <a:ext uri="{9D8B030D-6E8A-4147-A177-3AD203B41FA5}">
                      <a16:colId xmlns:a16="http://schemas.microsoft.com/office/drawing/2014/main" val="166890612"/>
                    </a:ext>
                  </a:extLst>
                </a:gridCol>
                <a:gridCol w="2256859">
                  <a:extLst>
                    <a:ext uri="{9D8B030D-6E8A-4147-A177-3AD203B41FA5}">
                      <a16:colId xmlns:a16="http://schemas.microsoft.com/office/drawing/2014/main" val="1093253382"/>
                    </a:ext>
                  </a:extLst>
                </a:gridCol>
                <a:gridCol w="2256859">
                  <a:extLst>
                    <a:ext uri="{9D8B030D-6E8A-4147-A177-3AD203B41FA5}">
                      <a16:colId xmlns:a16="http://schemas.microsoft.com/office/drawing/2014/main" val="2971866624"/>
                    </a:ext>
                  </a:extLst>
                </a:gridCol>
                <a:gridCol w="2256859">
                  <a:extLst>
                    <a:ext uri="{9D8B030D-6E8A-4147-A177-3AD203B41FA5}">
                      <a16:colId xmlns:a16="http://schemas.microsoft.com/office/drawing/2014/main" val="2001922158"/>
                    </a:ext>
                  </a:extLst>
                </a:gridCol>
                <a:gridCol w="2256859">
                  <a:extLst>
                    <a:ext uri="{9D8B030D-6E8A-4147-A177-3AD203B41FA5}">
                      <a16:colId xmlns:a16="http://schemas.microsoft.com/office/drawing/2014/main" val="2353664028"/>
                    </a:ext>
                  </a:extLst>
                </a:gridCol>
              </a:tblGrid>
              <a:tr h="599259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Copyright</a:t>
                      </a:r>
                    </a:p>
                  </a:txBody>
                  <a:tcPr>
                    <a:solidFill>
                      <a:srgbClr val="7030A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Trademarks</a:t>
                      </a:r>
                    </a:p>
                  </a:txBody>
                  <a:tcPr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Patents</a:t>
                      </a:r>
                    </a:p>
                  </a:txBody>
                  <a:tcPr>
                    <a:solidFill>
                      <a:srgbClr val="E56E0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Trade Secrets</a:t>
                      </a:r>
                    </a:p>
                  </a:txBody>
                  <a:tcPr>
                    <a:solidFill>
                      <a:srgbClr val="C71E5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80718199"/>
                  </a:ext>
                </a:extLst>
              </a:tr>
              <a:tr h="1532608">
                <a:tc>
                  <a:txBody>
                    <a:bodyPr/>
                    <a:lstStyle/>
                    <a:p>
                      <a:r>
                        <a:rPr lang="en-US" dirty="0"/>
                        <a:t>Intention</a:t>
                      </a: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5400" dirty="0"/>
                    </a:p>
                  </a:txBody>
                  <a:tcPr>
                    <a:solidFill>
                      <a:srgbClr val="D0C5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5400" b="1" dirty="0">
                        <a:solidFill>
                          <a:srgbClr val="00B050"/>
                        </a:solidFill>
                      </a:endParaRPr>
                    </a:p>
                  </a:txBody>
                  <a:tcP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5400" dirty="0"/>
                    </a:p>
                  </a:txBody>
                  <a:tcP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5400" dirty="0"/>
                    </a:p>
                  </a:txBody>
                  <a:tcPr>
                    <a:solidFill>
                      <a:srgbClr val="F09CC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53530550"/>
                  </a:ext>
                </a:extLst>
              </a:tr>
              <a:tr h="1036555">
                <a:tc>
                  <a:txBody>
                    <a:bodyPr/>
                    <a:lstStyle/>
                    <a:p>
                      <a:r>
                        <a:rPr lang="en-US" dirty="0"/>
                        <a:t>Recklessness</a:t>
                      </a: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5400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solidFill>
                      <a:srgbClr val="D0C5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54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uLnTx/>
                        <a:uFillTx/>
                        <a:latin typeface="Calibri" panose="020F0502020204030204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54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uLnTx/>
                        <a:uFillTx/>
                        <a:latin typeface="Calibri" panose="020F0502020204030204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54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uLnTx/>
                        <a:uFillTx/>
                        <a:latin typeface="Calibri" panose="020F0502020204030204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rgbClr val="F09CC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83038517"/>
                  </a:ext>
                </a:extLst>
              </a:tr>
              <a:tr h="1532608">
                <a:tc>
                  <a:txBody>
                    <a:bodyPr/>
                    <a:lstStyle/>
                    <a:p>
                      <a:r>
                        <a:rPr lang="en-US" dirty="0"/>
                        <a:t>Belief/Knowledge</a:t>
                      </a: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5400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solidFill>
                      <a:srgbClr val="D0C5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5400" b="1" dirty="0">
                        <a:solidFill>
                          <a:srgbClr val="00B050"/>
                        </a:solidFill>
                      </a:endParaRPr>
                    </a:p>
                  </a:txBody>
                  <a:tcP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54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uLnTx/>
                        <a:uFillTx/>
                        <a:latin typeface="Calibri" panose="020F0502020204030204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54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uLnTx/>
                        <a:uFillTx/>
                        <a:latin typeface="Calibri" panose="020F0502020204030204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rgbClr val="F09CC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26788233"/>
                  </a:ext>
                </a:extLst>
              </a:tr>
              <a:tr h="1532608">
                <a:tc>
                  <a:txBody>
                    <a:bodyPr/>
                    <a:lstStyle/>
                    <a:p>
                      <a:r>
                        <a:rPr lang="en-US" dirty="0"/>
                        <a:t>Motive/purpose</a:t>
                      </a: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5400" b="1" dirty="0">
                        <a:solidFill>
                          <a:srgbClr val="00B050"/>
                        </a:solidFill>
                      </a:endParaRPr>
                    </a:p>
                  </a:txBody>
                  <a:tcPr>
                    <a:solidFill>
                      <a:srgbClr val="D0C5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5400" b="1" dirty="0">
                        <a:solidFill>
                          <a:srgbClr val="00B050"/>
                        </a:solidFill>
                      </a:endParaRPr>
                    </a:p>
                  </a:txBody>
                  <a:tcP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5400" b="1" dirty="0">
                        <a:solidFill>
                          <a:srgbClr val="00B050"/>
                        </a:solidFill>
                      </a:endParaRPr>
                    </a:p>
                  </a:txBody>
                  <a:tcP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5400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solidFill>
                      <a:srgbClr val="F09CC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04637435"/>
                  </a:ext>
                </a:extLst>
              </a:tr>
            </a:tbl>
          </a:graphicData>
        </a:graphic>
      </p:graphicFrame>
      <p:sp>
        <p:nvSpPr>
          <p:cNvPr id="3" name="TextBox 2">
            <a:extLst>
              <a:ext uri="{FF2B5EF4-FFF2-40B4-BE49-F238E27FC236}">
                <a16:creationId xmlns:a16="http://schemas.microsoft.com/office/drawing/2014/main" id="{A4C93189-9B15-6846-9D2D-127FF0D7A5B5}"/>
              </a:ext>
            </a:extLst>
          </p:cNvPr>
          <p:cNvSpPr txBox="1"/>
          <p:nvPr/>
        </p:nvSpPr>
        <p:spPr>
          <a:xfrm>
            <a:off x="3323806" y="1000897"/>
            <a:ext cx="704040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 algn="ctr">
              <a:defRPr/>
            </a:pPr>
            <a:r>
              <a:rPr lang="en-US" sz="5400" b="1" dirty="0">
                <a:solidFill>
                  <a:srgbClr val="00B050"/>
                </a:solidFill>
              </a:rPr>
              <a:t>✓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C7AA7028-2416-8242-A983-4BB765802F52}"/>
              </a:ext>
            </a:extLst>
          </p:cNvPr>
          <p:cNvSpPr txBox="1"/>
          <p:nvPr/>
        </p:nvSpPr>
        <p:spPr>
          <a:xfrm>
            <a:off x="5624896" y="1000897"/>
            <a:ext cx="877163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 algn="ctr">
              <a:defRPr/>
            </a:pPr>
            <a:r>
              <a:rPr lang="en-US" sz="5400" b="1" dirty="0">
                <a:solidFill>
                  <a:srgbClr val="FF0000"/>
                </a:solidFill>
              </a:rPr>
              <a:t>✘</a:t>
            </a:r>
            <a:endParaRPr lang="en-US" sz="5400" b="1" dirty="0">
              <a:solidFill>
                <a:srgbClr val="00B050"/>
              </a:solidFill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908680A-BEF9-FF4E-90D4-88366749C6BB}"/>
              </a:ext>
            </a:extLst>
          </p:cNvPr>
          <p:cNvSpPr txBox="1"/>
          <p:nvPr/>
        </p:nvSpPr>
        <p:spPr>
          <a:xfrm>
            <a:off x="7965909" y="1000897"/>
            <a:ext cx="907621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 algn="ctr">
              <a:defRPr/>
            </a:pPr>
            <a:r>
              <a:rPr lang="en-US" sz="5400" b="1" dirty="0">
                <a:solidFill>
                  <a:srgbClr val="FF0000"/>
                </a:solidFill>
              </a:rPr>
              <a:t>✘</a:t>
            </a:r>
            <a:r>
              <a:rPr lang="en-US" sz="5400" b="1" dirty="0">
                <a:solidFill>
                  <a:srgbClr val="00B050"/>
                </a:solidFill>
              </a:rPr>
              <a:t> 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9B4BFAB1-B375-4440-9FA5-005505F1124B}"/>
              </a:ext>
            </a:extLst>
          </p:cNvPr>
          <p:cNvSpPr txBox="1"/>
          <p:nvPr/>
        </p:nvSpPr>
        <p:spPr>
          <a:xfrm>
            <a:off x="10244471" y="1000897"/>
            <a:ext cx="704040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 algn="ctr">
              <a:defRPr/>
            </a:pPr>
            <a:r>
              <a:rPr lang="en-US" sz="5400" b="1" dirty="0">
                <a:solidFill>
                  <a:srgbClr val="00B050"/>
                </a:solidFill>
              </a:rPr>
              <a:t>✓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6BE43AFD-B31E-0F48-9C0F-0C2203972B43}"/>
              </a:ext>
            </a:extLst>
          </p:cNvPr>
          <p:cNvSpPr txBox="1"/>
          <p:nvPr/>
        </p:nvSpPr>
        <p:spPr>
          <a:xfrm>
            <a:off x="3260011" y="2493534"/>
            <a:ext cx="907621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 algn="ctr">
              <a:defRPr/>
            </a:pPr>
            <a:r>
              <a:rPr lang="en-US" sz="5400" b="1" dirty="0">
                <a:solidFill>
                  <a:srgbClr val="FF0000"/>
                </a:solidFill>
              </a:rPr>
              <a:t>✘</a:t>
            </a:r>
            <a:r>
              <a:rPr lang="en-US" sz="5400" b="1" dirty="0">
                <a:solidFill>
                  <a:srgbClr val="00B050"/>
                </a:solidFill>
              </a:rPr>
              <a:t> 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186101CE-EA3D-4A4E-A5ED-6790BB50B817}"/>
              </a:ext>
            </a:extLst>
          </p:cNvPr>
          <p:cNvSpPr txBox="1"/>
          <p:nvPr/>
        </p:nvSpPr>
        <p:spPr>
          <a:xfrm>
            <a:off x="5609666" y="2505670"/>
            <a:ext cx="907621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 algn="ctr">
              <a:defRPr/>
            </a:pPr>
            <a:r>
              <a:rPr lang="en-US" sz="5400" b="1" dirty="0">
                <a:solidFill>
                  <a:srgbClr val="FF0000"/>
                </a:solidFill>
              </a:rPr>
              <a:t>✘</a:t>
            </a:r>
            <a:r>
              <a:rPr lang="en-US" sz="5400" b="1" dirty="0">
                <a:solidFill>
                  <a:srgbClr val="00B050"/>
                </a:solidFill>
              </a:rPr>
              <a:t> 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B5E30981-D2B1-6C40-BA5A-8A59BD5BE32A}"/>
              </a:ext>
            </a:extLst>
          </p:cNvPr>
          <p:cNvSpPr txBox="1"/>
          <p:nvPr/>
        </p:nvSpPr>
        <p:spPr>
          <a:xfrm>
            <a:off x="7959321" y="2493534"/>
            <a:ext cx="907621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 algn="ctr">
              <a:defRPr/>
            </a:pPr>
            <a:r>
              <a:rPr lang="en-US" sz="5400" b="1" dirty="0">
                <a:solidFill>
                  <a:srgbClr val="FF0000"/>
                </a:solidFill>
              </a:rPr>
              <a:t>✘</a:t>
            </a:r>
            <a:r>
              <a:rPr lang="en-US" sz="5400" b="1" dirty="0">
                <a:solidFill>
                  <a:srgbClr val="00B050"/>
                </a:solidFill>
              </a:rPr>
              <a:t> 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3D44C679-F1D1-F741-BFC8-88E144126687}"/>
              </a:ext>
            </a:extLst>
          </p:cNvPr>
          <p:cNvSpPr txBox="1"/>
          <p:nvPr/>
        </p:nvSpPr>
        <p:spPr>
          <a:xfrm>
            <a:off x="10142680" y="2505670"/>
            <a:ext cx="907621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 algn="ctr">
              <a:defRPr/>
            </a:pPr>
            <a:r>
              <a:rPr lang="en-US" sz="5400" b="1" dirty="0">
                <a:solidFill>
                  <a:srgbClr val="FF0000"/>
                </a:solidFill>
              </a:rPr>
              <a:t>✘</a:t>
            </a:r>
            <a:r>
              <a:rPr lang="en-US" sz="5400" b="1" dirty="0">
                <a:solidFill>
                  <a:srgbClr val="00B050"/>
                </a:solidFill>
              </a:rPr>
              <a:t> 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93DC284F-1C54-4F43-A9EB-93F50E88134B}"/>
              </a:ext>
            </a:extLst>
          </p:cNvPr>
          <p:cNvSpPr txBox="1"/>
          <p:nvPr/>
        </p:nvSpPr>
        <p:spPr>
          <a:xfrm>
            <a:off x="3323806" y="3815516"/>
            <a:ext cx="907621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 algn="ctr">
              <a:defRPr/>
            </a:pPr>
            <a:r>
              <a:rPr lang="en-US" sz="5400" b="1" dirty="0">
                <a:solidFill>
                  <a:srgbClr val="FF0000"/>
                </a:solidFill>
              </a:rPr>
              <a:t>✘</a:t>
            </a:r>
            <a:r>
              <a:rPr lang="en-US" sz="5400" b="1" dirty="0">
                <a:solidFill>
                  <a:srgbClr val="00B050"/>
                </a:solidFill>
              </a:rPr>
              <a:t> 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7622AFEB-B3CD-EA42-8A31-BEBD38DEF13F}"/>
              </a:ext>
            </a:extLst>
          </p:cNvPr>
          <p:cNvSpPr txBox="1"/>
          <p:nvPr/>
        </p:nvSpPr>
        <p:spPr>
          <a:xfrm>
            <a:off x="5711457" y="3815516"/>
            <a:ext cx="704040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 algn="ctr">
              <a:defRPr/>
            </a:pPr>
            <a:r>
              <a:rPr lang="en-US" sz="5400" b="1" dirty="0">
                <a:solidFill>
                  <a:srgbClr val="00B050"/>
                </a:solidFill>
              </a:rPr>
              <a:t>✓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45FB2769-C7A6-874F-9D28-4D064C485AD6}"/>
              </a:ext>
            </a:extLst>
          </p:cNvPr>
          <p:cNvSpPr txBox="1"/>
          <p:nvPr/>
        </p:nvSpPr>
        <p:spPr>
          <a:xfrm>
            <a:off x="7965909" y="3815516"/>
            <a:ext cx="907621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 algn="ctr">
              <a:defRPr/>
            </a:pPr>
            <a:r>
              <a:rPr lang="en-US" sz="5400" b="1" dirty="0">
                <a:solidFill>
                  <a:srgbClr val="FF0000"/>
                </a:solidFill>
              </a:rPr>
              <a:t>✘</a:t>
            </a:r>
            <a:r>
              <a:rPr lang="en-US" sz="5400" b="1" dirty="0">
                <a:solidFill>
                  <a:srgbClr val="00B050"/>
                </a:solidFill>
              </a:rPr>
              <a:t> 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3CA137F7-3564-C64C-BEF5-8133E97D9187}"/>
              </a:ext>
            </a:extLst>
          </p:cNvPr>
          <p:cNvSpPr txBox="1"/>
          <p:nvPr/>
        </p:nvSpPr>
        <p:spPr>
          <a:xfrm>
            <a:off x="10142680" y="3815516"/>
            <a:ext cx="907621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 algn="ctr">
              <a:defRPr/>
            </a:pPr>
            <a:r>
              <a:rPr lang="en-US" sz="5400" b="1" dirty="0">
                <a:solidFill>
                  <a:srgbClr val="FF0000"/>
                </a:solidFill>
              </a:rPr>
              <a:t>✘</a:t>
            </a:r>
            <a:r>
              <a:rPr lang="en-US" sz="5400" b="1" dirty="0">
                <a:solidFill>
                  <a:srgbClr val="00B050"/>
                </a:solidFill>
              </a:rPr>
              <a:t> 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6531BE68-2304-E64D-93DC-5F20FA30B513}"/>
              </a:ext>
            </a:extLst>
          </p:cNvPr>
          <p:cNvSpPr txBox="1"/>
          <p:nvPr/>
        </p:nvSpPr>
        <p:spPr>
          <a:xfrm>
            <a:off x="3361801" y="5348014"/>
            <a:ext cx="704040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 algn="ctr">
              <a:defRPr/>
            </a:pPr>
            <a:r>
              <a:rPr lang="en-US" sz="5400" b="1" dirty="0">
                <a:solidFill>
                  <a:srgbClr val="00B050"/>
                </a:solidFill>
              </a:rPr>
              <a:t>✓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FCBA2551-A288-C647-BA3E-AFA978502AD8}"/>
              </a:ext>
            </a:extLst>
          </p:cNvPr>
          <p:cNvSpPr txBox="1"/>
          <p:nvPr/>
        </p:nvSpPr>
        <p:spPr>
          <a:xfrm>
            <a:off x="5759613" y="5256385"/>
            <a:ext cx="704040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 algn="ctr">
              <a:defRPr/>
            </a:pPr>
            <a:r>
              <a:rPr lang="en-US" sz="5400" b="1" dirty="0">
                <a:solidFill>
                  <a:srgbClr val="00B050"/>
                </a:solidFill>
              </a:rPr>
              <a:t>✓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27759886-D584-4F4F-9708-82D91816F5AE}"/>
              </a:ext>
            </a:extLst>
          </p:cNvPr>
          <p:cNvSpPr txBox="1"/>
          <p:nvPr/>
        </p:nvSpPr>
        <p:spPr>
          <a:xfrm>
            <a:off x="7965909" y="5256385"/>
            <a:ext cx="704040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 algn="ctr">
              <a:defRPr/>
            </a:pPr>
            <a:r>
              <a:rPr lang="en-US" sz="5400" b="1" dirty="0">
                <a:solidFill>
                  <a:srgbClr val="00B050"/>
                </a:solidFill>
              </a:rPr>
              <a:t>✓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F7A7CF95-ABD3-0C49-BC68-AED93B5FA8B2}"/>
              </a:ext>
            </a:extLst>
          </p:cNvPr>
          <p:cNvSpPr txBox="1"/>
          <p:nvPr/>
        </p:nvSpPr>
        <p:spPr>
          <a:xfrm>
            <a:off x="10172205" y="5235119"/>
            <a:ext cx="907621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 algn="ctr">
              <a:defRPr/>
            </a:pPr>
            <a:r>
              <a:rPr lang="en-US" sz="5400" b="1" dirty="0">
                <a:solidFill>
                  <a:srgbClr val="FF0000"/>
                </a:solidFill>
              </a:rPr>
              <a:t>✘</a:t>
            </a:r>
            <a:r>
              <a:rPr lang="en-US" sz="5400" b="1" dirty="0">
                <a:solidFill>
                  <a:srgbClr val="00B050"/>
                </a:solidFill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6304500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GB" dirty="0" smtClean="0">
                <a:latin typeface="Garamond" charset="0"/>
                <a:cs typeface="Arial" charset="0"/>
              </a:rPr>
              <a:t>ACQUISITION OF RIGHTS - SUMMARY</a:t>
            </a:r>
            <a:endParaRPr lang="en-GB" dirty="0">
              <a:latin typeface="Garamond" charset="0"/>
              <a:cs typeface="Arial" charset="0"/>
            </a:endParaRPr>
          </a:p>
        </p:txBody>
      </p:sp>
      <p:sp>
        <p:nvSpPr>
          <p:cNvPr id="80898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>
            <a:normAutofit fontScale="92500" lnSpcReduction="10000"/>
          </a:bodyPr>
          <a:lstStyle/>
          <a:p>
            <a:pPr marL="495300" indent="-495300" eaLnBrk="1" hangingPunct="1"/>
            <a:r>
              <a:rPr lang="de-DE" sz="3500" b="1" dirty="0" smtClean="0">
                <a:solidFill>
                  <a:srgbClr val="000000"/>
                </a:solidFill>
                <a:latin typeface="Garamond" charset="0"/>
                <a:cs typeface="Arial" charset="0"/>
              </a:rPr>
              <a:t>Intention</a:t>
            </a:r>
            <a:r>
              <a:rPr lang="de-DE" sz="3500" dirty="0" smtClean="0">
                <a:solidFill>
                  <a:srgbClr val="000000"/>
                </a:solidFill>
                <a:latin typeface="Garamond" charset="0"/>
                <a:cs typeface="Arial" charset="0"/>
              </a:rPr>
              <a:t> – TS - </a:t>
            </a:r>
            <a:r>
              <a:rPr lang="de-DE" sz="3500" dirty="0" err="1" smtClean="0">
                <a:solidFill>
                  <a:srgbClr val="000000"/>
                </a:solidFill>
                <a:latin typeface="Garamond" charset="0"/>
                <a:cs typeface="Arial" charset="0"/>
              </a:rPr>
              <a:t>set</a:t>
            </a:r>
            <a:r>
              <a:rPr lang="de-DE" sz="3500" dirty="0" smtClean="0">
                <a:solidFill>
                  <a:srgbClr val="000000"/>
                </a:solidFill>
                <a:latin typeface="Garamond" charset="0"/>
                <a:cs typeface="Arial" charset="0"/>
              </a:rPr>
              <a:t> out </a:t>
            </a:r>
            <a:r>
              <a:rPr lang="de-DE" sz="3500" dirty="0" err="1" smtClean="0">
                <a:solidFill>
                  <a:srgbClr val="000000"/>
                </a:solidFill>
                <a:latin typeface="Garamond" charset="0"/>
                <a:cs typeface="Arial" charset="0"/>
              </a:rPr>
              <a:t>to</a:t>
            </a:r>
            <a:r>
              <a:rPr lang="de-DE" sz="3500" dirty="0" smtClean="0">
                <a:solidFill>
                  <a:srgbClr val="000000"/>
                </a:solidFill>
                <a:latin typeface="Garamond" charset="0"/>
                <a:cs typeface="Arial" charset="0"/>
              </a:rPr>
              <a:t> </a:t>
            </a:r>
            <a:r>
              <a:rPr lang="de-DE" sz="3500" dirty="0" err="1" smtClean="0">
                <a:solidFill>
                  <a:srgbClr val="000000"/>
                </a:solidFill>
                <a:latin typeface="Garamond" charset="0"/>
                <a:cs typeface="Arial" charset="0"/>
              </a:rPr>
              <a:t>keep</a:t>
            </a:r>
            <a:r>
              <a:rPr lang="de-DE" sz="3500" dirty="0" smtClean="0">
                <a:solidFill>
                  <a:srgbClr val="000000"/>
                </a:solidFill>
                <a:latin typeface="Garamond" charset="0"/>
                <a:cs typeface="Arial" charset="0"/>
              </a:rPr>
              <a:t> </a:t>
            </a:r>
            <a:r>
              <a:rPr lang="de-DE" sz="3500" dirty="0" err="1" smtClean="0">
                <a:solidFill>
                  <a:srgbClr val="000000"/>
                </a:solidFill>
                <a:latin typeface="Garamond" charset="0"/>
                <a:cs typeface="Arial" charset="0"/>
              </a:rPr>
              <a:t>information</a:t>
            </a:r>
            <a:r>
              <a:rPr lang="de-DE" sz="3500" dirty="0" smtClean="0">
                <a:solidFill>
                  <a:srgbClr val="000000"/>
                </a:solidFill>
                <a:latin typeface="Garamond" charset="0"/>
                <a:cs typeface="Arial" charset="0"/>
              </a:rPr>
              <a:t> </a:t>
            </a:r>
            <a:r>
              <a:rPr lang="de-DE" sz="3500" dirty="0" err="1" smtClean="0">
                <a:solidFill>
                  <a:srgbClr val="000000"/>
                </a:solidFill>
                <a:latin typeface="Garamond" charset="0"/>
                <a:cs typeface="Arial" charset="0"/>
              </a:rPr>
              <a:t>secret</a:t>
            </a:r>
            <a:r>
              <a:rPr lang="de-DE" sz="3500" dirty="0" smtClean="0">
                <a:solidFill>
                  <a:srgbClr val="000000"/>
                </a:solidFill>
                <a:latin typeface="Garamond" charset="0"/>
                <a:cs typeface="Arial" charset="0"/>
              </a:rPr>
              <a:t>; © - </a:t>
            </a:r>
            <a:r>
              <a:rPr lang="de-DE" sz="3500" dirty="0" err="1" smtClean="0">
                <a:solidFill>
                  <a:srgbClr val="000000"/>
                </a:solidFill>
                <a:latin typeface="Garamond" charset="0"/>
                <a:cs typeface="Arial" charset="0"/>
              </a:rPr>
              <a:t>creative</a:t>
            </a:r>
            <a:r>
              <a:rPr lang="de-DE" sz="3500" dirty="0" smtClean="0">
                <a:solidFill>
                  <a:srgbClr val="000000"/>
                </a:solidFill>
                <a:latin typeface="Garamond" charset="0"/>
                <a:cs typeface="Arial" charset="0"/>
              </a:rPr>
              <a:t> </a:t>
            </a:r>
            <a:r>
              <a:rPr lang="de-DE" sz="3500" dirty="0" err="1" smtClean="0">
                <a:solidFill>
                  <a:srgbClr val="000000"/>
                </a:solidFill>
                <a:latin typeface="Garamond" charset="0"/>
                <a:cs typeface="Arial" charset="0"/>
              </a:rPr>
              <a:t>choices</a:t>
            </a:r>
            <a:r>
              <a:rPr lang="de-DE" sz="3500" dirty="0" smtClean="0">
                <a:solidFill>
                  <a:srgbClr val="000000"/>
                </a:solidFill>
                <a:latin typeface="Garamond" charset="0"/>
                <a:cs typeface="Arial" charset="0"/>
              </a:rPr>
              <a:t>, </a:t>
            </a:r>
            <a:r>
              <a:rPr lang="de-DE" sz="3500" dirty="0" err="1" smtClean="0">
                <a:solidFill>
                  <a:srgbClr val="000000"/>
                </a:solidFill>
                <a:latin typeface="Garamond" charset="0"/>
                <a:cs typeface="Arial" charset="0"/>
              </a:rPr>
              <a:t>conscious</a:t>
            </a:r>
            <a:r>
              <a:rPr lang="de-DE" sz="3500" dirty="0" smtClean="0">
                <a:solidFill>
                  <a:srgbClr val="000000"/>
                </a:solidFill>
                <a:latin typeface="Garamond" charset="0"/>
                <a:cs typeface="Arial" charset="0"/>
              </a:rPr>
              <a:t> </a:t>
            </a:r>
            <a:r>
              <a:rPr lang="de-DE" sz="3500" dirty="0" err="1" smtClean="0">
                <a:solidFill>
                  <a:srgbClr val="000000"/>
                </a:solidFill>
                <a:latin typeface="Garamond" charset="0"/>
                <a:cs typeface="Arial" charset="0"/>
              </a:rPr>
              <a:t>collaboration</a:t>
            </a:r>
            <a:r>
              <a:rPr lang="de-DE" sz="3500" dirty="0" smtClean="0">
                <a:solidFill>
                  <a:srgbClr val="000000"/>
                </a:solidFill>
                <a:latin typeface="Garamond" charset="0"/>
                <a:cs typeface="Arial" charset="0"/>
              </a:rPr>
              <a:t> </a:t>
            </a:r>
            <a:r>
              <a:rPr lang="de-DE" sz="3500" dirty="0" err="1" smtClean="0">
                <a:solidFill>
                  <a:srgbClr val="000000"/>
                </a:solidFill>
                <a:latin typeface="Garamond" charset="0"/>
                <a:cs typeface="Arial" charset="0"/>
              </a:rPr>
              <a:t>or</a:t>
            </a:r>
            <a:r>
              <a:rPr lang="de-DE" sz="3500" dirty="0" smtClean="0">
                <a:solidFill>
                  <a:srgbClr val="000000"/>
                </a:solidFill>
                <a:latin typeface="Garamond" charset="0"/>
                <a:cs typeface="Arial" charset="0"/>
              </a:rPr>
              <a:t> </a:t>
            </a:r>
            <a:r>
              <a:rPr lang="de-DE" sz="3500" dirty="0" err="1" smtClean="0">
                <a:solidFill>
                  <a:srgbClr val="000000"/>
                </a:solidFill>
                <a:latin typeface="Garamond" charset="0"/>
                <a:cs typeface="Arial" charset="0"/>
              </a:rPr>
              <a:t>intention</a:t>
            </a:r>
            <a:r>
              <a:rPr lang="de-DE" sz="3500" dirty="0" smtClean="0">
                <a:solidFill>
                  <a:srgbClr val="000000"/>
                </a:solidFill>
                <a:latin typeface="Garamond" charset="0"/>
                <a:cs typeface="Arial" charset="0"/>
              </a:rPr>
              <a:t> </a:t>
            </a:r>
            <a:r>
              <a:rPr lang="de-DE" sz="3500" dirty="0" err="1" smtClean="0">
                <a:solidFill>
                  <a:srgbClr val="000000"/>
                </a:solidFill>
                <a:latin typeface="Garamond" charset="0"/>
                <a:cs typeface="Arial" charset="0"/>
              </a:rPr>
              <a:t>to</a:t>
            </a:r>
            <a:r>
              <a:rPr lang="de-DE" sz="3500" dirty="0" smtClean="0">
                <a:solidFill>
                  <a:srgbClr val="000000"/>
                </a:solidFill>
                <a:latin typeface="Garamond" charset="0"/>
                <a:cs typeface="Arial" charset="0"/>
              </a:rPr>
              <a:t> </a:t>
            </a:r>
            <a:r>
              <a:rPr lang="de-DE" sz="3500" dirty="0" err="1" smtClean="0">
                <a:solidFill>
                  <a:srgbClr val="000000"/>
                </a:solidFill>
                <a:latin typeface="Garamond" charset="0"/>
                <a:cs typeface="Arial" charset="0"/>
              </a:rPr>
              <a:t>be</a:t>
            </a:r>
            <a:r>
              <a:rPr lang="de-DE" sz="3500" dirty="0" smtClean="0">
                <a:solidFill>
                  <a:srgbClr val="000000"/>
                </a:solidFill>
                <a:latin typeface="Garamond" charset="0"/>
                <a:cs typeface="Arial" charset="0"/>
              </a:rPr>
              <a:t> </a:t>
            </a:r>
            <a:r>
              <a:rPr lang="de-DE" sz="3500" dirty="0" err="1" smtClean="0">
                <a:solidFill>
                  <a:srgbClr val="000000"/>
                </a:solidFill>
                <a:latin typeface="Garamond" charset="0"/>
                <a:cs typeface="Arial" charset="0"/>
              </a:rPr>
              <a:t>joint</a:t>
            </a:r>
            <a:r>
              <a:rPr lang="de-DE" sz="3500" dirty="0" smtClean="0">
                <a:solidFill>
                  <a:srgbClr val="000000"/>
                </a:solidFill>
                <a:latin typeface="Garamond" charset="0"/>
                <a:cs typeface="Arial" charset="0"/>
              </a:rPr>
              <a:t> </a:t>
            </a:r>
            <a:r>
              <a:rPr lang="de-DE" sz="3500" dirty="0" err="1" smtClean="0">
                <a:solidFill>
                  <a:srgbClr val="000000"/>
                </a:solidFill>
                <a:latin typeface="Garamond" charset="0"/>
                <a:cs typeface="Arial" charset="0"/>
              </a:rPr>
              <a:t>authors</a:t>
            </a:r>
            <a:endParaRPr lang="de-DE" sz="3500" dirty="0" smtClean="0">
              <a:solidFill>
                <a:srgbClr val="000000"/>
              </a:solidFill>
              <a:latin typeface="Garamond" charset="0"/>
              <a:cs typeface="Arial" charset="0"/>
            </a:endParaRPr>
          </a:p>
          <a:p>
            <a:pPr marL="495300" indent="-495300" eaLnBrk="1" hangingPunct="1"/>
            <a:endParaRPr lang="de-DE" sz="3500" dirty="0">
              <a:solidFill>
                <a:srgbClr val="000000"/>
              </a:solidFill>
              <a:latin typeface="Garamond" charset="0"/>
              <a:cs typeface="Arial" charset="0"/>
            </a:endParaRPr>
          </a:p>
          <a:p>
            <a:pPr marL="495300" indent="-495300"/>
            <a:r>
              <a:rPr lang="en-GB" sz="3500" b="1" dirty="0">
                <a:solidFill>
                  <a:srgbClr val="000000"/>
                </a:solidFill>
                <a:latin typeface="Garamond" charset="0"/>
                <a:cs typeface="Arial" charset="0"/>
              </a:rPr>
              <a:t>Purpose</a:t>
            </a:r>
            <a:r>
              <a:rPr lang="en-GB" sz="3500" dirty="0">
                <a:solidFill>
                  <a:srgbClr val="000000"/>
                </a:solidFill>
                <a:latin typeface="Garamond" charset="0"/>
                <a:cs typeface="Arial" charset="0"/>
              </a:rPr>
              <a:t> – </a:t>
            </a:r>
            <a:r>
              <a:rPr lang="de-DE" sz="3500" dirty="0">
                <a:solidFill>
                  <a:srgbClr val="000000"/>
                </a:solidFill>
                <a:latin typeface="Garamond" charset="0"/>
                <a:cs typeface="Arial" charset="0"/>
              </a:rPr>
              <a:t>© type </a:t>
            </a:r>
            <a:r>
              <a:rPr lang="de-DE" sz="3500" dirty="0" err="1">
                <a:solidFill>
                  <a:srgbClr val="000000"/>
                </a:solidFill>
                <a:latin typeface="Garamond" charset="0"/>
                <a:cs typeface="Arial" charset="0"/>
              </a:rPr>
              <a:t>of</a:t>
            </a:r>
            <a:r>
              <a:rPr lang="de-DE" sz="3500" dirty="0">
                <a:solidFill>
                  <a:srgbClr val="000000"/>
                </a:solidFill>
                <a:latin typeface="Garamond" charset="0"/>
                <a:cs typeface="Arial" charset="0"/>
              </a:rPr>
              <a:t> </a:t>
            </a:r>
            <a:r>
              <a:rPr lang="de-DE" sz="3500" dirty="0" err="1">
                <a:solidFill>
                  <a:srgbClr val="000000"/>
                </a:solidFill>
                <a:latin typeface="Garamond" charset="0"/>
                <a:cs typeface="Arial" charset="0"/>
              </a:rPr>
              <a:t>work</a:t>
            </a:r>
            <a:r>
              <a:rPr lang="de-DE" sz="3500" dirty="0">
                <a:solidFill>
                  <a:srgbClr val="000000"/>
                </a:solidFill>
                <a:latin typeface="Garamond" charset="0"/>
                <a:cs typeface="Arial" charset="0"/>
              </a:rPr>
              <a:t>, TM – </a:t>
            </a:r>
            <a:r>
              <a:rPr lang="de-DE" sz="3500" dirty="0" err="1">
                <a:solidFill>
                  <a:srgbClr val="000000"/>
                </a:solidFill>
                <a:latin typeface="Garamond" charset="0"/>
                <a:cs typeface="Arial" charset="0"/>
              </a:rPr>
              <a:t>bad</a:t>
            </a:r>
            <a:r>
              <a:rPr lang="de-DE" sz="3500" dirty="0">
                <a:solidFill>
                  <a:srgbClr val="000000"/>
                </a:solidFill>
                <a:latin typeface="Garamond" charset="0"/>
                <a:cs typeface="Arial" charset="0"/>
              </a:rPr>
              <a:t> </a:t>
            </a:r>
            <a:r>
              <a:rPr lang="de-DE" sz="3500" dirty="0" err="1">
                <a:solidFill>
                  <a:srgbClr val="000000"/>
                </a:solidFill>
                <a:latin typeface="Garamond" charset="0"/>
                <a:cs typeface="Arial" charset="0"/>
              </a:rPr>
              <a:t>faith</a:t>
            </a:r>
            <a:r>
              <a:rPr lang="de-DE" sz="3500" dirty="0">
                <a:solidFill>
                  <a:srgbClr val="000000"/>
                </a:solidFill>
                <a:latin typeface="Garamond" charset="0"/>
                <a:cs typeface="Arial" charset="0"/>
              </a:rPr>
              <a:t> (</a:t>
            </a:r>
            <a:r>
              <a:rPr lang="de-DE" sz="3500" dirty="0" err="1">
                <a:solidFill>
                  <a:srgbClr val="000000"/>
                </a:solidFill>
                <a:latin typeface="Garamond" charset="0"/>
                <a:cs typeface="Arial" charset="0"/>
              </a:rPr>
              <a:t>harm</a:t>
            </a:r>
            <a:r>
              <a:rPr lang="de-DE" sz="3500" dirty="0">
                <a:solidFill>
                  <a:srgbClr val="000000"/>
                </a:solidFill>
                <a:latin typeface="Garamond" charset="0"/>
                <a:cs typeface="Arial" charset="0"/>
              </a:rPr>
              <a:t> </a:t>
            </a:r>
            <a:r>
              <a:rPr lang="de-DE" sz="3500" dirty="0" err="1">
                <a:solidFill>
                  <a:srgbClr val="000000"/>
                </a:solidFill>
                <a:latin typeface="Garamond" charset="0"/>
                <a:cs typeface="Arial" charset="0"/>
              </a:rPr>
              <a:t>competitors</a:t>
            </a:r>
            <a:r>
              <a:rPr lang="de-DE" sz="3500" dirty="0">
                <a:solidFill>
                  <a:srgbClr val="000000"/>
                </a:solidFill>
                <a:latin typeface="Garamond" charset="0"/>
                <a:cs typeface="Arial" charset="0"/>
              </a:rPr>
              <a:t>, </a:t>
            </a:r>
            <a:r>
              <a:rPr lang="de-DE" sz="3500" dirty="0" err="1">
                <a:solidFill>
                  <a:srgbClr val="000000"/>
                </a:solidFill>
                <a:latin typeface="Garamond" charset="0"/>
                <a:cs typeface="Arial" charset="0"/>
              </a:rPr>
              <a:t>clutter</a:t>
            </a:r>
            <a:r>
              <a:rPr lang="de-DE" sz="3500" dirty="0">
                <a:solidFill>
                  <a:srgbClr val="000000"/>
                </a:solidFill>
                <a:latin typeface="Garamond" charset="0"/>
                <a:cs typeface="Arial" charset="0"/>
              </a:rPr>
              <a:t> </a:t>
            </a:r>
            <a:r>
              <a:rPr lang="de-DE" sz="3500" dirty="0" err="1">
                <a:solidFill>
                  <a:srgbClr val="000000"/>
                </a:solidFill>
                <a:latin typeface="Garamond" charset="0"/>
                <a:cs typeface="Arial" charset="0"/>
              </a:rPr>
              <a:t>register</a:t>
            </a:r>
            <a:r>
              <a:rPr lang="de-DE" sz="3500" dirty="0">
                <a:solidFill>
                  <a:srgbClr val="000000"/>
                </a:solidFill>
                <a:latin typeface="Garamond" charset="0"/>
                <a:cs typeface="Arial" charset="0"/>
              </a:rPr>
              <a:t>); P – </a:t>
            </a:r>
            <a:r>
              <a:rPr lang="de-DE" sz="3500" dirty="0" err="1">
                <a:solidFill>
                  <a:srgbClr val="000000"/>
                </a:solidFill>
                <a:latin typeface="Garamond" charset="0"/>
                <a:cs typeface="Arial" charset="0"/>
              </a:rPr>
              <a:t>novel</a:t>
            </a:r>
            <a:r>
              <a:rPr lang="de-DE" sz="3500" dirty="0">
                <a:solidFill>
                  <a:srgbClr val="000000"/>
                </a:solidFill>
                <a:latin typeface="Garamond" charset="0"/>
                <a:cs typeface="Arial" charset="0"/>
              </a:rPr>
              <a:t> </a:t>
            </a:r>
            <a:r>
              <a:rPr lang="de-DE" sz="3500" dirty="0" err="1" smtClean="0">
                <a:solidFill>
                  <a:srgbClr val="000000"/>
                </a:solidFill>
                <a:latin typeface="Garamond" charset="0"/>
                <a:cs typeface="Arial" charset="0"/>
              </a:rPr>
              <a:t>inventions</a:t>
            </a:r>
            <a:endParaRPr lang="de-DE" sz="3500" dirty="0" smtClean="0">
              <a:solidFill>
                <a:srgbClr val="000000"/>
              </a:solidFill>
              <a:latin typeface="Garamond" charset="0"/>
              <a:cs typeface="Arial" charset="0"/>
            </a:endParaRPr>
          </a:p>
          <a:p>
            <a:pPr marL="495300" indent="-495300"/>
            <a:endParaRPr lang="de-DE" sz="3500" dirty="0">
              <a:solidFill>
                <a:srgbClr val="000000"/>
              </a:solidFill>
              <a:latin typeface="Garamond" charset="0"/>
              <a:cs typeface="Arial" charset="0"/>
            </a:endParaRPr>
          </a:p>
          <a:p>
            <a:pPr marL="495300" indent="-495300"/>
            <a:r>
              <a:rPr lang="de-DE" sz="3500" dirty="0" err="1" smtClean="0">
                <a:solidFill>
                  <a:srgbClr val="000000"/>
                </a:solidFill>
                <a:latin typeface="Garamond" charset="0"/>
                <a:cs typeface="Arial" charset="0"/>
              </a:rPr>
              <a:t>Roles</a:t>
            </a:r>
            <a:r>
              <a:rPr lang="de-DE" sz="3500" dirty="0" smtClean="0">
                <a:solidFill>
                  <a:srgbClr val="000000"/>
                </a:solidFill>
                <a:latin typeface="Garamond" charset="0"/>
                <a:cs typeface="Arial" charset="0"/>
              </a:rPr>
              <a:t> </a:t>
            </a:r>
            <a:r>
              <a:rPr lang="de-DE" sz="3500" dirty="0" err="1" smtClean="0">
                <a:solidFill>
                  <a:srgbClr val="000000"/>
                </a:solidFill>
                <a:latin typeface="Garamond" charset="0"/>
                <a:cs typeface="Arial" charset="0"/>
              </a:rPr>
              <a:t>here</a:t>
            </a:r>
            <a:r>
              <a:rPr lang="de-DE" sz="3500" dirty="0" smtClean="0">
                <a:solidFill>
                  <a:srgbClr val="000000"/>
                </a:solidFill>
                <a:latin typeface="Garamond" charset="0"/>
                <a:cs typeface="Arial" charset="0"/>
              </a:rPr>
              <a:t> </a:t>
            </a:r>
            <a:r>
              <a:rPr lang="de-DE" sz="3500" dirty="0" err="1" smtClean="0">
                <a:solidFill>
                  <a:srgbClr val="000000"/>
                </a:solidFill>
                <a:latin typeface="Garamond" charset="0"/>
                <a:cs typeface="Arial" charset="0"/>
              </a:rPr>
              <a:t>are</a:t>
            </a:r>
            <a:r>
              <a:rPr lang="de-DE" sz="3500" dirty="0" smtClean="0">
                <a:solidFill>
                  <a:srgbClr val="000000"/>
                </a:solidFill>
                <a:latin typeface="Garamond" charset="0"/>
                <a:cs typeface="Arial" charset="0"/>
              </a:rPr>
              <a:t> </a:t>
            </a:r>
            <a:r>
              <a:rPr lang="de-DE" sz="3500" i="1" dirty="0" err="1" smtClean="0">
                <a:solidFill>
                  <a:srgbClr val="000000"/>
                </a:solidFill>
                <a:latin typeface="Garamond" charset="0"/>
                <a:cs typeface="Arial" charset="0"/>
              </a:rPr>
              <a:t>definitional</a:t>
            </a:r>
            <a:r>
              <a:rPr lang="de-DE" sz="3500" dirty="0" smtClean="0">
                <a:solidFill>
                  <a:srgbClr val="000000"/>
                </a:solidFill>
                <a:latin typeface="Garamond" charset="0"/>
                <a:cs typeface="Arial" charset="0"/>
              </a:rPr>
              <a:t> </a:t>
            </a:r>
            <a:r>
              <a:rPr lang="de-DE" sz="3500" dirty="0" err="1" smtClean="0">
                <a:solidFill>
                  <a:srgbClr val="000000"/>
                </a:solidFill>
                <a:latin typeface="Garamond" charset="0"/>
                <a:cs typeface="Arial" charset="0"/>
              </a:rPr>
              <a:t>of</a:t>
            </a:r>
            <a:r>
              <a:rPr lang="de-DE" sz="3500" dirty="0" smtClean="0">
                <a:solidFill>
                  <a:srgbClr val="000000"/>
                </a:solidFill>
                <a:latin typeface="Garamond" charset="0"/>
                <a:cs typeface="Arial" charset="0"/>
              </a:rPr>
              <a:t> </a:t>
            </a:r>
            <a:r>
              <a:rPr lang="de-DE" sz="3500" dirty="0" err="1" smtClean="0">
                <a:solidFill>
                  <a:srgbClr val="000000"/>
                </a:solidFill>
                <a:latin typeface="Garamond" charset="0"/>
                <a:cs typeface="Arial" charset="0"/>
              </a:rPr>
              <a:t>what</a:t>
            </a:r>
            <a:r>
              <a:rPr lang="de-DE" sz="3500" dirty="0" smtClean="0">
                <a:solidFill>
                  <a:srgbClr val="000000"/>
                </a:solidFill>
                <a:latin typeface="Garamond" charset="0"/>
                <a:cs typeface="Arial" charset="0"/>
              </a:rPr>
              <a:t> </a:t>
            </a:r>
            <a:r>
              <a:rPr lang="de-DE" sz="3500" dirty="0" err="1" smtClean="0">
                <a:solidFill>
                  <a:srgbClr val="000000"/>
                </a:solidFill>
                <a:latin typeface="Garamond" charset="0"/>
                <a:cs typeface="Arial" charset="0"/>
              </a:rPr>
              <a:t>is</a:t>
            </a:r>
            <a:r>
              <a:rPr lang="de-DE" sz="3500" dirty="0" smtClean="0">
                <a:solidFill>
                  <a:srgbClr val="000000"/>
                </a:solidFill>
                <a:latin typeface="Garamond" charset="0"/>
                <a:cs typeface="Arial" charset="0"/>
              </a:rPr>
              <a:t> </a:t>
            </a:r>
            <a:r>
              <a:rPr lang="de-DE" sz="3500" dirty="0" err="1" smtClean="0">
                <a:solidFill>
                  <a:srgbClr val="000000"/>
                </a:solidFill>
                <a:latin typeface="Garamond" charset="0"/>
                <a:cs typeface="Arial" charset="0"/>
              </a:rPr>
              <a:t>being</a:t>
            </a:r>
            <a:r>
              <a:rPr lang="de-DE" sz="3500" dirty="0" smtClean="0">
                <a:solidFill>
                  <a:srgbClr val="000000"/>
                </a:solidFill>
                <a:latin typeface="Garamond" charset="0"/>
                <a:cs typeface="Arial" charset="0"/>
              </a:rPr>
              <a:t> </a:t>
            </a:r>
            <a:r>
              <a:rPr lang="de-DE" sz="3500" dirty="0" err="1" smtClean="0">
                <a:solidFill>
                  <a:srgbClr val="000000"/>
                </a:solidFill>
                <a:latin typeface="Garamond" charset="0"/>
                <a:cs typeface="Arial" charset="0"/>
              </a:rPr>
              <a:t>protected</a:t>
            </a:r>
            <a:r>
              <a:rPr lang="de-DE" sz="3500" dirty="0" smtClean="0">
                <a:solidFill>
                  <a:srgbClr val="000000"/>
                </a:solidFill>
                <a:latin typeface="Garamond" charset="0"/>
                <a:cs typeface="Arial" charset="0"/>
              </a:rPr>
              <a:t> OR </a:t>
            </a:r>
            <a:r>
              <a:rPr lang="de-DE" sz="3500" i="1" dirty="0" err="1" smtClean="0">
                <a:solidFill>
                  <a:srgbClr val="000000"/>
                </a:solidFill>
                <a:latin typeface="Garamond" charset="0"/>
                <a:cs typeface="Arial" charset="0"/>
              </a:rPr>
              <a:t>justificatory</a:t>
            </a:r>
            <a:r>
              <a:rPr lang="de-DE" sz="3500" dirty="0" smtClean="0">
                <a:solidFill>
                  <a:srgbClr val="000000"/>
                </a:solidFill>
                <a:latin typeface="Garamond" charset="0"/>
                <a:cs typeface="Arial" charset="0"/>
              </a:rPr>
              <a:t> in </a:t>
            </a:r>
            <a:r>
              <a:rPr lang="de-DE" sz="3500" dirty="0" err="1" smtClean="0">
                <a:solidFill>
                  <a:srgbClr val="000000"/>
                </a:solidFill>
                <a:latin typeface="Garamond" charset="0"/>
                <a:cs typeface="Arial" charset="0"/>
              </a:rPr>
              <a:t>some</a:t>
            </a:r>
            <a:r>
              <a:rPr lang="de-DE" sz="3500" dirty="0" smtClean="0">
                <a:solidFill>
                  <a:srgbClr val="000000"/>
                </a:solidFill>
                <a:latin typeface="Garamond" charset="0"/>
                <a:cs typeface="Arial" charset="0"/>
              </a:rPr>
              <a:t> </a:t>
            </a:r>
            <a:r>
              <a:rPr lang="de-DE" sz="3500" dirty="0" err="1" smtClean="0">
                <a:solidFill>
                  <a:srgbClr val="000000"/>
                </a:solidFill>
                <a:latin typeface="Garamond" charset="0"/>
                <a:cs typeface="Arial" charset="0"/>
              </a:rPr>
              <a:t>way</a:t>
            </a:r>
            <a:endParaRPr lang="de-DE" sz="3500" dirty="0">
              <a:solidFill>
                <a:srgbClr val="000000"/>
              </a:solidFill>
              <a:latin typeface="Garamond" charset="0"/>
              <a:cs typeface="Arial" charset="0"/>
            </a:endParaRPr>
          </a:p>
          <a:p>
            <a:pPr marL="0" indent="0" eaLnBrk="1" hangingPunct="1">
              <a:buNone/>
            </a:pPr>
            <a:endParaRPr lang="en-GB" sz="3000" dirty="0">
              <a:solidFill>
                <a:srgbClr val="000000"/>
              </a:solidFill>
              <a:latin typeface="Garamond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75519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9657C65-4DFB-D343-9465-1EFBC564FA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/>
              <a:t>LIABILITY</a:t>
            </a:r>
            <a:r>
              <a:rPr lang="en-GB" dirty="0"/>
              <a:t/>
            </a:r>
            <a:br>
              <a:rPr lang="en-GB" dirty="0"/>
            </a:b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7301867-2D4B-6449-95AF-8126BE5F54E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03797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3FEFBF77-114B-134B-841F-E128732A586D}"/>
              </a:ext>
            </a:extLst>
          </p:cNvPr>
          <p:cNvGraphicFramePr>
            <a:graphicFrameLocks noGrp="1"/>
          </p:cNvGraphicFramePr>
          <p:nvPr>
            <p:extLst/>
          </p:nvPr>
        </p:nvGraphicFramePr>
        <p:xfrm>
          <a:off x="421330" y="300045"/>
          <a:ext cx="11284296" cy="623363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80716">
                  <a:extLst>
                    <a:ext uri="{9D8B030D-6E8A-4147-A177-3AD203B41FA5}">
                      <a16:colId xmlns:a16="http://schemas.microsoft.com/office/drawing/2014/main" val="166890612"/>
                    </a:ext>
                  </a:extLst>
                </a:gridCol>
                <a:gridCol w="1880716">
                  <a:extLst>
                    <a:ext uri="{9D8B030D-6E8A-4147-A177-3AD203B41FA5}">
                      <a16:colId xmlns:a16="http://schemas.microsoft.com/office/drawing/2014/main" val="1093253382"/>
                    </a:ext>
                  </a:extLst>
                </a:gridCol>
                <a:gridCol w="1880716">
                  <a:extLst>
                    <a:ext uri="{9D8B030D-6E8A-4147-A177-3AD203B41FA5}">
                      <a16:colId xmlns:a16="http://schemas.microsoft.com/office/drawing/2014/main" val="2971866624"/>
                    </a:ext>
                  </a:extLst>
                </a:gridCol>
                <a:gridCol w="1880716">
                  <a:extLst>
                    <a:ext uri="{9D8B030D-6E8A-4147-A177-3AD203B41FA5}">
                      <a16:colId xmlns:a16="http://schemas.microsoft.com/office/drawing/2014/main" val="2001922158"/>
                    </a:ext>
                  </a:extLst>
                </a:gridCol>
                <a:gridCol w="1880716">
                  <a:extLst>
                    <a:ext uri="{9D8B030D-6E8A-4147-A177-3AD203B41FA5}">
                      <a16:colId xmlns:a16="http://schemas.microsoft.com/office/drawing/2014/main" val="2353664028"/>
                    </a:ext>
                  </a:extLst>
                </a:gridCol>
                <a:gridCol w="1880716">
                  <a:extLst>
                    <a:ext uri="{9D8B030D-6E8A-4147-A177-3AD203B41FA5}">
                      <a16:colId xmlns:a16="http://schemas.microsoft.com/office/drawing/2014/main" val="2028684834"/>
                    </a:ext>
                  </a:extLst>
                </a:gridCol>
              </a:tblGrid>
              <a:tr h="599259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Copyright</a:t>
                      </a: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Trademarks</a:t>
                      </a: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Patents</a:t>
                      </a: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Trade Secrets</a:t>
                      </a: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Passing OFF</a:t>
                      </a: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80718199"/>
                  </a:ext>
                </a:extLst>
              </a:tr>
              <a:tr h="1532608">
                <a:tc>
                  <a:txBody>
                    <a:bodyPr/>
                    <a:lstStyle/>
                    <a:p>
                      <a:r>
                        <a:rPr lang="en-US" dirty="0"/>
                        <a:t>Intention</a:t>
                      </a: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5400" dirty="0"/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5400" b="1" dirty="0">
                        <a:solidFill>
                          <a:srgbClr val="00B050"/>
                        </a:solidFill>
                      </a:endParaRP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5400" dirty="0"/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5400" dirty="0"/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5400" dirty="0"/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53530550"/>
                  </a:ext>
                </a:extLst>
              </a:tr>
              <a:tr h="1036555">
                <a:tc>
                  <a:txBody>
                    <a:bodyPr/>
                    <a:lstStyle/>
                    <a:p>
                      <a:r>
                        <a:rPr lang="en-US" dirty="0"/>
                        <a:t>Recklessness</a:t>
                      </a: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5400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54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uLnTx/>
                        <a:uFillTx/>
                        <a:latin typeface="Calibri" panose="020F0502020204030204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54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uLnTx/>
                        <a:uFillTx/>
                        <a:latin typeface="Calibri" panose="020F0502020204030204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54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uLnTx/>
                        <a:uFillTx/>
                        <a:latin typeface="Calibri" panose="020F0502020204030204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54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uLnTx/>
                        <a:uFillTx/>
                        <a:latin typeface="Calibri" panose="020F0502020204030204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83038517"/>
                  </a:ext>
                </a:extLst>
              </a:tr>
              <a:tr h="1532608">
                <a:tc>
                  <a:txBody>
                    <a:bodyPr/>
                    <a:lstStyle/>
                    <a:p>
                      <a:r>
                        <a:rPr lang="en-US" dirty="0"/>
                        <a:t>Belief/Knowledge</a:t>
                      </a: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5400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5400" b="1" dirty="0">
                        <a:solidFill>
                          <a:srgbClr val="00B050"/>
                        </a:solidFill>
                      </a:endParaRP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54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uLnTx/>
                        <a:uFillTx/>
                        <a:latin typeface="Calibri" panose="020F0502020204030204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54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uLnTx/>
                        <a:uFillTx/>
                        <a:latin typeface="Calibri" panose="020F0502020204030204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54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uLnTx/>
                        <a:uFillTx/>
                        <a:latin typeface="Calibri" panose="020F0502020204030204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26788233"/>
                  </a:ext>
                </a:extLst>
              </a:tr>
              <a:tr h="1532608">
                <a:tc>
                  <a:txBody>
                    <a:bodyPr/>
                    <a:lstStyle/>
                    <a:p>
                      <a:r>
                        <a:rPr lang="en-US" dirty="0"/>
                        <a:t>Motive/purpose</a:t>
                      </a: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5400" b="1" dirty="0">
                        <a:solidFill>
                          <a:srgbClr val="00B050"/>
                        </a:solidFill>
                      </a:endParaRP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5400" b="1" dirty="0">
                        <a:solidFill>
                          <a:srgbClr val="00B050"/>
                        </a:solidFill>
                      </a:endParaRP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5400" b="1" dirty="0">
                        <a:solidFill>
                          <a:srgbClr val="00B050"/>
                        </a:solidFill>
                      </a:endParaRP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5400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5400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0463743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7113370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3FEFBF77-114B-134B-841F-E128732A586D}"/>
              </a:ext>
            </a:extLst>
          </p:cNvPr>
          <p:cNvGraphicFramePr>
            <a:graphicFrameLocks noGrp="1"/>
          </p:cNvGraphicFramePr>
          <p:nvPr>
            <p:extLst/>
          </p:nvPr>
        </p:nvGraphicFramePr>
        <p:xfrm>
          <a:off x="421330" y="300045"/>
          <a:ext cx="11284296" cy="623363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80716">
                  <a:extLst>
                    <a:ext uri="{9D8B030D-6E8A-4147-A177-3AD203B41FA5}">
                      <a16:colId xmlns:a16="http://schemas.microsoft.com/office/drawing/2014/main" val="166890612"/>
                    </a:ext>
                  </a:extLst>
                </a:gridCol>
                <a:gridCol w="1880716">
                  <a:extLst>
                    <a:ext uri="{9D8B030D-6E8A-4147-A177-3AD203B41FA5}">
                      <a16:colId xmlns:a16="http://schemas.microsoft.com/office/drawing/2014/main" val="1093253382"/>
                    </a:ext>
                  </a:extLst>
                </a:gridCol>
                <a:gridCol w="1880716">
                  <a:extLst>
                    <a:ext uri="{9D8B030D-6E8A-4147-A177-3AD203B41FA5}">
                      <a16:colId xmlns:a16="http://schemas.microsoft.com/office/drawing/2014/main" val="2971866624"/>
                    </a:ext>
                  </a:extLst>
                </a:gridCol>
                <a:gridCol w="1880716">
                  <a:extLst>
                    <a:ext uri="{9D8B030D-6E8A-4147-A177-3AD203B41FA5}">
                      <a16:colId xmlns:a16="http://schemas.microsoft.com/office/drawing/2014/main" val="2001922158"/>
                    </a:ext>
                  </a:extLst>
                </a:gridCol>
                <a:gridCol w="1880716">
                  <a:extLst>
                    <a:ext uri="{9D8B030D-6E8A-4147-A177-3AD203B41FA5}">
                      <a16:colId xmlns:a16="http://schemas.microsoft.com/office/drawing/2014/main" val="2353664028"/>
                    </a:ext>
                  </a:extLst>
                </a:gridCol>
                <a:gridCol w="1880716">
                  <a:extLst>
                    <a:ext uri="{9D8B030D-6E8A-4147-A177-3AD203B41FA5}">
                      <a16:colId xmlns:a16="http://schemas.microsoft.com/office/drawing/2014/main" val="2028684834"/>
                    </a:ext>
                  </a:extLst>
                </a:gridCol>
              </a:tblGrid>
              <a:tr h="599259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Copyright</a:t>
                      </a:r>
                    </a:p>
                  </a:txBody>
                  <a:tcPr>
                    <a:solidFill>
                      <a:srgbClr val="7030A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Trademarks</a:t>
                      </a: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Patents</a:t>
                      </a: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Trade Secrets</a:t>
                      </a: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Passing OFF</a:t>
                      </a: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80718199"/>
                  </a:ext>
                </a:extLst>
              </a:tr>
              <a:tr h="1532608">
                <a:tc>
                  <a:txBody>
                    <a:bodyPr/>
                    <a:lstStyle/>
                    <a:p>
                      <a:r>
                        <a:rPr lang="en-US" dirty="0"/>
                        <a:t>Intention</a:t>
                      </a: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5400" dirty="0"/>
                    </a:p>
                  </a:txBody>
                  <a:tcPr>
                    <a:solidFill>
                      <a:srgbClr val="D0C5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5400" b="1" dirty="0">
                        <a:solidFill>
                          <a:srgbClr val="00B050"/>
                        </a:solidFill>
                      </a:endParaRP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5400" dirty="0"/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5400" dirty="0"/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5400" dirty="0"/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53530550"/>
                  </a:ext>
                </a:extLst>
              </a:tr>
              <a:tr h="1036555">
                <a:tc>
                  <a:txBody>
                    <a:bodyPr/>
                    <a:lstStyle/>
                    <a:p>
                      <a:r>
                        <a:rPr lang="en-US" dirty="0"/>
                        <a:t>Recklessness</a:t>
                      </a: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5400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54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uLnTx/>
                        <a:uFillTx/>
                        <a:latin typeface="Calibri" panose="020F0502020204030204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54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uLnTx/>
                        <a:uFillTx/>
                        <a:latin typeface="Calibri" panose="020F0502020204030204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54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uLnTx/>
                        <a:uFillTx/>
                        <a:latin typeface="Calibri" panose="020F0502020204030204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54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uLnTx/>
                        <a:uFillTx/>
                        <a:latin typeface="Calibri" panose="020F0502020204030204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83038517"/>
                  </a:ext>
                </a:extLst>
              </a:tr>
              <a:tr h="1532608">
                <a:tc>
                  <a:txBody>
                    <a:bodyPr/>
                    <a:lstStyle/>
                    <a:p>
                      <a:r>
                        <a:rPr lang="en-US" dirty="0"/>
                        <a:t>Belief/Knowledge</a:t>
                      </a: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5400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5400" b="1" dirty="0">
                        <a:solidFill>
                          <a:srgbClr val="00B050"/>
                        </a:solidFill>
                      </a:endParaRP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54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uLnTx/>
                        <a:uFillTx/>
                        <a:latin typeface="Calibri" panose="020F0502020204030204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54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uLnTx/>
                        <a:uFillTx/>
                        <a:latin typeface="Calibri" panose="020F0502020204030204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54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uLnTx/>
                        <a:uFillTx/>
                        <a:latin typeface="Calibri" panose="020F0502020204030204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26788233"/>
                  </a:ext>
                </a:extLst>
              </a:tr>
              <a:tr h="1532608">
                <a:tc>
                  <a:txBody>
                    <a:bodyPr/>
                    <a:lstStyle/>
                    <a:p>
                      <a:r>
                        <a:rPr lang="en-US" dirty="0"/>
                        <a:t>Motive/purpose</a:t>
                      </a: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5400" b="1" dirty="0">
                        <a:solidFill>
                          <a:srgbClr val="00B050"/>
                        </a:solidFill>
                      </a:endParaRP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5400" b="1" dirty="0">
                        <a:solidFill>
                          <a:srgbClr val="00B050"/>
                        </a:solidFill>
                      </a:endParaRP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5400" b="1" dirty="0">
                        <a:solidFill>
                          <a:srgbClr val="00B050"/>
                        </a:solidFill>
                      </a:endParaRP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5400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5400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04637435"/>
                  </a:ext>
                </a:extLst>
              </a:tr>
            </a:tbl>
          </a:graphicData>
        </a:graphic>
      </p:graphicFrame>
      <p:sp>
        <p:nvSpPr>
          <p:cNvPr id="3" name="TextBox 2">
            <a:extLst>
              <a:ext uri="{FF2B5EF4-FFF2-40B4-BE49-F238E27FC236}">
                <a16:creationId xmlns:a16="http://schemas.microsoft.com/office/drawing/2014/main" id="{04A8CB07-68BD-014C-8D29-00D2A0408663}"/>
              </a:ext>
            </a:extLst>
          </p:cNvPr>
          <p:cNvSpPr txBox="1"/>
          <p:nvPr/>
        </p:nvSpPr>
        <p:spPr>
          <a:xfrm>
            <a:off x="2930614" y="1143684"/>
            <a:ext cx="704040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 algn="ctr">
              <a:defRPr/>
            </a:pPr>
            <a:r>
              <a:rPr lang="en-US" sz="5400" b="1" dirty="0">
                <a:solidFill>
                  <a:srgbClr val="00B050"/>
                </a:solidFill>
              </a:rPr>
              <a:t>✓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6E1CBAD-47A9-5F4F-8324-1EE5141EBE89}"/>
              </a:ext>
            </a:extLst>
          </p:cNvPr>
          <p:cNvSpPr txBox="1"/>
          <p:nvPr/>
        </p:nvSpPr>
        <p:spPr>
          <a:xfrm>
            <a:off x="4778306" y="857358"/>
            <a:ext cx="6927319" cy="1938992"/>
          </a:xfrm>
          <a:prstGeom prst="rect">
            <a:avLst/>
          </a:prstGeom>
          <a:solidFill>
            <a:srgbClr val="7030A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2400" i="1" dirty="0" err="1">
                <a:solidFill>
                  <a:schemeClr val="bg1"/>
                </a:solidFill>
              </a:rPr>
              <a:t>Reha</a:t>
            </a:r>
            <a:r>
              <a:rPr lang="en-US" sz="2400" i="1" dirty="0">
                <a:solidFill>
                  <a:schemeClr val="bg1"/>
                </a:solidFill>
              </a:rPr>
              <a:t> Training; </a:t>
            </a:r>
            <a:r>
              <a:rPr lang="en-US" sz="2400" i="1" dirty="0" err="1">
                <a:solidFill>
                  <a:schemeClr val="bg1"/>
                </a:solidFill>
              </a:rPr>
              <a:t>Filmspeler</a:t>
            </a:r>
            <a:r>
              <a:rPr lang="en-US" sz="2400" i="1" dirty="0">
                <a:solidFill>
                  <a:schemeClr val="bg1"/>
                </a:solidFill>
              </a:rPr>
              <a:t> </a:t>
            </a:r>
          </a:p>
          <a:p>
            <a:pPr algn="ctr"/>
            <a:r>
              <a:rPr lang="en-US" sz="2400" dirty="0">
                <a:solidFill>
                  <a:schemeClr val="bg1"/>
                </a:solidFill>
              </a:rPr>
              <a:t>Art 3(1) ISD - CTP - ‘new public’ - this involves the user ‘in full knowledge of the </a:t>
            </a:r>
            <a:r>
              <a:rPr lang="en-US" sz="2400" u="sng" dirty="0">
                <a:solidFill>
                  <a:schemeClr val="bg1"/>
                </a:solidFill>
              </a:rPr>
              <a:t>consequences</a:t>
            </a:r>
            <a:r>
              <a:rPr lang="en-US" sz="2400" dirty="0">
                <a:solidFill>
                  <a:schemeClr val="bg1"/>
                </a:solidFill>
              </a:rPr>
              <a:t> of its actions’ </a:t>
            </a:r>
            <a:r>
              <a:rPr lang="en-US" sz="2400" u="sng" dirty="0">
                <a:solidFill>
                  <a:schemeClr val="bg1"/>
                </a:solidFill>
              </a:rPr>
              <a:t>giving access </a:t>
            </a:r>
            <a:r>
              <a:rPr lang="en-US" sz="2400" dirty="0">
                <a:solidFill>
                  <a:schemeClr val="bg1"/>
                </a:solidFill>
              </a:rPr>
              <a:t>to the work to an additional public</a:t>
            </a:r>
            <a:endParaRPr lang="en-GB" sz="2400" dirty="0">
              <a:solidFill>
                <a:schemeClr val="bg1"/>
              </a:solidFill>
            </a:endParaRPr>
          </a:p>
          <a:p>
            <a:pPr algn="ctr"/>
            <a:endParaRPr lang="en-US" sz="2400" i="1" dirty="0">
              <a:solidFill>
                <a:schemeClr val="bg1"/>
              </a:solidFill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AE489AC3-F08E-3542-8B3F-8C42A94F8564}"/>
              </a:ext>
            </a:extLst>
          </p:cNvPr>
          <p:cNvSpPr txBox="1"/>
          <p:nvPr/>
        </p:nvSpPr>
        <p:spPr>
          <a:xfrm>
            <a:off x="4778307" y="2891312"/>
            <a:ext cx="6927318" cy="1938992"/>
          </a:xfrm>
          <a:prstGeom prst="rect">
            <a:avLst/>
          </a:prstGeom>
          <a:solidFill>
            <a:srgbClr val="7030A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GB" sz="2400" i="1" dirty="0">
                <a:solidFill>
                  <a:schemeClr val="bg1"/>
                </a:solidFill>
              </a:rPr>
              <a:t>GS Media, </a:t>
            </a:r>
            <a:r>
              <a:rPr lang="en-GB" sz="2400" dirty="0">
                <a:solidFill>
                  <a:schemeClr val="bg1"/>
                </a:solidFill>
              </a:rPr>
              <a:t>[49]</a:t>
            </a:r>
          </a:p>
          <a:p>
            <a:pPr algn="ctr"/>
            <a:r>
              <a:rPr lang="en-US" sz="2400" dirty="0">
                <a:solidFill>
                  <a:schemeClr val="bg1"/>
                </a:solidFill>
              </a:rPr>
              <a:t>Provision of a hyperlink constitutes CTP where ‘such a person knew or ought to have known that the hyperlink he posted </a:t>
            </a:r>
            <a:r>
              <a:rPr lang="en-US" sz="2400" u="sng" dirty="0">
                <a:solidFill>
                  <a:schemeClr val="bg1"/>
                </a:solidFill>
              </a:rPr>
              <a:t>provides access to a work </a:t>
            </a:r>
            <a:r>
              <a:rPr lang="en-US" sz="2400" dirty="0">
                <a:solidFill>
                  <a:schemeClr val="bg1"/>
                </a:solidFill>
              </a:rPr>
              <a:t>illegally placed on the Internet’</a:t>
            </a:r>
            <a:endParaRPr lang="en-US" sz="2400" i="1" dirty="0">
              <a:solidFill>
                <a:schemeClr val="bg1"/>
              </a:solidFill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8EEA1BAD-B773-AF41-AD7E-4CCB3C7E322E}"/>
              </a:ext>
            </a:extLst>
          </p:cNvPr>
          <p:cNvSpPr txBox="1"/>
          <p:nvPr/>
        </p:nvSpPr>
        <p:spPr>
          <a:xfrm>
            <a:off x="4778307" y="4925266"/>
            <a:ext cx="6927318" cy="1569660"/>
          </a:xfrm>
          <a:prstGeom prst="rect">
            <a:avLst/>
          </a:prstGeom>
          <a:solidFill>
            <a:srgbClr val="7030A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2400" i="1" dirty="0">
                <a:solidFill>
                  <a:schemeClr val="bg1"/>
                </a:solidFill>
              </a:rPr>
              <a:t>s. 31(1) CDPA</a:t>
            </a:r>
          </a:p>
          <a:p>
            <a:pPr algn="ctr"/>
            <a:r>
              <a:rPr lang="en-US" sz="2400" dirty="0">
                <a:solidFill>
                  <a:schemeClr val="bg1"/>
                </a:solidFill>
              </a:rPr>
              <a:t>Incidental inclusion does not mean unintentional or non-deliberate inclusion </a:t>
            </a:r>
            <a:r>
              <a:rPr lang="en-US" sz="2400" i="1" dirty="0">
                <a:solidFill>
                  <a:schemeClr val="bg1"/>
                </a:solidFill>
              </a:rPr>
              <a:t>EXCEPT for</a:t>
            </a:r>
            <a:r>
              <a:rPr lang="en-US" sz="2400" dirty="0">
                <a:solidFill>
                  <a:schemeClr val="bg1"/>
                </a:solidFill>
              </a:rPr>
              <a:t> musical works </a:t>
            </a:r>
            <a:endParaRPr lang="en-GB" sz="2400" i="1" dirty="0">
              <a:solidFill>
                <a:schemeClr val="bg1"/>
              </a:solidFill>
            </a:endParaRPr>
          </a:p>
          <a:p>
            <a:pPr algn="ctr"/>
            <a:endParaRPr lang="en-US" sz="2400" i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02692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 animBg="1"/>
      <p:bldP spid="6" grpId="0" animBg="1"/>
      <p:bldP spid="7" grpId="0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3FEFBF77-114B-134B-841F-E128732A586D}"/>
              </a:ext>
            </a:extLst>
          </p:cNvPr>
          <p:cNvGraphicFramePr>
            <a:graphicFrameLocks noGrp="1"/>
          </p:cNvGraphicFramePr>
          <p:nvPr>
            <p:extLst/>
          </p:nvPr>
        </p:nvGraphicFramePr>
        <p:xfrm>
          <a:off x="421330" y="300045"/>
          <a:ext cx="11284296" cy="623363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80716">
                  <a:extLst>
                    <a:ext uri="{9D8B030D-6E8A-4147-A177-3AD203B41FA5}">
                      <a16:colId xmlns:a16="http://schemas.microsoft.com/office/drawing/2014/main" val="166890612"/>
                    </a:ext>
                  </a:extLst>
                </a:gridCol>
                <a:gridCol w="1880716">
                  <a:extLst>
                    <a:ext uri="{9D8B030D-6E8A-4147-A177-3AD203B41FA5}">
                      <a16:colId xmlns:a16="http://schemas.microsoft.com/office/drawing/2014/main" val="1093253382"/>
                    </a:ext>
                  </a:extLst>
                </a:gridCol>
                <a:gridCol w="1880716">
                  <a:extLst>
                    <a:ext uri="{9D8B030D-6E8A-4147-A177-3AD203B41FA5}">
                      <a16:colId xmlns:a16="http://schemas.microsoft.com/office/drawing/2014/main" val="2971866624"/>
                    </a:ext>
                  </a:extLst>
                </a:gridCol>
                <a:gridCol w="1880716">
                  <a:extLst>
                    <a:ext uri="{9D8B030D-6E8A-4147-A177-3AD203B41FA5}">
                      <a16:colId xmlns:a16="http://schemas.microsoft.com/office/drawing/2014/main" val="2001922158"/>
                    </a:ext>
                  </a:extLst>
                </a:gridCol>
                <a:gridCol w="1880716">
                  <a:extLst>
                    <a:ext uri="{9D8B030D-6E8A-4147-A177-3AD203B41FA5}">
                      <a16:colId xmlns:a16="http://schemas.microsoft.com/office/drawing/2014/main" val="2353664028"/>
                    </a:ext>
                  </a:extLst>
                </a:gridCol>
                <a:gridCol w="1880716">
                  <a:extLst>
                    <a:ext uri="{9D8B030D-6E8A-4147-A177-3AD203B41FA5}">
                      <a16:colId xmlns:a16="http://schemas.microsoft.com/office/drawing/2014/main" val="2028684834"/>
                    </a:ext>
                  </a:extLst>
                </a:gridCol>
              </a:tblGrid>
              <a:tr h="599259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Copyright</a:t>
                      </a:r>
                    </a:p>
                  </a:txBody>
                  <a:tcPr>
                    <a:solidFill>
                      <a:srgbClr val="7030A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Trademarks</a:t>
                      </a:r>
                    </a:p>
                  </a:txBody>
                  <a:tcPr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Patents</a:t>
                      </a: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Trade Secrets</a:t>
                      </a: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Passing OFF</a:t>
                      </a: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80718199"/>
                  </a:ext>
                </a:extLst>
              </a:tr>
              <a:tr h="1532608">
                <a:tc>
                  <a:txBody>
                    <a:bodyPr/>
                    <a:lstStyle/>
                    <a:p>
                      <a:r>
                        <a:rPr lang="en-US" dirty="0"/>
                        <a:t>Intention</a:t>
                      </a: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5400" dirty="0"/>
                    </a:p>
                  </a:txBody>
                  <a:tcPr>
                    <a:solidFill>
                      <a:srgbClr val="D0C5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5400" b="1" dirty="0">
                        <a:solidFill>
                          <a:srgbClr val="00B050"/>
                        </a:solidFill>
                      </a:endParaRPr>
                    </a:p>
                  </a:txBody>
                  <a:tcP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5400" dirty="0"/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5400" dirty="0"/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5400" dirty="0"/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53530550"/>
                  </a:ext>
                </a:extLst>
              </a:tr>
              <a:tr h="1036555">
                <a:tc>
                  <a:txBody>
                    <a:bodyPr/>
                    <a:lstStyle/>
                    <a:p>
                      <a:r>
                        <a:rPr lang="en-US" dirty="0"/>
                        <a:t>Recklessness</a:t>
                      </a: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5400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54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uLnTx/>
                        <a:uFillTx/>
                        <a:latin typeface="Calibri" panose="020F0502020204030204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54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uLnTx/>
                        <a:uFillTx/>
                        <a:latin typeface="Calibri" panose="020F0502020204030204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54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uLnTx/>
                        <a:uFillTx/>
                        <a:latin typeface="Calibri" panose="020F0502020204030204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54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uLnTx/>
                        <a:uFillTx/>
                        <a:latin typeface="Calibri" panose="020F0502020204030204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83038517"/>
                  </a:ext>
                </a:extLst>
              </a:tr>
              <a:tr h="1532608">
                <a:tc>
                  <a:txBody>
                    <a:bodyPr/>
                    <a:lstStyle/>
                    <a:p>
                      <a:r>
                        <a:rPr lang="en-US" dirty="0"/>
                        <a:t>Belief/Knowledge</a:t>
                      </a: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5400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5400" b="1" dirty="0">
                        <a:solidFill>
                          <a:srgbClr val="00B050"/>
                        </a:solidFill>
                      </a:endParaRP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54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uLnTx/>
                        <a:uFillTx/>
                        <a:latin typeface="Calibri" panose="020F0502020204030204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54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uLnTx/>
                        <a:uFillTx/>
                        <a:latin typeface="Calibri" panose="020F0502020204030204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54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uLnTx/>
                        <a:uFillTx/>
                        <a:latin typeface="Calibri" panose="020F0502020204030204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26788233"/>
                  </a:ext>
                </a:extLst>
              </a:tr>
              <a:tr h="1532608">
                <a:tc>
                  <a:txBody>
                    <a:bodyPr/>
                    <a:lstStyle/>
                    <a:p>
                      <a:r>
                        <a:rPr lang="en-US" dirty="0"/>
                        <a:t>Motive/purpose</a:t>
                      </a: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5400" b="1" dirty="0">
                        <a:solidFill>
                          <a:srgbClr val="00B050"/>
                        </a:solidFill>
                      </a:endParaRP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5400" b="1" dirty="0">
                        <a:solidFill>
                          <a:srgbClr val="00B050"/>
                        </a:solidFill>
                      </a:endParaRP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5400" b="1" dirty="0">
                        <a:solidFill>
                          <a:srgbClr val="00B050"/>
                        </a:solidFill>
                      </a:endParaRP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5400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5400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04637435"/>
                  </a:ext>
                </a:extLst>
              </a:tr>
            </a:tbl>
          </a:graphicData>
        </a:graphic>
      </p:graphicFrame>
      <p:sp>
        <p:nvSpPr>
          <p:cNvPr id="3" name="TextBox 2">
            <a:extLst>
              <a:ext uri="{FF2B5EF4-FFF2-40B4-BE49-F238E27FC236}">
                <a16:creationId xmlns:a16="http://schemas.microsoft.com/office/drawing/2014/main" id="{04A8CB07-68BD-014C-8D29-00D2A0408663}"/>
              </a:ext>
            </a:extLst>
          </p:cNvPr>
          <p:cNvSpPr txBox="1"/>
          <p:nvPr/>
        </p:nvSpPr>
        <p:spPr>
          <a:xfrm>
            <a:off x="2930614" y="1143684"/>
            <a:ext cx="704040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 algn="ctr">
              <a:defRPr/>
            </a:pPr>
            <a:r>
              <a:rPr lang="en-US" sz="5400" b="1" dirty="0">
                <a:solidFill>
                  <a:srgbClr val="00B050"/>
                </a:solidFill>
              </a:rPr>
              <a:t>✓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8EEA1BAD-B773-AF41-AD7E-4CCB3C7E322E}"/>
              </a:ext>
            </a:extLst>
          </p:cNvPr>
          <p:cNvSpPr txBox="1"/>
          <p:nvPr/>
        </p:nvSpPr>
        <p:spPr>
          <a:xfrm>
            <a:off x="4778307" y="2772677"/>
            <a:ext cx="6927318" cy="1569660"/>
          </a:xfrm>
          <a:prstGeom prst="rect">
            <a:avLst/>
          </a:prstGeom>
          <a:solidFill>
            <a:schemeClr val="accent5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2400" i="1" dirty="0" err="1">
                <a:solidFill>
                  <a:schemeClr val="bg1"/>
                </a:solidFill>
              </a:rPr>
              <a:t>L’Oreal</a:t>
            </a:r>
            <a:r>
              <a:rPr lang="en-US" sz="2400" i="1" dirty="0">
                <a:solidFill>
                  <a:schemeClr val="bg1"/>
                </a:solidFill>
              </a:rPr>
              <a:t> v </a:t>
            </a:r>
            <a:r>
              <a:rPr lang="en-US" sz="2400" i="1" dirty="0" err="1">
                <a:solidFill>
                  <a:schemeClr val="bg1"/>
                </a:solidFill>
              </a:rPr>
              <a:t>Bellure</a:t>
            </a:r>
            <a:r>
              <a:rPr lang="en-US" sz="2400" i="1" dirty="0">
                <a:solidFill>
                  <a:schemeClr val="bg1"/>
                </a:solidFill>
              </a:rPr>
              <a:t> </a:t>
            </a:r>
          </a:p>
          <a:p>
            <a:pPr algn="ctr"/>
            <a:r>
              <a:rPr lang="en-US" sz="2400" dirty="0">
                <a:solidFill>
                  <a:schemeClr val="bg1"/>
                </a:solidFill>
              </a:rPr>
              <a:t>Taking unfair advantage of the reputation of the mark- “where that party seeks by that use to ride on the coat-tails of the mark”</a:t>
            </a:r>
            <a:endParaRPr lang="en-US" sz="2400" i="1" dirty="0">
              <a:solidFill>
                <a:schemeClr val="bg1"/>
              </a:solidFill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7FDBF836-C9F1-BE4B-BC8A-67628CBBF1FA}"/>
              </a:ext>
            </a:extLst>
          </p:cNvPr>
          <p:cNvSpPr txBox="1"/>
          <p:nvPr/>
        </p:nvSpPr>
        <p:spPr>
          <a:xfrm>
            <a:off x="4778307" y="1227661"/>
            <a:ext cx="704040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 algn="ctr">
              <a:defRPr/>
            </a:pPr>
            <a:r>
              <a:rPr lang="en-US" sz="5400" b="1" dirty="0">
                <a:solidFill>
                  <a:srgbClr val="00B050"/>
                </a:solidFill>
              </a:rPr>
              <a:t>✓</a:t>
            </a:r>
          </a:p>
        </p:txBody>
      </p:sp>
    </p:spTree>
    <p:extLst>
      <p:ext uri="{BB962C8B-B14F-4D97-AF65-F5344CB8AC3E}">
        <p14:creationId xmlns:p14="http://schemas.microsoft.com/office/powerpoint/2010/main" val="14068889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3FEFBF77-114B-134B-841F-E128732A586D}"/>
              </a:ext>
            </a:extLst>
          </p:cNvPr>
          <p:cNvGraphicFramePr>
            <a:graphicFrameLocks noGrp="1"/>
          </p:cNvGraphicFramePr>
          <p:nvPr>
            <p:extLst/>
          </p:nvPr>
        </p:nvGraphicFramePr>
        <p:xfrm>
          <a:off x="421330" y="300045"/>
          <a:ext cx="11284296" cy="623363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80716">
                  <a:extLst>
                    <a:ext uri="{9D8B030D-6E8A-4147-A177-3AD203B41FA5}">
                      <a16:colId xmlns:a16="http://schemas.microsoft.com/office/drawing/2014/main" val="166890612"/>
                    </a:ext>
                  </a:extLst>
                </a:gridCol>
                <a:gridCol w="1880716">
                  <a:extLst>
                    <a:ext uri="{9D8B030D-6E8A-4147-A177-3AD203B41FA5}">
                      <a16:colId xmlns:a16="http://schemas.microsoft.com/office/drawing/2014/main" val="1093253382"/>
                    </a:ext>
                  </a:extLst>
                </a:gridCol>
                <a:gridCol w="1880716">
                  <a:extLst>
                    <a:ext uri="{9D8B030D-6E8A-4147-A177-3AD203B41FA5}">
                      <a16:colId xmlns:a16="http://schemas.microsoft.com/office/drawing/2014/main" val="2971866624"/>
                    </a:ext>
                  </a:extLst>
                </a:gridCol>
                <a:gridCol w="1880716">
                  <a:extLst>
                    <a:ext uri="{9D8B030D-6E8A-4147-A177-3AD203B41FA5}">
                      <a16:colId xmlns:a16="http://schemas.microsoft.com/office/drawing/2014/main" val="2001922158"/>
                    </a:ext>
                  </a:extLst>
                </a:gridCol>
                <a:gridCol w="1880716">
                  <a:extLst>
                    <a:ext uri="{9D8B030D-6E8A-4147-A177-3AD203B41FA5}">
                      <a16:colId xmlns:a16="http://schemas.microsoft.com/office/drawing/2014/main" val="2353664028"/>
                    </a:ext>
                  </a:extLst>
                </a:gridCol>
                <a:gridCol w="1880716">
                  <a:extLst>
                    <a:ext uri="{9D8B030D-6E8A-4147-A177-3AD203B41FA5}">
                      <a16:colId xmlns:a16="http://schemas.microsoft.com/office/drawing/2014/main" val="2028684834"/>
                    </a:ext>
                  </a:extLst>
                </a:gridCol>
              </a:tblGrid>
              <a:tr h="599259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Copyright</a:t>
                      </a:r>
                    </a:p>
                  </a:txBody>
                  <a:tcPr>
                    <a:solidFill>
                      <a:srgbClr val="7030A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Trademarks</a:t>
                      </a:r>
                    </a:p>
                  </a:txBody>
                  <a:tcPr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Patents</a:t>
                      </a:r>
                    </a:p>
                  </a:txBody>
                  <a:tcPr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Trade Secrets</a:t>
                      </a: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Passing OFF</a:t>
                      </a: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80718199"/>
                  </a:ext>
                </a:extLst>
              </a:tr>
              <a:tr h="1532608">
                <a:tc>
                  <a:txBody>
                    <a:bodyPr/>
                    <a:lstStyle/>
                    <a:p>
                      <a:r>
                        <a:rPr lang="en-US" dirty="0"/>
                        <a:t>Intention</a:t>
                      </a: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5400" dirty="0"/>
                    </a:p>
                  </a:txBody>
                  <a:tcPr>
                    <a:solidFill>
                      <a:srgbClr val="D0C5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5400" b="1" dirty="0">
                        <a:solidFill>
                          <a:srgbClr val="00B050"/>
                        </a:solidFill>
                      </a:endParaRPr>
                    </a:p>
                  </a:txBody>
                  <a:tcP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5400" dirty="0"/>
                    </a:p>
                  </a:txBody>
                  <a:tcP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5400" dirty="0"/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5400" dirty="0"/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53530550"/>
                  </a:ext>
                </a:extLst>
              </a:tr>
              <a:tr h="1036555">
                <a:tc>
                  <a:txBody>
                    <a:bodyPr/>
                    <a:lstStyle/>
                    <a:p>
                      <a:r>
                        <a:rPr lang="en-US" dirty="0"/>
                        <a:t>Recklessness</a:t>
                      </a: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5400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54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uLnTx/>
                        <a:uFillTx/>
                        <a:latin typeface="Calibri" panose="020F0502020204030204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54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uLnTx/>
                        <a:uFillTx/>
                        <a:latin typeface="Calibri" panose="020F0502020204030204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54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uLnTx/>
                        <a:uFillTx/>
                        <a:latin typeface="Calibri" panose="020F0502020204030204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54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uLnTx/>
                        <a:uFillTx/>
                        <a:latin typeface="Calibri" panose="020F0502020204030204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83038517"/>
                  </a:ext>
                </a:extLst>
              </a:tr>
              <a:tr h="1532608">
                <a:tc>
                  <a:txBody>
                    <a:bodyPr/>
                    <a:lstStyle/>
                    <a:p>
                      <a:r>
                        <a:rPr lang="en-US" dirty="0"/>
                        <a:t>Belief/Knowledge</a:t>
                      </a: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5400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5400" b="1" dirty="0">
                        <a:solidFill>
                          <a:srgbClr val="00B050"/>
                        </a:solidFill>
                      </a:endParaRP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54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uLnTx/>
                        <a:uFillTx/>
                        <a:latin typeface="Calibri" panose="020F0502020204030204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54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uLnTx/>
                        <a:uFillTx/>
                        <a:latin typeface="Calibri" panose="020F0502020204030204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54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uLnTx/>
                        <a:uFillTx/>
                        <a:latin typeface="Calibri" panose="020F0502020204030204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26788233"/>
                  </a:ext>
                </a:extLst>
              </a:tr>
              <a:tr h="1532608">
                <a:tc>
                  <a:txBody>
                    <a:bodyPr/>
                    <a:lstStyle/>
                    <a:p>
                      <a:r>
                        <a:rPr lang="en-US" dirty="0"/>
                        <a:t>Motive/purpose</a:t>
                      </a: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5400" b="1" dirty="0">
                        <a:solidFill>
                          <a:srgbClr val="00B050"/>
                        </a:solidFill>
                      </a:endParaRP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5400" b="1" dirty="0">
                        <a:solidFill>
                          <a:srgbClr val="00B050"/>
                        </a:solidFill>
                      </a:endParaRP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5400" b="1" dirty="0">
                        <a:solidFill>
                          <a:srgbClr val="00B050"/>
                        </a:solidFill>
                      </a:endParaRP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5400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5400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04637435"/>
                  </a:ext>
                </a:extLst>
              </a:tr>
            </a:tbl>
          </a:graphicData>
        </a:graphic>
      </p:graphicFrame>
      <p:sp>
        <p:nvSpPr>
          <p:cNvPr id="3" name="TextBox 2">
            <a:extLst>
              <a:ext uri="{FF2B5EF4-FFF2-40B4-BE49-F238E27FC236}">
                <a16:creationId xmlns:a16="http://schemas.microsoft.com/office/drawing/2014/main" id="{04A8CB07-68BD-014C-8D29-00D2A0408663}"/>
              </a:ext>
            </a:extLst>
          </p:cNvPr>
          <p:cNvSpPr txBox="1"/>
          <p:nvPr/>
        </p:nvSpPr>
        <p:spPr>
          <a:xfrm>
            <a:off x="2930614" y="1143684"/>
            <a:ext cx="704040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 algn="ctr">
              <a:defRPr/>
            </a:pPr>
            <a:r>
              <a:rPr lang="en-US" sz="5400" b="1" dirty="0">
                <a:solidFill>
                  <a:srgbClr val="00B050"/>
                </a:solidFill>
              </a:rPr>
              <a:t>✓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8EEA1BAD-B773-AF41-AD7E-4CCB3C7E322E}"/>
              </a:ext>
            </a:extLst>
          </p:cNvPr>
          <p:cNvSpPr txBox="1"/>
          <p:nvPr/>
        </p:nvSpPr>
        <p:spPr>
          <a:xfrm>
            <a:off x="4778307" y="2772677"/>
            <a:ext cx="6927318" cy="1569660"/>
          </a:xfrm>
          <a:prstGeom prst="rect">
            <a:avLst/>
          </a:prstGeom>
          <a:solidFill>
            <a:schemeClr val="accent2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2400" i="1" dirty="0">
                <a:solidFill>
                  <a:schemeClr val="bg1"/>
                </a:solidFill>
              </a:rPr>
              <a:t>Warner-</a:t>
            </a:r>
            <a:r>
              <a:rPr lang="en-US" sz="2400" i="1" dirty="0" smtClean="0">
                <a:solidFill>
                  <a:schemeClr val="bg1"/>
                </a:solidFill>
              </a:rPr>
              <a:t>Lambert</a:t>
            </a:r>
            <a:endParaRPr lang="en-GB" sz="2400" dirty="0">
              <a:solidFill>
                <a:schemeClr val="bg1"/>
              </a:solidFill>
              <a:effectLst/>
            </a:endParaRPr>
          </a:p>
          <a:p>
            <a:pPr algn="ctr"/>
            <a:r>
              <a:rPr lang="en-US" sz="2400" dirty="0">
                <a:solidFill>
                  <a:schemeClr val="bg1"/>
                </a:solidFill>
              </a:rPr>
              <a:t>Purpose-limited process patents - “for the treatment of neuropathic pain” </a:t>
            </a:r>
            <a:r>
              <a:rPr lang="en-US" sz="2400" dirty="0" smtClean="0">
                <a:solidFill>
                  <a:schemeClr val="bg1"/>
                </a:solidFill>
              </a:rPr>
              <a:t> - “subjective” intention </a:t>
            </a:r>
          </a:p>
          <a:p>
            <a:pPr algn="ctr"/>
            <a:r>
              <a:rPr lang="en-US" sz="2400" dirty="0" smtClean="0">
                <a:solidFill>
                  <a:schemeClr val="bg1"/>
                </a:solidFill>
              </a:rPr>
              <a:t> Lords Hodge &amp; Briggs – UKSC</a:t>
            </a:r>
            <a:r>
              <a:rPr lang="en-US" sz="2400" i="1" dirty="0" smtClean="0">
                <a:solidFill>
                  <a:schemeClr val="bg1"/>
                </a:solidFill>
              </a:rPr>
              <a:t>, </a:t>
            </a:r>
            <a:r>
              <a:rPr lang="en-US" sz="2400" dirty="0" smtClean="0">
                <a:solidFill>
                  <a:schemeClr val="bg1"/>
                </a:solidFill>
              </a:rPr>
              <a:t>Arnold J (HC)</a:t>
            </a:r>
            <a:endParaRPr lang="en-US" sz="2400" i="1" dirty="0">
              <a:solidFill>
                <a:schemeClr val="bg1"/>
              </a:solidFill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7FDBF836-C9F1-BE4B-BC8A-67628CBBF1FA}"/>
              </a:ext>
            </a:extLst>
          </p:cNvPr>
          <p:cNvSpPr txBox="1"/>
          <p:nvPr/>
        </p:nvSpPr>
        <p:spPr>
          <a:xfrm>
            <a:off x="4778307" y="1227661"/>
            <a:ext cx="704040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 algn="ctr">
              <a:defRPr/>
            </a:pPr>
            <a:r>
              <a:rPr lang="en-US" sz="5400" b="1" dirty="0">
                <a:solidFill>
                  <a:srgbClr val="00B050"/>
                </a:solidFill>
              </a:rPr>
              <a:t>✓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1D35BF3E-BB4B-A34B-B5B7-6CA13E22355A}"/>
              </a:ext>
            </a:extLst>
          </p:cNvPr>
          <p:cNvSpPr txBox="1"/>
          <p:nvPr/>
        </p:nvSpPr>
        <p:spPr>
          <a:xfrm>
            <a:off x="6709655" y="1227661"/>
            <a:ext cx="704040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 algn="ctr">
              <a:defRPr/>
            </a:pPr>
            <a:r>
              <a:rPr lang="en-US" sz="5400" b="1" dirty="0">
                <a:solidFill>
                  <a:srgbClr val="00B050"/>
                </a:solidFill>
              </a:rPr>
              <a:t>✓</a:t>
            </a:r>
          </a:p>
        </p:txBody>
      </p:sp>
    </p:spTree>
    <p:extLst>
      <p:ext uri="{BB962C8B-B14F-4D97-AF65-F5344CB8AC3E}">
        <p14:creationId xmlns:p14="http://schemas.microsoft.com/office/powerpoint/2010/main" val="17869064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6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3FEFBF77-114B-134B-841F-E128732A586D}"/>
              </a:ext>
            </a:extLst>
          </p:cNvPr>
          <p:cNvGraphicFramePr>
            <a:graphicFrameLocks noGrp="1"/>
          </p:cNvGraphicFramePr>
          <p:nvPr>
            <p:extLst/>
          </p:nvPr>
        </p:nvGraphicFramePr>
        <p:xfrm>
          <a:off x="421330" y="300045"/>
          <a:ext cx="11284296" cy="623363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80716">
                  <a:extLst>
                    <a:ext uri="{9D8B030D-6E8A-4147-A177-3AD203B41FA5}">
                      <a16:colId xmlns:a16="http://schemas.microsoft.com/office/drawing/2014/main" val="166890612"/>
                    </a:ext>
                  </a:extLst>
                </a:gridCol>
                <a:gridCol w="1880716">
                  <a:extLst>
                    <a:ext uri="{9D8B030D-6E8A-4147-A177-3AD203B41FA5}">
                      <a16:colId xmlns:a16="http://schemas.microsoft.com/office/drawing/2014/main" val="1093253382"/>
                    </a:ext>
                  </a:extLst>
                </a:gridCol>
                <a:gridCol w="1880716">
                  <a:extLst>
                    <a:ext uri="{9D8B030D-6E8A-4147-A177-3AD203B41FA5}">
                      <a16:colId xmlns:a16="http://schemas.microsoft.com/office/drawing/2014/main" val="2971866624"/>
                    </a:ext>
                  </a:extLst>
                </a:gridCol>
                <a:gridCol w="1880716">
                  <a:extLst>
                    <a:ext uri="{9D8B030D-6E8A-4147-A177-3AD203B41FA5}">
                      <a16:colId xmlns:a16="http://schemas.microsoft.com/office/drawing/2014/main" val="2001922158"/>
                    </a:ext>
                  </a:extLst>
                </a:gridCol>
                <a:gridCol w="1880716">
                  <a:extLst>
                    <a:ext uri="{9D8B030D-6E8A-4147-A177-3AD203B41FA5}">
                      <a16:colId xmlns:a16="http://schemas.microsoft.com/office/drawing/2014/main" val="2353664028"/>
                    </a:ext>
                  </a:extLst>
                </a:gridCol>
                <a:gridCol w="1880716">
                  <a:extLst>
                    <a:ext uri="{9D8B030D-6E8A-4147-A177-3AD203B41FA5}">
                      <a16:colId xmlns:a16="http://schemas.microsoft.com/office/drawing/2014/main" val="2028684834"/>
                    </a:ext>
                  </a:extLst>
                </a:gridCol>
              </a:tblGrid>
              <a:tr h="599259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Copyright</a:t>
                      </a:r>
                    </a:p>
                  </a:txBody>
                  <a:tcPr>
                    <a:solidFill>
                      <a:srgbClr val="7030A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Trademarks</a:t>
                      </a:r>
                    </a:p>
                  </a:txBody>
                  <a:tcPr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Patents</a:t>
                      </a:r>
                    </a:p>
                  </a:txBody>
                  <a:tcPr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Trade Secrets</a:t>
                      </a:r>
                    </a:p>
                  </a:txBody>
                  <a:tcPr>
                    <a:solidFill>
                      <a:srgbClr val="C71E5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Passing OFF</a:t>
                      </a: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80718199"/>
                  </a:ext>
                </a:extLst>
              </a:tr>
              <a:tr h="1532608">
                <a:tc>
                  <a:txBody>
                    <a:bodyPr/>
                    <a:lstStyle/>
                    <a:p>
                      <a:r>
                        <a:rPr lang="en-US" dirty="0"/>
                        <a:t>Intention</a:t>
                      </a: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5400" dirty="0"/>
                    </a:p>
                  </a:txBody>
                  <a:tcPr>
                    <a:solidFill>
                      <a:srgbClr val="D0C5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5400" b="1" dirty="0">
                        <a:solidFill>
                          <a:srgbClr val="00B050"/>
                        </a:solidFill>
                      </a:endParaRPr>
                    </a:p>
                  </a:txBody>
                  <a:tcP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5400" dirty="0"/>
                    </a:p>
                  </a:txBody>
                  <a:tcP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5400" dirty="0"/>
                    </a:p>
                  </a:txBody>
                  <a:tcPr>
                    <a:solidFill>
                      <a:srgbClr val="F09CCB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5400" dirty="0"/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53530550"/>
                  </a:ext>
                </a:extLst>
              </a:tr>
              <a:tr h="1036555">
                <a:tc>
                  <a:txBody>
                    <a:bodyPr/>
                    <a:lstStyle/>
                    <a:p>
                      <a:r>
                        <a:rPr lang="en-US" dirty="0"/>
                        <a:t>Recklessness</a:t>
                      </a: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5400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54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uLnTx/>
                        <a:uFillTx/>
                        <a:latin typeface="Calibri" panose="020F0502020204030204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54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uLnTx/>
                        <a:uFillTx/>
                        <a:latin typeface="Calibri" panose="020F0502020204030204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54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uLnTx/>
                        <a:uFillTx/>
                        <a:latin typeface="Calibri" panose="020F0502020204030204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54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uLnTx/>
                        <a:uFillTx/>
                        <a:latin typeface="Calibri" panose="020F0502020204030204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83038517"/>
                  </a:ext>
                </a:extLst>
              </a:tr>
              <a:tr h="1532608">
                <a:tc>
                  <a:txBody>
                    <a:bodyPr/>
                    <a:lstStyle/>
                    <a:p>
                      <a:r>
                        <a:rPr lang="en-US" dirty="0"/>
                        <a:t>Belief/Knowledge</a:t>
                      </a: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5400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5400" b="1" dirty="0">
                        <a:solidFill>
                          <a:srgbClr val="00B050"/>
                        </a:solidFill>
                      </a:endParaRP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54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uLnTx/>
                        <a:uFillTx/>
                        <a:latin typeface="Calibri" panose="020F0502020204030204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54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uLnTx/>
                        <a:uFillTx/>
                        <a:latin typeface="Calibri" panose="020F0502020204030204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54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uLnTx/>
                        <a:uFillTx/>
                        <a:latin typeface="Calibri" panose="020F0502020204030204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26788233"/>
                  </a:ext>
                </a:extLst>
              </a:tr>
              <a:tr h="1532608">
                <a:tc>
                  <a:txBody>
                    <a:bodyPr/>
                    <a:lstStyle/>
                    <a:p>
                      <a:r>
                        <a:rPr lang="en-US" dirty="0"/>
                        <a:t>Motive/purpose</a:t>
                      </a: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5400" b="1" dirty="0">
                        <a:solidFill>
                          <a:srgbClr val="00B050"/>
                        </a:solidFill>
                      </a:endParaRP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5400" b="1" dirty="0">
                        <a:solidFill>
                          <a:srgbClr val="00B050"/>
                        </a:solidFill>
                      </a:endParaRP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5400" b="1" dirty="0">
                        <a:solidFill>
                          <a:srgbClr val="00B050"/>
                        </a:solidFill>
                      </a:endParaRP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5400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5400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04637435"/>
                  </a:ext>
                </a:extLst>
              </a:tr>
            </a:tbl>
          </a:graphicData>
        </a:graphic>
      </p:graphicFrame>
      <p:sp>
        <p:nvSpPr>
          <p:cNvPr id="3" name="TextBox 2">
            <a:extLst>
              <a:ext uri="{FF2B5EF4-FFF2-40B4-BE49-F238E27FC236}">
                <a16:creationId xmlns:a16="http://schemas.microsoft.com/office/drawing/2014/main" id="{04A8CB07-68BD-014C-8D29-00D2A0408663}"/>
              </a:ext>
            </a:extLst>
          </p:cNvPr>
          <p:cNvSpPr txBox="1"/>
          <p:nvPr/>
        </p:nvSpPr>
        <p:spPr>
          <a:xfrm>
            <a:off x="2930614" y="1143684"/>
            <a:ext cx="704040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 algn="ctr">
              <a:defRPr/>
            </a:pPr>
            <a:r>
              <a:rPr lang="en-US" sz="5400" b="1" dirty="0">
                <a:solidFill>
                  <a:srgbClr val="00B050"/>
                </a:solidFill>
              </a:rPr>
              <a:t>✓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7FDBF836-C9F1-BE4B-BC8A-67628CBBF1FA}"/>
              </a:ext>
            </a:extLst>
          </p:cNvPr>
          <p:cNvSpPr txBox="1"/>
          <p:nvPr/>
        </p:nvSpPr>
        <p:spPr>
          <a:xfrm>
            <a:off x="4778307" y="1227661"/>
            <a:ext cx="704040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 algn="ctr">
              <a:defRPr/>
            </a:pPr>
            <a:r>
              <a:rPr lang="en-US" sz="5400" b="1" dirty="0">
                <a:solidFill>
                  <a:srgbClr val="00B050"/>
                </a:solidFill>
              </a:rPr>
              <a:t>✓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1D35BF3E-BB4B-A34B-B5B7-6CA13E22355A}"/>
              </a:ext>
            </a:extLst>
          </p:cNvPr>
          <p:cNvSpPr txBox="1"/>
          <p:nvPr/>
        </p:nvSpPr>
        <p:spPr>
          <a:xfrm>
            <a:off x="6709655" y="1227661"/>
            <a:ext cx="704040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 algn="ctr">
              <a:defRPr/>
            </a:pPr>
            <a:r>
              <a:rPr lang="en-US" sz="5400" b="1" dirty="0">
                <a:solidFill>
                  <a:srgbClr val="00B050"/>
                </a:solidFill>
              </a:rPr>
              <a:t>✓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9D85D244-2FCB-9F4A-93FE-E198EDA564F4}"/>
              </a:ext>
            </a:extLst>
          </p:cNvPr>
          <p:cNvSpPr txBox="1"/>
          <p:nvPr/>
        </p:nvSpPr>
        <p:spPr>
          <a:xfrm>
            <a:off x="8641003" y="1227661"/>
            <a:ext cx="907621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 algn="ctr">
              <a:defRPr/>
            </a:pPr>
            <a:r>
              <a:rPr lang="en-US" sz="5400" b="1" dirty="0">
                <a:solidFill>
                  <a:srgbClr val="FF0000"/>
                </a:solidFill>
              </a:rPr>
              <a:t>✘</a:t>
            </a:r>
            <a:r>
              <a:rPr lang="en-US" sz="5400" b="1" dirty="0">
                <a:solidFill>
                  <a:srgbClr val="00B050"/>
                </a:solidFill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1258729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3FEFBF77-114B-134B-841F-E128732A586D}"/>
              </a:ext>
            </a:extLst>
          </p:cNvPr>
          <p:cNvGraphicFramePr>
            <a:graphicFrameLocks noGrp="1"/>
          </p:cNvGraphicFramePr>
          <p:nvPr>
            <p:extLst/>
          </p:nvPr>
        </p:nvGraphicFramePr>
        <p:xfrm>
          <a:off x="421330" y="300045"/>
          <a:ext cx="11284296" cy="623363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80716">
                  <a:extLst>
                    <a:ext uri="{9D8B030D-6E8A-4147-A177-3AD203B41FA5}">
                      <a16:colId xmlns:a16="http://schemas.microsoft.com/office/drawing/2014/main" val="166890612"/>
                    </a:ext>
                  </a:extLst>
                </a:gridCol>
                <a:gridCol w="1880716">
                  <a:extLst>
                    <a:ext uri="{9D8B030D-6E8A-4147-A177-3AD203B41FA5}">
                      <a16:colId xmlns:a16="http://schemas.microsoft.com/office/drawing/2014/main" val="1093253382"/>
                    </a:ext>
                  </a:extLst>
                </a:gridCol>
                <a:gridCol w="1880716">
                  <a:extLst>
                    <a:ext uri="{9D8B030D-6E8A-4147-A177-3AD203B41FA5}">
                      <a16:colId xmlns:a16="http://schemas.microsoft.com/office/drawing/2014/main" val="2971866624"/>
                    </a:ext>
                  </a:extLst>
                </a:gridCol>
                <a:gridCol w="1880716">
                  <a:extLst>
                    <a:ext uri="{9D8B030D-6E8A-4147-A177-3AD203B41FA5}">
                      <a16:colId xmlns:a16="http://schemas.microsoft.com/office/drawing/2014/main" val="2001922158"/>
                    </a:ext>
                  </a:extLst>
                </a:gridCol>
                <a:gridCol w="1880716">
                  <a:extLst>
                    <a:ext uri="{9D8B030D-6E8A-4147-A177-3AD203B41FA5}">
                      <a16:colId xmlns:a16="http://schemas.microsoft.com/office/drawing/2014/main" val="2353664028"/>
                    </a:ext>
                  </a:extLst>
                </a:gridCol>
                <a:gridCol w="1880716">
                  <a:extLst>
                    <a:ext uri="{9D8B030D-6E8A-4147-A177-3AD203B41FA5}">
                      <a16:colId xmlns:a16="http://schemas.microsoft.com/office/drawing/2014/main" val="2028684834"/>
                    </a:ext>
                  </a:extLst>
                </a:gridCol>
              </a:tblGrid>
              <a:tr h="599259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Copyright</a:t>
                      </a:r>
                    </a:p>
                  </a:txBody>
                  <a:tcPr>
                    <a:solidFill>
                      <a:srgbClr val="7030A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Trademarks</a:t>
                      </a:r>
                    </a:p>
                  </a:txBody>
                  <a:tcPr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Patents</a:t>
                      </a:r>
                    </a:p>
                  </a:txBody>
                  <a:tcPr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Trade Secrets</a:t>
                      </a:r>
                    </a:p>
                  </a:txBody>
                  <a:tcPr>
                    <a:solidFill>
                      <a:srgbClr val="C71E5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Passing OFF</a:t>
                      </a:r>
                    </a:p>
                  </a:txBody>
                  <a:tcPr>
                    <a:solidFill>
                      <a:srgbClr val="79A90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80718199"/>
                  </a:ext>
                </a:extLst>
              </a:tr>
              <a:tr h="1532608">
                <a:tc>
                  <a:txBody>
                    <a:bodyPr/>
                    <a:lstStyle/>
                    <a:p>
                      <a:r>
                        <a:rPr lang="en-US" dirty="0"/>
                        <a:t>Intention</a:t>
                      </a: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5400" dirty="0"/>
                    </a:p>
                  </a:txBody>
                  <a:tcPr>
                    <a:solidFill>
                      <a:srgbClr val="D0C5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5400" b="1" dirty="0">
                        <a:solidFill>
                          <a:srgbClr val="00B050"/>
                        </a:solidFill>
                      </a:endParaRPr>
                    </a:p>
                  </a:txBody>
                  <a:tcP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5400" dirty="0"/>
                    </a:p>
                  </a:txBody>
                  <a:tcP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5400" dirty="0"/>
                    </a:p>
                  </a:txBody>
                  <a:tcPr>
                    <a:solidFill>
                      <a:srgbClr val="F09CCB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5400" dirty="0"/>
                    </a:p>
                  </a:txBody>
                  <a:tcPr>
                    <a:solidFill>
                      <a:srgbClr val="BDFF1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53530550"/>
                  </a:ext>
                </a:extLst>
              </a:tr>
              <a:tr h="1036555">
                <a:tc>
                  <a:txBody>
                    <a:bodyPr/>
                    <a:lstStyle/>
                    <a:p>
                      <a:r>
                        <a:rPr lang="en-US" dirty="0"/>
                        <a:t>Recklessness</a:t>
                      </a: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5400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54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uLnTx/>
                        <a:uFillTx/>
                        <a:latin typeface="Calibri" panose="020F0502020204030204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54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uLnTx/>
                        <a:uFillTx/>
                        <a:latin typeface="Calibri" panose="020F0502020204030204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54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uLnTx/>
                        <a:uFillTx/>
                        <a:latin typeface="Calibri" panose="020F0502020204030204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54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uLnTx/>
                        <a:uFillTx/>
                        <a:latin typeface="Calibri" panose="020F0502020204030204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83038517"/>
                  </a:ext>
                </a:extLst>
              </a:tr>
              <a:tr h="1532608">
                <a:tc>
                  <a:txBody>
                    <a:bodyPr/>
                    <a:lstStyle/>
                    <a:p>
                      <a:r>
                        <a:rPr lang="en-US" dirty="0"/>
                        <a:t>Belief/Knowledge</a:t>
                      </a: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5400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5400" b="1" dirty="0">
                        <a:solidFill>
                          <a:srgbClr val="00B050"/>
                        </a:solidFill>
                      </a:endParaRP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54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uLnTx/>
                        <a:uFillTx/>
                        <a:latin typeface="Calibri" panose="020F0502020204030204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54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uLnTx/>
                        <a:uFillTx/>
                        <a:latin typeface="Calibri" panose="020F0502020204030204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54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uLnTx/>
                        <a:uFillTx/>
                        <a:latin typeface="Calibri" panose="020F0502020204030204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26788233"/>
                  </a:ext>
                </a:extLst>
              </a:tr>
              <a:tr h="1532608">
                <a:tc>
                  <a:txBody>
                    <a:bodyPr/>
                    <a:lstStyle/>
                    <a:p>
                      <a:r>
                        <a:rPr lang="en-US" dirty="0"/>
                        <a:t>Motive/purpose</a:t>
                      </a: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5400" b="1" dirty="0">
                        <a:solidFill>
                          <a:srgbClr val="00B050"/>
                        </a:solidFill>
                      </a:endParaRP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5400" b="1" dirty="0">
                        <a:solidFill>
                          <a:srgbClr val="00B050"/>
                        </a:solidFill>
                      </a:endParaRP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5400" b="1" dirty="0">
                        <a:solidFill>
                          <a:srgbClr val="00B050"/>
                        </a:solidFill>
                      </a:endParaRP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5400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5400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04637435"/>
                  </a:ext>
                </a:extLst>
              </a:tr>
            </a:tbl>
          </a:graphicData>
        </a:graphic>
      </p:graphicFrame>
      <p:sp>
        <p:nvSpPr>
          <p:cNvPr id="3" name="TextBox 2">
            <a:extLst>
              <a:ext uri="{FF2B5EF4-FFF2-40B4-BE49-F238E27FC236}">
                <a16:creationId xmlns:a16="http://schemas.microsoft.com/office/drawing/2014/main" id="{04A8CB07-68BD-014C-8D29-00D2A0408663}"/>
              </a:ext>
            </a:extLst>
          </p:cNvPr>
          <p:cNvSpPr txBox="1"/>
          <p:nvPr/>
        </p:nvSpPr>
        <p:spPr>
          <a:xfrm>
            <a:off x="2930614" y="1143684"/>
            <a:ext cx="704040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 algn="ctr">
              <a:defRPr/>
            </a:pPr>
            <a:r>
              <a:rPr lang="en-US" sz="5400" b="1" dirty="0">
                <a:solidFill>
                  <a:srgbClr val="00B050"/>
                </a:solidFill>
              </a:rPr>
              <a:t>✓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8EEA1BAD-B773-AF41-AD7E-4CCB3C7E322E}"/>
              </a:ext>
            </a:extLst>
          </p:cNvPr>
          <p:cNvSpPr txBox="1"/>
          <p:nvPr/>
        </p:nvSpPr>
        <p:spPr>
          <a:xfrm>
            <a:off x="4778307" y="2772677"/>
            <a:ext cx="6927318" cy="1938992"/>
          </a:xfrm>
          <a:prstGeom prst="rect">
            <a:avLst/>
          </a:prstGeom>
          <a:solidFill>
            <a:srgbClr val="BDFF1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2400" i="1" dirty="0" err="1"/>
              <a:t>Specsavers</a:t>
            </a:r>
            <a:endParaRPr lang="en-US" sz="2400" i="1" dirty="0"/>
          </a:p>
          <a:p>
            <a:pPr algn="ctr"/>
            <a:r>
              <a:rPr lang="en-US" sz="2400" dirty="0"/>
              <a:t>Does not require an intention to deceive BUT that intention may be relevant;</a:t>
            </a:r>
          </a:p>
          <a:p>
            <a:pPr algn="ctr"/>
            <a:r>
              <a:rPr lang="en-US" sz="2400" dirty="0"/>
              <a:t>Intends to cause deception versus conscious decision to ‘live dangerously’</a:t>
            </a:r>
            <a:r>
              <a:rPr lang="en-US" sz="2400" i="1" dirty="0"/>
              <a:t> </a:t>
            </a:r>
            <a:endParaRPr lang="en-GB" sz="2400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7FDBF836-C9F1-BE4B-BC8A-67628CBBF1FA}"/>
              </a:ext>
            </a:extLst>
          </p:cNvPr>
          <p:cNvSpPr txBox="1"/>
          <p:nvPr/>
        </p:nvSpPr>
        <p:spPr>
          <a:xfrm>
            <a:off x="4778307" y="1227661"/>
            <a:ext cx="704040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 algn="ctr">
              <a:defRPr/>
            </a:pPr>
            <a:r>
              <a:rPr lang="en-US" sz="5400" b="1" dirty="0">
                <a:solidFill>
                  <a:srgbClr val="00B050"/>
                </a:solidFill>
              </a:rPr>
              <a:t>✓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1D35BF3E-BB4B-A34B-B5B7-6CA13E22355A}"/>
              </a:ext>
            </a:extLst>
          </p:cNvPr>
          <p:cNvSpPr txBox="1"/>
          <p:nvPr/>
        </p:nvSpPr>
        <p:spPr>
          <a:xfrm>
            <a:off x="6709655" y="1227661"/>
            <a:ext cx="704040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 algn="ctr">
              <a:defRPr/>
            </a:pPr>
            <a:r>
              <a:rPr lang="en-US" sz="5400" b="1" dirty="0">
                <a:solidFill>
                  <a:srgbClr val="00B050"/>
                </a:solidFill>
              </a:rPr>
              <a:t>✓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3B662356-97F7-614E-BDBF-6192F550B0C9}"/>
              </a:ext>
            </a:extLst>
          </p:cNvPr>
          <p:cNvSpPr txBox="1"/>
          <p:nvPr/>
        </p:nvSpPr>
        <p:spPr>
          <a:xfrm>
            <a:off x="10297545" y="1227661"/>
            <a:ext cx="704040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 algn="ctr">
              <a:defRPr/>
            </a:pPr>
            <a:r>
              <a:rPr lang="en-US" sz="5400" b="1" dirty="0">
                <a:solidFill>
                  <a:srgbClr val="00B050"/>
                </a:solidFill>
              </a:rPr>
              <a:t>✓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DB1DD889-1AE9-804A-862A-080CBC35ABCC}"/>
              </a:ext>
            </a:extLst>
          </p:cNvPr>
          <p:cNvSpPr txBox="1"/>
          <p:nvPr/>
        </p:nvSpPr>
        <p:spPr>
          <a:xfrm>
            <a:off x="8641003" y="1227661"/>
            <a:ext cx="907621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 algn="ctr">
              <a:defRPr/>
            </a:pPr>
            <a:r>
              <a:rPr lang="en-US" sz="5400" b="1" dirty="0">
                <a:solidFill>
                  <a:srgbClr val="FF0000"/>
                </a:solidFill>
              </a:rPr>
              <a:t>✘</a:t>
            </a:r>
            <a:r>
              <a:rPr lang="en-US" sz="5400" b="1" dirty="0">
                <a:solidFill>
                  <a:srgbClr val="00B050"/>
                </a:solidFill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8604791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10" grpId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3FEFBF77-114B-134B-841F-E128732A586D}"/>
              </a:ext>
            </a:extLst>
          </p:cNvPr>
          <p:cNvGraphicFramePr>
            <a:graphicFrameLocks noGrp="1"/>
          </p:cNvGraphicFramePr>
          <p:nvPr>
            <p:extLst/>
          </p:nvPr>
        </p:nvGraphicFramePr>
        <p:xfrm>
          <a:off x="421330" y="300045"/>
          <a:ext cx="11284296" cy="623363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80716">
                  <a:extLst>
                    <a:ext uri="{9D8B030D-6E8A-4147-A177-3AD203B41FA5}">
                      <a16:colId xmlns:a16="http://schemas.microsoft.com/office/drawing/2014/main" val="166890612"/>
                    </a:ext>
                  </a:extLst>
                </a:gridCol>
                <a:gridCol w="1880716">
                  <a:extLst>
                    <a:ext uri="{9D8B030D-6E8A-4147-A177-3AD203B41FA5}">
                      <a16:colId xmlns:a16="http://schemas.microsoft.com/office/drawing/2014/main" val="1093253382"/>
                    </a:ext>
                  </a:extLst>
                </a:gridCol>
                <a:gridCol w="1880716">
                  <a:extLst>
                    <a:ext uri="{9D8B030D-6E8A-4147-A177-3AD203B41FA5}">
                      <a16:colId xmlns:a16="http://schemas.microsoft.com/office/drawing/2014/main" val="2971866624"/>
                    </a:ext>
                  </a:extLst>
                </a:gridCol>
                <a:gridCol w="1880716">
                  <a:extLst>
                    <a:ext uri="{9D8B030D-6E8A-4147-A177-3AD203B41FA5}">
                      <a16:colId xmlns:a16="http://schemas.microsoft.com/office/drawing/2014/main" val="2001922158"/>
                    </a:ext>
                  </a:extLst>
                </a:gridCol>
                <a:gridCol w="1880716">
                  <a:extLst>
                    <a:ext uri="{9D8B030D-6E8A-4147-A177-3AD203B41FA5}">
                      <a16:colId xmlns:a16="http://schemas.microsoft.com/office/drawing/2014/main" val="2353664028"/>
                    </a:ext>
                  </a:extLst>
                </a:gridCol>
                <a:gridCol w="1880716">
                  <a:extLst>
                    <a:ext uri="{9D8B030D-6E8A-4147-A177-3AD203B41FA5}">
                      <a16:colId xmlns:a16="http://schemas.microsoft.com/office/drawing/2014/main" val="2028684834"/>
                    </a:ext>
                  </a:extLst>
                </a:gridCol>
              </a:tblGrid>
              <a:tr h="599259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Copyright</a:t>
                      </a:r>
                    </a:p>
                  </a:txBody>
                  <a:tcPr>
                    <a:solidFill>
                      <a:srgbClr val="7030A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Trademarks</a:t>
                      </a:r>
                    </a:p>
                  </a:txBody>
                  <a:tcPr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Patents</a:t>
                      </a:r>
                    </a:p>
                  </a:txBody>
                  <a:tcPr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Trade Secrets</a:t>
                      </a:r>
                    </a:p>
                  </a:txBody>
                  <a:tcPr>
                    <a:solidFill>
                      <a:srgbClr val="C71E5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Passing OFF</a:t>
                      </a:r>
                    </a:p>
                  </a:txBody>
                  <a:tcPr>
                    <a:solidFill>
                      <a:srgbClr val="79A90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80718199"/>
                  </a:ext>
                </a:extLst>
              </a:tr>
              <a:tr h="1532608">
                <a:tc>
                  <a:txBody>
                    <a:bodyPr/>
                    <a:lstStyle/>
                    <a:p>
                      <a:r>
                        <a:rPr lang="en-US" dirty="0"/>
                        <a:t>Intention</a:t>
                      </a: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5400" dirty="0"/>
                    </a:p>
                  </a:txBody>
                  <a:tcPr>
                    <a:solidFill>
                      <a:srgbClr val="D0C5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5400" b="1" dirty="0">
                        <a:solidFill>
                          <a:srgbClr val="00B050"/>
                        </a:solidFill>
                      </a:endParaRPr>
                    </a:p>
                  </a:txBody>
                  <a:tcP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5400" dirty="0"/>
                    </a:p>
                  </a:txBody>
                  <a:tcP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5400" dirty="0"/>
                    </a:p>
                  </a:txBody>
                  <a:tcPr>
                    <a:solidFill>
                      <a:srgbClr val="F09CCB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5400" dirty="0"/>
                    </a:p>
                  </a:txBody>
                  <a:tcPr>
                    <a:solidFill>
                      <a:srgbClr val="BDFF1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53530550"/>
                  </a:ext>
                </a:extLst>
              </a:tr>
              <a:tr h="1036555">
                <a:tc>
                  <a:txBody>
                    <a:bodyPr/>
                    <a:lstStyle/>
                    <a:p>
                      <a:r>
                        <a:rPr lang="en-US" dirty="0"/>
                        <a:t>Recklessness</a:t>
                      </a: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5400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solidFill>
                      <a:srgbClr val="D0C5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54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uLnTx/>
                        <a:uFillTx/>
                        <a:latin typeface="Calibri" panose="020F0502020204030204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54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uLnTx/>
                        <a:uFillTx/>
                        <a:latin typeface="Calibri" panose="020F0502020204030204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54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uLnTx/>
                        <a:uFillTx/>
                        <a:latin typeface="Calibri" panose="020F0502020204030204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54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uLnTx/>
                        <a:uFillTx/>
                        <a:latin typeface="Calibri" panose="020F0502020204030204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83038517"/>
                  </a:ext>
                </a:extLst>
              </a:tr>
              <a:tr h="1532608">
                <a:tc>
                  <a:txBody>
                    <a:bodyPr/>
                    <a:lstStyle/>
                    <a:p>
                      <a:r>
                        <a:rPr lang="en-US" dirty="0"/>
                        <a:t>Belief/Knowledge</a:t>
                      </a: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5400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5400" b="1" dirty="0">
                        <a:solidFill>
                          <a:srgbClr val="00B050"/>
                        </a:solidFill>
                      </a:endParaRP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54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uLnTx/>
                        <a:uFillTx/>
                        <a:latin typeface="Calibri" panose="020F0502020204030204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54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uLnTx/>
                        <a:uFillTx/>
                        <a:latin typeface="Calibri" panose="020F0502020204030204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54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uLnTx/>
                        <a:uFillTx/>
                        <a:latin typeface="Calibri" panose="020F0502020204030204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26788233"/>
                  </a:ext>
                </a:extLst>
              </a:tr>
              <a:tr h="1532608">
                <a:tc>
                  <a:txBody>
                    <a:bodyPr/>
                    <a:lstStyle/>
                    <a:p>
                      <a:r>
                        <a:rPr lang="en-US" dirty="0"/>
                        <a:t>Motive/purpose</a:t>
                      </a: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5400" b="1" dirty="0">
                        <a:solidFill>
                          <a:srgbClr val="00B050"/>
                        </a:solidFill>
                      </a:endParaRP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5400" b="1" dirty="0">
                        <a:solidFill>
                          <a:srgbClr val="00B050"/>
                        </a:solidFill>
                      </a:endParaRP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5400" b="1" dirty="0">
                        <a:solidFill>
                          <a:srgbClr val="00B050"/>
                        </a:solidFill>
                      </a:endParaRP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5400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5400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04637435"/>
                  </a:ext>
                </a:extLst>
              </a:tr>
            </a:tbl>
          </a:graphicData>
        </a:graphic>
      </p:graphicFrame>
      <p:sp>
        <p:nvSpPr>
          <p:cNvPr id="3" name="TextBox 2">
            <a:extLst>
              <a:ext uri="{FF2B5EF4-FFF2-40B4-BE49-F238E27FC236}">
                <a16:creationId xmlns:a16="http://schemas.microsoft.com/office/drawing/2014/main" id="{04A8CB07-68BD-014C-8D29-00D2A0408663}"/>
              </a:ext>
            </a:extLst>
          </p:cNvPr>
          <p:cNvSpPr txBox="1"/>
          <p:nvPr/>
        </p:nvSpPr>
        <p:spPr>
          <a:xfrm>
            <a:off x="2930614" y="1143684"/>
            <a:ext cx="704040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 algn="ctr">
              <a:defRPr/>
            </a:pPr>
            <a:r>
              <a:rPr lang="en-US" sz="5400" b="1" dirty="0">
                <a:solidFill>
                  <a:srgbClr val="00B050"/>
                </a:solidFill>
              </a:rPr>
              <a:t>✓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8EEA1BAD-B773-AF41-AD7E-4CCB3C7E322E}"/>
              </a:ext>
            </a:extLst>
          </p:cNvPr>
          <p:cNvSpPr txBox="1"/>
          <p:nvPr/>
        </p:nvSpPr>
        <p:spPr>
          <a:xfrm>
            <a:off x="4778307" y="2772677"/>
            <a:ext cx="6927318" cy="1938992"/>
          </a:xfrm>
          <a:prstGeom prst="rect">
            <a:avLst/>
          </a:prstGeom>
          <a:solidFill>
            <a:srgbClr val="7030A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2400" i="1" dirty="0" err="1">
                <a:solidFill>
                  <a:schemeClr val="bg1"/>
                </a:solidFill>
              </a:rPr>
              <a:t>Reha</a:t>
            </a:r>
            <a:r>
              <a:rPr lang="en-US" sz="2400" i="1" dirty="0">
                <a:solidFill>
                  <a:schemeClr val="bg1"/>
                </a:solidFill>
              </a:rPr>
              <a:t> Training; </a:t>
            </a:r>
            <a:r>
              <a:rPr lang="en-US" sz="2400" i="1" dirty="0" err="1">
                <a:solidFill>
                  <a:schemeClr val="bg1"/>
                </a:solidFill>
              </a:rPr>
              <a:t>Filmspeler</a:t>
            </a:r>
            <a:r>
              <a:rPr lang="en-US" sz="2400" i="1" dirty="0">
                <a:solidFill>
                  <a:schemeClr val="bg1"/>
                </a:solidFill>
              </a:rPr>
              <a:t> </a:t>
            </a:r>
          </a:p>
          <a:p>
            <a:pPr algn="ctr"/>
            <a:r>
              <a:rPr lang="en-US" sz="2400" dirty="0">
                <a:solidFill>
                  <a:schemeClr val="bg1"/>
                </a:solidFill>
              </a:rPr>
              <a:t>? Art 3(1) ISD - CTP - ‘new public’ - this involves the user ‘in full knowledge of the consequences of its actions’ giving access to the work to an additional public </a:t>
            </a:r>
            <a:endParaRPr lang="en-GB" sz="2400" dirty="0">
              <a:solidFill>
                <a:schemeClr val="bg1"/>
              </a:solidFill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7FDBF836-C9F1-BE4B-BC8A-67628CBBF1FA}"/>
              </a:ext>
            </a:extLst>
          </p:cNvPr>
          <p:cNvSpPr txBox="1"/>
          <p:nvPr/>
        </p:nvSpPr>
        <p:spPr>
          <a:xfrm>
            <a:off x="4778307" y="1227661"/>
            <a:ext cx="704040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 algn="ctr">
              <a:defRPr/>
            </a:pPr>
            <a:r>
              <a:rPr lang="en-US" sz="5400" b="1" dirty="0">
                <a:solidFill>
                  <a:srgbClr val="00B050"/>
                </a:solidFill>
              </a:rPr>
              <a:t>✓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1D35BF3E-BB4B-A34B-B5B7-6CA13E22355A}"/>
              </a:ext>
            </a:extLst>
          </p:cNvPr>
          <p:cNvSpPr txBox="1"/>
          <p:nvPr/>
        </p:nvSpPr>
        <p:spPr>
          <a:xfrm>
            <a:off x="6709655" y="1227661"/>
            <a:ext cx="704040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 algn="ctr">
              <a:defRPr/>
            </a:pPr>
            <a:r>
              <a:rPr lang="en-US" sz="5400" b="1" dirty="0">
                <a:solidFill>
                  <a:srgbClr val="00B050"/>
                </a:solidFill>
              </a:rPr>
              <a:t>✓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3B662356-97F7-614E-BDBF-6192F550B0C9}"/>
              </a:ext>
            </a:extLst>
          </p:cNvPr>
          <p:cNvSpPr txBox="1"/>
          <p:nvPr/>
        </p:nvSpPr>
        <p:spPr>
          <a:xfrm>
            <a:off x="10297545" y="1227661"/>
            <a:ext cx="704040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 algn="ctr">
              <a:defRPr/>
            </a:pPr>
            <a:r>
              <a:rPr lang="en-US" sz="5400" b="1" dirty="0">
                <a:solidFill>
                  <a:srgbClr val="00B050"/>
                </a:solidFill>
              </a:rPr>
              <a:t>✓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39A1341B-0A43-0B47-A8E9-A726407185A5}"/>
              </a:ext>
            </a:extLst>
          </p:cNvPr>
          <p:cNvSpPr txBox="1"/>
          <p:nvPr/>
        </p:nvSpPr>
        <p:spPr>
          <a:xfrm>
            <a:off x="2930614" y="2448988"/>
            <a:ext cx="704040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 algn="ctr">
              <a:defRPr/>
            </a:pPr>
            <a:r>
              <a:rPr lang="en-US" sz="5400" b="1" dirty="0">
                <a:solidFill>
                  <a:srgbClr val="00B050"/>
                </a:solidFill>
              </a:rPr>
              <a:t>✓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BF5480C2-CCB6-8848-B32B-8BDF3C3DF3C1}"/>
              </a:ext>
            </a:extLst>
          </p:cNvPr>
          <p:cNvSpPr txBox="1"/>
          <p:nvPr/>
        </p:nvSpPr>
        <p:spPr>
          <a:xfrm>
            <a:off x="8641003" y="1227661"/>
            <a:ext cx="907621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 algn="ctr">
              <a:defRPr/>
            </a:pPr>
            <a:r>
              <a:rPr lang="en-US" sz="5400" b="1" dirty="0">
                <a:solidFill>
                  <a:srgbClr val="FF0000"/>
                </a:solidFill>
              </a:rPr>
              <a:t>✘</a:t>
            </a:r>
            <a:r>
              <a:rPr lang="en-US" sz="5400" b="1" dirty="0">
                <a:solidFill>
                  <a:srgbClr val="00B050"/>
                </a:solidFill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7119468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11" grpId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3FEFBF77-114B-134B-841F-E128732A586D}"/>
              </a:ext>
            </a:extLst>
          </p:cNvPr>
          <p:cNvGraphicFramePr>
            <a:graphicFrameLocks noGrp="1"/>
          </p:cNvGraphicFramePr>
          <p:nvPr>
            <p:extLst/>
          </p:nvPr>
        </p:nvGraphicFramePr>
        <p:xfrm>
          <a:off x="421330" y="300045"/>
          <a:ext cx="11284296" cy="623363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80716">
                  <a:extLst>
                    <a:ext uri="{9D8B030D-6E8A-4147-A177-3AD203B41FA5}">
                      <a16:colId xmlns:a16="http://schemas.microsoft.com/office/drawing/2014/main" val="166890612"/>
                    </a:ext>
                  </a:extLst>
                </a:gridCol>
                <a:gridCol w="1880716">
                  <a:extLst>
                    <a:ext uri="{9D8B030D-6E8A-4147-A177-3AD203B41FA5}">
                      <a16:colId xmlns:a16="http://schemas.microsoft.com/office/drawing/2014/main" val="1093253382"/>
                    </a:ext>
                  </a:extLst>
                </a:gridCol>
                <a:gridCol w="1880716">
                  <a:extLst>
                    <a:ext uri="{9D8B030D-6E8A-4147-A177-3AD203B41FA5}">
                      <a16:colId xmlns:a16="http://schemas.microsoft.com/office/drawing/2014/main" val="2971866624"/>
                    </a:ext>
                  </a:extLst>
                </a:gridCol>
                <a:gridCol w="1880716">
                  <a:extLst>
                    <a:ext uri="{9D8B030D-6E8A-4147-A177-3AD203B41FA5}">
                      <a16:colId xmlns:a16="http://schemas.microsoft.com/office/drawing/2014/main" val="2001922158"/>
                    </a:ext>
                  </a:extLst>
                </a:gridCol>
                <a:gridCol w="1880716">
                  <a:extLst>
                    <a:ext uri="{9D8B030D-6E8A-4147-A177-3AD203B41FA5}">
                      <a16:colId xmlns:a16="http://schemas.microsoft.com/office/drawing/2014/main" val="2353664028"/>
                    </a:ext>
                  </a:extLst>
                </a:gridCol>
                <a:gridCol w="1880716">
                  <a:extLst>
                    <a:ext uri="{9D8B030D-6E8A-4147-A177-3AD203B41FA5}">
                      <a16:colId xmlns:a16="http://schemas.microsoft.com/office/drawing/2014/main" val="2028684834"/>
                    </a:ext>
                  </a:extLst>
                </a:gridCol>
              </a:tblGrid>
              <a:tr h="599259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Copyright</a:t>
                      </a:r>
                    </a:p>
                  </a:txBody>
                  <a:tcPr>
                    <a:solidFill>
                      <a:srgbClr val="7030A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Trademarks</a:t>
                      </a:r>
                    </a:p>
                  </a:txBody>
                  <a:tcPr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Patents</a:t>
                      </a:r>
                    </a:p>
                  </a:txBody>
                  <a:tcPr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Trade Secrets</a:t>
                      </a:r>
                    </a:p>
                  </a:txBody>
                  <a:tcPr>
                    <a:solidFill>
                      <a:srgbClr val="C71E5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Passing OFF</a:t>
                      </a:r>
                    </a:p>
                  </a:txBody>
                  <a:tcPr>
                    <a:solidFill>
                      <a:srgbClr val="79A90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80718199"/>
                  </a:ext>
                </a:extLst>
              </a:tr>
              <a:tr h="1532608">
                <a:tc>
                  <a:txBody>
                    <a:bodyPr/>
                    <a:lstStyle/>
                    <a:p>
                      <a:r>
                        <a:rPr lang="en-US" dirty="0"/>
                        <a:t>Intention</a:t>
                      </a: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5400" dirty="0"/>
                    </a:p>
                  </a:txBody>
                  <a:tcPr>
                    <a:solidFill>
                      <a:srgbClr val="D0C5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5400" b="1" dirty="0">
                        <a:solidFill>
                          <a:srgbClr val="00B050"/>
                        </a:solidFill>
                      </a:endParaRPr>
                    </a:p>
                  </a:txBody>
                  <a:tcP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5400" dirty="0"/>
                    </a:p>
                  </a:txBody>
                  <a:tcP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5400" dirty="0"/>
                    </a:p>
                  </a:txBody>
                  <a:tcPr>
                    <a:solidFill>
                      <a:srgbClr val="F09CCB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5400" dirty="0"/>
                    </a:p>
                  </a:txBody>
                  <a:tcPr>
                    <a:solidFill>
                      <a:srgbClr val="BDFF1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53530550"/>
                  </a:ext>
                </a:extLst>
              </a:tr>
              <a:tr h="1036555">
                <a:tc>
                  <a:txBody>
                    <a:bodyPr/>
                    <a:lstStyle/>
                    <a:p>
                      <a:r>
                        <a:rPr lang="en-US" dirty="0"/>
                        <a:t>Recklessness</a:t>
                      </a: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5400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solidFill>
                      <a:srgbClr val="D0C5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54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uLnTx/>
                        <a:uFillTx/>
                        <a:latin typeface="Calibri" panose="020F0502020204030204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54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uLnTx/>
                        <a:uFillTx/>
                        <a:latin typeface="Calibri" panose="020F0502020204030204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54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uLnTx/>
                        <a:uFillTx/>
                        <a:latin typeface="Calibri" panose="020F0502020204030204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54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uLnTx/>
                        <a:uFillTx/>
                        <a:latin typeface="Calibri" panose="020F0502020204030204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83038517"/>
                  </a:ext>
                </a:extLst>
              </a:tr>
              <a:tr h="1532608">
                <a:tc>
                  <a:txBody>
                    <a:bodyPr/>
                    <a:lstStyle/>
                    <a:p>
                      <a:r>
                        <a:rPr lang="en-US" dirty="0"/>
                        <a:t>Belief/Knowledge</a:t>
                      </a: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5400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5400" b="1" dirty="0">
                        <a:solidFill>
                          <a:srgbClr val="00B050"/>
                        </a:solidFill>
                      </a:endParaRP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54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uLnTx/>
                        <a:uFillTx/>
                        <a:latin typeface="Calibri" panose="020F0502020204030204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54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uLnTx/>
                        <a:uFillTx/>
                        <a:latin typeface="Calibri" panose="020F0502020204030204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54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uLnTx/>
                        <a:uFillTx/>
                        <a:latin typeface="Calibri" panose="020F0502020204030204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26788233"/>
                  </a:ext>
                </a:extLst>
              </a:tr>
              <a:tr h="1532608">
                <a:tc>
                  <a:txBody>
                    <a:bodyPr/>
                    <a:lstStyle/>
                    <a:p>
                      <a:r>
                        <a:rPr lang="en-US" dirty="0"/>
                        <a:t>Motive/purpose</a:t>
                      </a: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5400" b="1" dirty="0">
                        <a:solidFill>
                          <a:srgbClr val="00B050"/>
                        </a:solidFill>
                      </a:endParaRP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5400" b="1" dirty="0">
                        <a:solidFill>
                          <a:srgbClr val="00B050"/>
                        </a:solidFill>
                      </a:endParaRP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5400" b="1" dirty="0">
                        <a:solidFill>
                          <a:srgbClr val="00B050"/>
                        </a:solidFill>
                      </a:endParaRP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5400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5400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04637435"/>
                  </a:ext>
                </a:extLst>
              </a:tr>
            </a:tbl>
          </a:graphicData>
        </a:graphic>
      </p:graphicFrame>
      <p:sp>
        <p:nvSpPr>
          <p:cNvPr id="3" name="TextBox 2">
            <a:extLst>
              <a:ext uri="{FF2B5EF4-FFF2-40B4-BE49-F238E27FC236}">
                <a16:creationId xmlns:a16="http://schemas.microsoft.com/office/drawing/2014/main" id="{04A8CB07-68BD-014C-8D29-00D2A0408663}"/>
              </a:ext>
            </a:extLst>
          </p:cNvPr>
          <p:cNvSpPr txBox="1"/>
          <p:nvPr/>
        </p:nvSpPr>
        <p:spPr>
          <a:xfrm>
            <a:off x="2930614" y="1143684"/>
            <a:ext cx="704040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 algn="ctr">
              <a:defRPr/>
            </a:pPr>
            <a:r>
              <a:rPr lang="en-US" sz="5400" b="1" dirty="0">
                <a:solidFill>
                  <a:srgbClr val="00B050"/>
                </a:solidFill>
              </a:rPr>
              <a:t>✓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7FDBF836-C9F1-BE4B-BC8A-67628CBBF1FA}"/>
              </a:ext>
            </a:extLst>
          </p:cNvPr>
          <p:cNvSpPr txBox="1"/>
          <p:nvPr/>
        </p:nvSpPr>
        <p:spPr>
          <a:xfrm>
            <a:off x="4778307" y="1227661"/>
            <a:ext cx="704040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 algn="ctr">
              <a:defRPr/>
            </a:pPr>
            <a:r>
              <a:rPr lang="en-US" sz="5400" b="1" dirty="0">
                <a:solidFill>
                  <a:srgbClr val="00B050"/>
                </a:solidFill>
              </a:rPr>
              <a:t>✓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1D35BF3E-BB4B-A34B-B5B7-6CA13E22355A}"/>
              </a:ext>
            </a:extLst>
          </p:cNvPr>
          <p:cNvSpPr txBox="1"/>
          <p:nvPr/>
        </p:nvSpPr>
        <p:spPr>
          <a:xfrm>
            <a:off x="6709655" y="1227661"/>
            <a:ext cx="704040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 algn="ctr">
              <a:defRPr/>
            </a:pPr>
            <a:r>
              <a:rPr lang="en-US" sz="5400" b="1" dirty="0">
                <a:solidFill>
                  <a:srgbClr val="00B050"/>
                </a:solidFill>
              </a:rPr>
              <a:t>✓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3B662356-97F7-614E-BDBF-6192F550B0C9}"/>
              </a:ext>
            </a:extLst>
          </p:cNvPr>
          <p:cNvSpPr txBox="1"/>
          <p:nvPr/>
        </p:nvSpPr>
        <p:spPr>
          <a:xfrm>
            <a:off x="10297545" y="1227661"/>
            <a:ext cx="704040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 algn="ctr">
              <a:defRPr/>
            </a:pPr>
            <a:r>
              <a:rPr lang="en-US" sz="5400" b="1" dirty="0">
                <a:solidFill>
                  <a:srgbClr val="00B050"/>
                </a:solidFill>
              </a:rPr>
              <a:t>✓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39A1341B-0A43-0B47-A8E9-A726407185A5}"/>
              </a:ext>
            </a:extLst>
          </p:cNvPr>
          <p:cNvSpPr txBox="1"/>
          <p:nvPr/>
        </p:nvSpPr>
        <p:spPr>
          <a:xfrm>
            <a:off x="2930614" y="2448988"/>
            <a:ext cx="704040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 algn="ctr">
              <a:defRPr/>
            </a:pPr>
            <a:r>
              <a:rPr lang="en-US" sz="5400" b="1" dirty="0">
                <a:solidFill>
                  <a:srgbClr val="00B050"/>
                </a:solidFill>
              </a:rPr>
              <a:t>✓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3FE847BF-942D-8C46-88A7-832E2FA85BB0}"/>
              </a:ext>
            </a:extLst>
          </p:cNvPr>
          <p:cNvSpPr txBox="1"/>
          <p:nvPr/>
        </p:nvSpPr>
        <p:spPr>
          <a:xfrm>
            <a:off x="4778307" y="2448988"/>
            <a:ext cx="907621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 algn="ctr">
              <a:defRPr/>
            </a:pPr>
            <a:r>
              <a:rPr lang="en-US" sz="5400" b="1" dirty="0">
                <a:solidFill>
                  <a:srgbClr val="FF0000"/>
                </a:solidFill>
              </a:rPr>
              <a:t>✘</a:t>
            </a:r>
            <a:r>
              <a:rPr lang="en-US" sz="5400" b="1" dirty="0">
                <a:solidFill>
                  <a:srgbClr val="00B050"/>
                </a:solidFill>
              </a:rPr>
              <a:t> 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4EE4AA4D-BA5B-6542-ACF3-3B577B89673C}"/>
              </a:ext>
            </a:extLst>
          </p:cNvPr>
          <p:cNvSpPr txBox="1"/>
          <p:nvPr/>
        </p:nvSpPr>
        <p:spPr>
          <a:xfrm>
            <a:off x="8641003" y="1227661"/>
            <a:ext cx="907621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 algn="ctr">
              <a:defRPr/>
            </a:pPr>
            <a:r>
              <a:rPr lang="en-US" sz="5400" b="1" dirty="0">
                <a:solidFill>
                  <a:srgbClr val="FF0000"/>
                </a:solidFill>
              </a:rPr>
              <a:t>✘</a:t>
            </a:r>
            <a:r>
              <a:rPr lang="en-US" sz="5400" b="1" dirty="0">
                <a:solidFill>
                  <a:srgbClr val="00B050"/>
                </a:solidFill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7048390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3FEFBF77-114B-134B-841F-E128732A586D}"/>
              </a:ext>
            </a:extLst>
          </p:cNvPr>
          <p:cNvGraphicFramePr>
            <a:graphicFrameLocks noGrp="1"/>
          </p:cNvGraphicFramePr>
          <p:nvPr>
            <p:extLst/>
          </p:nvPr>
        </p:nvGraphicFramePr>
        <p:xfrm>
          <a:off x="421330" y="300045"/>
          <a:ext cx="11284296" cy="623363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80716">
                  <a:extLst>
                    <a:ext uri="{9D8B030D-6E8A-4147-A177-3AD203B41FA5}">
                      <a16:colId xmlns:a16="http://schemas.microsoft.com/office/drawing/2014/main" val="166890612"/>
                    </a:ext>
                  </a:extLst>
                </a:gridCol>
                <a:gridCol w="1880716">
                  <a:extLst>
                    <a:ext uri="{9D8B030D-6E8A-4147-A177-3AD203B41FA5}">
                      <a16:colId xmlns:a16="http://schemas.microsoft.com/office/drawing/2014/main" val="1093253382"/>
                    </a:ext>
                  </a:extLst>
                </a:gridCol>
                <a:gridCol w="1880716">
                  <a:extLst>
                    <a:ext uri="{9D8B030D-6E8A-4147-A177-3AD203B41FA5}">
                      <a16:colId xmlns:a16="http://schemas.microsoft.com/office/drawing/2014/main" val="2971866624"/>
                    </a:ext>
                  </a:extLst>
                </a:gridCol>
                <a:gridCol w="1880716">
                  <a:extLst>
                    <a:ext uri="{9D8B030D-6E8A-4147-A177-3AD203B41FA5}">
                      <a16:colId xmlns:a16="http://schemas.microsoft.com/office/drawing/2014/main" val="2001922158"/>
                    </a:ext>
                  </a:extLst>
                </a:gridCol>
                <a:gridCol w="1880716">
                  <a:extLst>
                    <a:ext uri="{9D8B030D-6E8A-4147-A177-3AD203B41FA5}">
                      <a16:colId xmlns:a16="http://schemas.microsoft.com/office/drawing/2014/main" val="2353664028"/>
                    </a:ext>
                  </a:extLst>
                </a:gridCol>
                <a:gridCol w="1880716">
                  <a:extLst>
                    <a:ext uri="{9D8B030D-6E8A-4147-A177-3AD203B41FA5}">
                      <a16:colId xmlns:a16="http://schemas.microsoft.com/office/drawing/2014/main" val="2028684834"/>
                    </a:ext>
                  </a:extLst>
                </a:gridCol>
              </a:tblGrid>
              <a:tr h="599259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Copyright</a:t>
                      </a:r>
                    </a:p>
                  </a:txBody>
                  <a:tcPr>
                    <a:solidFill>
                      <a:srgbClr val="7030A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Trademarks</a:t>
                      </a:r>
                    </a:p>
                  </a:txBody>
                  <a:tcPr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Patents</a:t>
                      </a:r>
                    </a:p>
                  </a:txBody>
                  <a:tcPr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Trade Secrets</a:t>
                      </a:r>
                    </a:p>
                  </a:txBody>
                  <a:tcPr>
                    <a:solidFill>
                      <a:srgbClr val="C71E5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Passing OFF</a:t>
                      </a:r>
                    </a:p>
                  </a:txBody>
                  <a:tcPr>
                    <a:solidFill>
                      <a:srgbClr val="79A90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80718199"/>
                  </a:ext>
                </a:extLst>
              </a:tr>
              <a:tr h="1532608">
                <a:tc>
                  <a:txBody>
                    <a:bodyPr/>
                    <a:lstStyle/>
                    <a:p>
                      <a:r>
                        <a:rPr lang="en-US" dirty="0"/>
                        <a:t>Intention</a:t>
                      </a: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5400" dirty="0"/>
                    </a:p>
                  </a:txBody>
                  <a:tcPr>
                    <a:solidFill>
                      <a:srgbClr val="D0C5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5400" b="1" dirty="0">
                        <a:solidFill>
                          <a:srgbClr val="00B050"/>
                        </a:solidFill>
                      </a:endParaRPr>
                    </a:p>
                  </a:txBody>
                  <a:tcP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5400" dirty="0"/>
                    </a:p>
                  </a:txBody>
                  <a:tcP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5400" dirty="0"/>
                    </a:p>
                  </a:txBody>
                  <a:tcPr>
                    <a:solidFill>
                      <a:srgbClr val="F09CCB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5400" dirty="0"/>
                    </a:p>
                  </a:txBody>
                  <a:tcPr>
                    <a:solidFill>
                      <a:srgbClr val="BDFF1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53530550"/>
                  </a:ext>
                </a:extLst>
              </a:tr>
              <a:tr h="1036555">
                <a:tc>
                  <a:txBody>
                    <a:bodyPr/>
                    <a:lstStyle/>
                    <a:p>
                      <a:r>
                        <a:rPr lang="en-US" dirty="0"/>
                        <a:t>Recklessness</a:t>
                      </a: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5400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solidFill>
                      <a:srgbClr val="D0C5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54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uLnTx/>
                        <a:uFillTx/>
                        <a:latin typeface="Calibri" panose="020F0502020204030204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54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uLnTx/>
                        <a:uFillTx/>
                        <a:latin typeface="Calibri" panose="020F0502020204030204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54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uLnTx/>
                        <a:uFillTx/>
                        <a:latin typeface="Calibri" panose="020F0502020204030204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54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uLnTx/>
                        <a:uFillTx/>
                        <a:latin typeface="Calibri" panose="020F0502020204030204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83038517"/>
                  </a:ext>
                </a:extLst>
              </a:tr>
              <a:tr h="1532608">
                <a:tc>
                  <a:txBody>
                    <a:bodyPr/>
                    <a:lstStyle/>
                    <a:p>
                      <a:r>
                        <a:rPr lang="en-US" dirty="0"/>
                        <a:t>Belief/Knowledge</a:t>
                      </a: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5400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5400" b="1" dirty="0">
                        <a:solidFill>
                          <a:srgbClr val="00B050"/>
                        </a:solidFill>
                      </a:endParaRP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54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uLnTx/>
                        <a:uFillTx/>
                        <a:latin typeface="Calibri" panose="020F0502020204030204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54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uLnTx/>
                        <a:uFillTx/>
                        <a:latin typeface="Calibri" panose="020F0502020204030204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54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uLnTx/>
                        <a:uFillTx/>
                        <a:latin typeface="Calibri" panose="020F0502020204030204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26788233"/>
                  </a:ext>
                </a:extLst>
              </a:tr>
              <a:tr h="1532608">
                <a:tc>
                  <a:txBody>
                    <a:bodyPr/>
                    <a:lstStyle/>
                    <a:p>
                      <a:r>
                        <a:rPr lang="en-US" dirty="0"/>
                        <a:t>Motive/purpose</a:t>
                      </a: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5400" b="1" dirty="0">
                        <a:solidFill>
                          <a:srgbClr val="00B050"/>
                        </a:solidFill>
                      </a:endParaRP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5400" b="1" dirty="0">
                        <a:solidFill>
                          <a:srgbClr val="00B050"/>
                        </a:solidFill>
                      </a:endParaRP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5400" b="1" dirty="0">
                        <a:solidFill>
                          <a:srgbClr val="00B050"/>
                        </a:solidFill>
                      </a:endParaRP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5400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5400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04637435"/>
                  </a:ext>
                </a:extLst>
              </a:tr>
            </a:tbl>
          </a:graphicData>
        </a:graphic>
      </p:graphicFrame>
      <p:sp>
        <p:nvSpPr>
          <p:cNvPr id="3" name="TextBox 2">
            <a:extLst>
              <a:ext uri="{FF2B5EF4-FFF2-40B4-BE49-F238E27FC236}">
                <a16:creationId xmlns:a16="http://schemas.microsoft.com/office/drawing/2014/main" id="{04A8CB07-68BD-014C-8D29-00D2A0408663}"/>
              </a:ext>
            </a:extLst>
          </p:cNvPr>
          <p:cNvSpPr txBox="1"/>
          <p:nvPr/>
        </p:nvSpPr>
        <p:spPr>
          <a:xfrm>
            <a:off x="2930614" y="1143684"/>
            <a:ext cx="704040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 algn="ctr">
              <a:defRPr/>
            </a:pPr>
            <a:r>
              <a:rPr lang="en-US" sz="5400" b="1" dirty="0">
                <a:solidFill>
                  <a:srgbClr val="00B050"/>
                </a:solidFill>
              </a:rPr>
              <a:t>✓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7FDBF836-C9F1-BE4B-BC8A-67628CBBF1FA}"/>
              </a:ext>
            </a:extLst>
          </p:cNvPr>
          <p:cNvSpPr txBox="1"/>
          <p:nvPr/>
        </p:nvSpPr>
        <p:spPr>
          <a:xfrm>
            <a:off x="4778307" y="1227661"/>
            <a:ext cx="704040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 algn="ctr">
              <a:defRPr/>
            </a:pPr>
            <a:r>
              <a:rPr lang="en-US" sz="5400" b="1" dirty="0">
                <a:solidFill>
                  <a:srgbClr val="00B050"/>
                </a:solidFill>
              </a:rPr>
              <a:t>✓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1D35BF3E-BB4B-A34B-B5B7-6CA13E22355A}"/>
              </a:ext>
            </a:extLst>
          </p:cNvPr>
          <p:cNvSpPr txBox="1"/>
          <p:nvPr/>
        </p:nvSpPr>
        <p:spPr>
          <a:xfrm>
            <a:off x="6709655" y="1227661"/>
            <a:ext cx="704040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 algn="ctr">
              <a:defRPr/>
            </a:pPr>
            <a:r>
              <a:rPr lang="en-US" sz="5400" b="1" dirty="0">
                <a:solidFill>
                  <a:srgbClr val="00B050"/>
                </a:solidFill>
              </a:rPr>
              <a:t>✓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3B662356-97F7-614E-BDBF-6192F550B0C9}"/>
              </a:ext>
            </a:extLst>
          </p:cNvPr>
          <p:cNvSpPr txBox="1"/>
          <p:nvPr/>
        </p:nvSpPr>
        <p:spPr>
          <a:xfrm>
            <a:off x="10297545" y="1227661"/>
            <a:ext cx="704040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 algn="ctr">
              <a:defRPr/>
            </a:pPr>
            <a:r>
              <a:rPr lang="en-US" sz="5400" b="1" dirty="0">
                <a:solidFill>
                  <a:srgbClr val="00B050"/>
                </a:solidFill>
              </a:rPr>
              <a:t>✓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39A1341B-0A43-0B47-A8E9-A726407185A5}"/>
              </a:ext>
            </a:extLst>
          </p:cNvPr>
          <p:cNvSpPr txBox="1"/>
          <p:nvPr/>
        </p:nvSpPr>
        <p:spPr>
          <a:xfrm>
            <a:off x="2930614" y="2448988"/>
            <a:ext cx="704040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 algn="ctr">
              <a:defRPr/>
            </a:pPr>
            <a:r>
              <a:rPr lang="en-US" sz="5400" b="1" dirty="0">
                <a:solidFill>
                  <a:srgbClr val="00B050"/>
                </a:solidFill>
              </a:rPr>
              <a:t>✓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3FE847BF-942D-8C46-88A7-832E2FA85BB0}"/>
              </a:ext>
            </a:extLst>
          </p:cNvPr>
          <p:cNvSpPr txBox="1"/>
          <p:nvPr/>
        </p:nvSpPr>
        <p:spPr>
          <a:xfrm>
            <a:off x="4778307" y="2448988"/>
            <a:ext cx="907621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 algn="ctr">
              <a:defRPr/>
            </a:pPr>
            <a:r>
              <a:rPr lang="en-US" sz="5400" b="1" dirty="0">
                <a:solidFill>
                  <a:srgbClr val="FF0000"/>
                </a:solidFill>
              </a:rPr>
              <a:t>✘</a:t>
            </a:r>
            <a:r>
              <a:rPr lang="en-US" sz="5400" b="1" dirty="0">
                <a:solidFill>
                  <a:srgbClr val="00B050"/>
                </a:solidFill>
              </a:rPr>
              <a:t> 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92AAA3E8-26D4-6D42-A19A-CAB53494B0C7}"/>
              </a:ext>
            </a:extLst>
          </p:cNvPr>
          <p:cNvSpPr txBox="1"/>
          <p:nvPr/>
        </p:nvSpPr>
        <p:spPr>
          <a:xfrm>
            <a:off x="6709655" y="2448988"/>
            <a:ext cx="704040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 algn="ctr">
              <a:defRPr/>
            </a:pPr>
            <a:r>
              <a:rPr lang="en-US" sz="5400" b="1" dirty="0">
                <a:solidFill>
                  <a:srgbClr val="00B050"/>
                </a:solidFill>
              </a:rPr>
              <a:t>✓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11DAD92A-02F4-A548-8C17-225179191DE1}"/>
              </a:ext>
            </a:extLst>
          </p:cNvPr>
          <p:cNvSpPr txBox="1"/>
          <p:nvPr/>
        </p:nvSpPr>
        <p:spPr>
          <a:xfrm>
            <a:off x="4778307" y="4106845"/>
            <a:ext cx="6927318" cy="1938992"/>
          </a:xfrm>
          <a:prstGeom prst="rect">
            <a:avLst/>
          </a:prstGeom>
          <a:solidFill>
            <a:schemeClr val="accent2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2400" i="1" dirty="0">
                <a:solidFill>
                  <a:schemeClr val="bg1"/>
                </a:solidFill>
              </a:rPr>
              <a:t>Warner-Lambert</a:t>
            </a:r>
            <a:r>
              <a:rPr lang="en-GB" sz="2400" dirty="0">
                <a:solidFill>
                  <a:schemeClr val="bg1"/>
                </a:solidFill>
                <a:effectLst/>
              </a:rPr>
              <a:t> </a:t>
            </a:r>
            <a:r>
              <a:rPr lang="en-GB" sz="2400" dirty="0" smtClean="0">
                <a:solidFill>
                  <a:schemeClr val="bg1"/>
                </a:solidFill>
                <a:effectLst/>
              </a:rPr>
              <a:t> - CA</a:t>
            </a:r>
          </a:p>
          <a:p>
            <a:pPr algn="ctr"/>
            <a:r>
              <a:rPr lang="en-US" sz="2400" dirty="0" smtClean="0">
                <a:solidFill>
                  <a:schemeClr val="bg1"/>
                </a:solidFill>
              </a:rPr>
              <a:t>Purpose-limited process patents - “for the treatment of pain” – Foreseeability/qualified foreseeability where reasonable steps taken to prevent downstream use</a:t>
            </a:r>
            <a:endParaRPr lang="en-US" sz="2400" i="1" dirty="0">
              <a:solidFill>
                <a:schemeClr val="bg1"/>
              </a:solidFill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9AB17654-F671-974B-B564-61FEF9EADC3E}"/>
              </a:ext>
            </a:extLst>
          </p:cNvPr>
          <p:cNvSpPr txBox="1"/>
          <p:nvPr/>
        </p:nvSpPr>
        <p:spPr>
          <a:xfrm>
            <a:off x="8641003" y="1227661"/>
            <a:ext cx="907621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 algn="ctr">
              <a:defRPr/>
            </a:pPr>
            <a:r>
              <a:rPr lang="en-US" sz="5400" b="1" dirty="0">
                <a:solidFill>
                  <a:srgbClr val="FF0000"/>
                </a:solidFill>
              </a:rPr>
              <a:t>✘</a:t>
            </a:r>
            <a:r>
              <a:rPr lang="en-US" sz="5400" b="1" dirty="0">
                <a:solidFill>
                  <a:srgbClr val="00B050"/>
                </a:solidFill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7102509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14" grpId="0" animBg="1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3FEFBF77-114B-134B-841F-E128732A586D}"/>
              </a:ext>
            </a:extLst>
          </p:cNvPr>
          <p:cNvGraphicFramePr>
            <a:graphicFrameLocks noGrp="1"/>
          </p:cNvGraphicFramePr>
          <p:nvPr>
            <p:extLst/>
          </p:nvPr>
        </p:nvGraphicFramePr>
        <p:xfrm>
          <a:off x="421330" y="300045"/>
          <a:ext cx="11284296" cy="623363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80716">
                  <a:extLst>
                    <a:ext uri="{9D8B030D-6E8A-4147-A177-3AD203B41FA5}">
                      <a16:colId xmlns:a16="http://schemas.microsoft.com/office/drawing/2014/main" val="166890612"/>
                    </a:ext>
                  </a:extLst>
                </a:gridCol>
                <a:gridCol w="1880716">
                  <a:extLst>
                    <a:ext uri="{9D8B030D-6E8A-4147-A177-3AD203B41FA5}">
                      <a16:colId xmlns:a16="http://schemas.microsoft.com/office/drawing/2014/main" val="1093253382"/>
                    </a:ext>
                  </a:extLst>
                </a:gridCol>
                <a:gridCol w="1880716">
                  <a:extLst>
                    <a:ext uri="{9D8B030D-6E8A-4147-A177-3AD203B41FA5}">
                      <a16:colId xmlns:a16="http://schemas.microsoft.com/office/drawing/2014/main" val="2971866624"/>
                    </a:ext>
                  </a:extLst>
                </a:gridCol>
                <a:gridCol w="1880716">
                  <a:extLst>
                    <a:ext uri="{9D8B030D-6E8A-4147-A177-3AD203B41FA5}">
                      <a16:colId xmlns:a16="http://schemas.microsoft.com/office/drawing/2014/main" val="2001922158"/>
                    </a:ext>
                  </a:extLst>
                </a:gridCol>
                <a:gridCol w="1880716">
                  <a:extLst>
                    <a:ext uri="{9D8B030D-6E8A-4147-A177-3AD203B41FA5}">
                      <a16:colId xmlns:a16="http://schemas.microsoft.com/office/drawing/2014/main" val="2353664028"/>
                    </a:ext>
                  </a:extLst>
                </a:gridCol>
                <a:gridCol w="1880716">
                  <a:extLst>
                    <a:ext uri="{9D8B030D-6E8A-4147-A177-3AD203B41FA5}">
                      <a16:colId xmlns:a16="http://schemas.microsoft.com/office/drawing/2014/main" val="2028684834"/>
                    </a:ext>
                  </a:extLst>
                </a:gridCol>
              </a:tblGrid>
              <a:tr h="599259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Copyright</a:t>
                      </a:r>
                    </a:p>
                  </a:txBody>
                  <a:tcPr>
                    <a:solidFill>
                      <a:srgbClr val="7030A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Trademarks</a:t>
                      </a:r>
                    </a:p>
                  </a:txBody>
                  <a:tcPr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Patents</a:t>
                      </a:r>
                    </a:p>
                  </a:txBody>
                  <a:tcPr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Trade Secrets</a:t>
                      </a:r>
                    </a:p>
                  </a:txBody>
                  <a:tcPr>
                    <a:solidFill>
                      <a:srgbClr val="C71E5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Passing OFF</a:t>
                      </a:r>
                    </a:p>
                  </a:txBody>
                  <a:tcPr>
                    <a:solidFill>
                      <a:srgbClr val="79A90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80718199"/>
                  </a:ext>
                </a:extLst>
              </a:tr>
              <a:tr h="1532608">
                <a:tc>
                  <a:txBody>
                    <a:bodyPr/>
                    <a:lstStyle/>
                    <a:p>
                      <a:r>
                        <a:rPr lang="en-US" dirty="0"/>
                        <a:t>Intention</a:t>
                      </a: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5400" dirty="0"/>
                    </a:p>
                  </a:txBody>
                  <a:tcPr>
                    <a:solidFill>
                      <a:srgbClr val="D0C5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5400" b="1" dirty="0">
                        <a:solidFill>
                          <a:srgbClr val="00B050"/>
                        </a:solidFill>
                      </a:endParaRPr>
                    </a:p>
                  </a:txBody>
                  <a:tcP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5400" dirty="0"/>
                    </a:p>
                  </a:txBody>
                  <a:tcP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5400" dirty="0"/>
                    </a:p>
                  </a:txBody>
                  <a:tcPr>
                    <a:solidFill>
                      <a:srgbClr val="F09CCB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5400" dirty="0"/>
                    </a:p>
                  </a:txBody>
                  <a:tcPr>
                    <a:solidFill>
                      <a:srgbClr val="BDFF1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53530550"/>
                  </a:ext>
                </a:extLst>
              </a:tr>
              <a:tr h="1036555">
                <a:tc>
                  <a:txBody>
                    <a:bodyPr/>
                    <a:lstStyle/>
                    <a:p>
                      <a:r>
                        <a:rPr lang="en-US" dirty="0"/>
                        <a:t>Recklessness</a:t>
                      </a: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5400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solidFill>
                      <a:srgbClr val="D0C5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54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uLnTx/>
                        <a:uFillTx/>
                        <a:latin typeface="Calibri" panose="020F0502020204030204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54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uLnTx/>
                        <a:uFillTx/>
                        <a:latin typeface="Calibri" panose="020F0502020204030204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54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uLnTx/>
                        <a:uFillTx/>
                        <a:latin typeface="Calibri" panose="020F0502020204030204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rgbClr val="F09CC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54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uLnTx/>
                        <a:uFillTx/>
                        <a:latin typeface="Calibri" panose="020F0502020204030204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83038517"/>
                  </a:ext>
                </a:extLst>
              </a:tr>
              <a:tr h="1532608">
                <a:tc>
                  <a:txBody>
                    <a:bodyPr/>
                    <a:lstStyle/>
                    <a:p>
                      <a:r>
                        <a:rPr lang="en-US" dirty="0"/>
                        <a:t>Belief/Knowledge</a:t>
                      </a: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5400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5400" b="1" dirty="0">
                        <a:solidFill>
                          <a:srgbClr val="00B050"/>
                        </a:solidFill>
                      </a:endParaRP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54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uLnTx/>
                        <a:uFillTx/>
                        <a:latin typeface="Calibri" panose="020F0502020204030204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54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uLnTx/>
                        <a:uFillTx/>
                        <a:latin typeface="Calibri" panose="020F0502020204030204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54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uLnTx/>
                        <a:uFillTx/>
                        <a:latin typeface="Calibri" panose="020F0502020204030204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26788233"/>
                  </a:ext>
                </a:extLst>
              </a:tr>
              <a:tr h="1532608">
                <a:tc>
                  <a:txBody>
                    <a:bodyPr/>
                    <a:lstStyle/>
                    <a:p>
                      <a:r>
                        <a:rPr lang="en-US" dirty="0"/>
                        <a:t>Motive/purpose</a:t>
                      </a: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5400" b="1" dirty="0">
                        <a:solidFill>
                          <a:srgbClr val="00B050"/>
                        </a:solidFill>
                      </a:endParaRP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5400" b="1" dirty="0">
                        <a:solidFill>
                          <a:srgbClr val="00B050"/>
                        </a:solidFill>
                      </a:endParaRP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5400" b="1" dirty="0">
                        <a:solidFill>
                          <a:srgbClr val="00B050"/>
                        </a:solidFill>
                      </a:endParaRP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5400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5400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04637435"/>
                  </a:ext>
                </a:extLst>
              </a:tr>
            </a:tbl>
          </a:graphicData>
        </a:graphic>
      </p:graphicFrame>
      <p:sp>
        <p:nvSpPr>
          <p:cNvPr id="3" name="TextBox 2">
            <a:extLst>
              <a:ext uri="{FF2B5EF4-FFF2-40B4-BE49-F238E27FC236}">
                <a16:creationId xmlns:a16="http://schemas.microsoft.com/office/drawing/2014/main" id="{04A8CB07-68BD-014C-8D29-00D2A0408663}"/>
              </a:ext>
            </a:extLst>
          </p:cNvPr>
          <p:cNvSpPr txBox="1"/>
          <p:nvPr/>
        </p:nvSpPr>
        <p:spPr>
          <a:xfrm>
            <a:off x="2930614" y="1143684"/>
            <a:ext cx="704040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 algn="ctr">
              <a:defRPr/>
            </a:pPr>
            <a:r>
              <a:rPr lang="en-US" sz="5400" b="1" dirty="0">
                <a:solidFill>
                  <a:srgbClr val="00B050"/>
                </a:solidFill>
              </a:rPr>
              <a:t>✓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7FDBF836-C9F1-BE4B-BC8A-67628CBBF1FA}"/>
              </a:ext>
            </a:extLst>
          </p:cNvPr>
          <p:cNvSpPr txBox="1"/>
          <p:nvPr/>
        </p:nvSpPr>
        <p:spPr>
          <a:xfrm>
            <a:off x="4778307" y="1227661"/>
            <a:ext cx="704040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 algn="ctr">
              <a:defRPr/>
            </a:pPr>
            <a:r>
              <a:rPr lang="en-US" sz="5400" b="1" dirty="0">
                <a:solidFill>
                  <a:srgbClr val="00B050"/>
                </a:solidFill>
              </a:rPr>
              <a:t>✓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1D35BF3E-BB4B-A34B-B5B7-6CA13E22355A}"/>
              </a:ext>
            </a:extLst>
          </p:cNvPr>
          <p:cNvSpPr txBox="1"/>
          <p:nvPr/>
        </p:nvSpPr>
        <p:spPr>
          <a:xfrm>
            <a:off x="6709655" y="1227661"/>
            <a:ext cx="704040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 algn="ctr">
              <a:defRPr/>
            </a:pPr>
            <a:r>
              <a:rPr lang="en-US" sz="5400" b="1" dirty="0">
                <a:solidFill>
                  <a:srgbClr val="00B050"/>
                </a:solidFill>
              </a:rPr>
              <a:t>✓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3B662356-97F7-614E-BDBF-6192F550B0C9}"/>
              </a:ext>
            </a:extLst>
          </p:cNvPr>
          <p:cNvSpPr txBox="1"/>
          <p:nvPr/>
        </p:nvSpPr>
        <p:spPr>
          <a:xfrm>
            <a:off x="10297545" y="1227661"/>
            <a:ext cx="704040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 algn="ctr">
              <a:defRPr/>
            </a:pPr>
            <a:r>
              <a:rPr lang="en-US" sz="5400" b="1" dirty="0">
                <a:solidFill>
                  <a:srgbClr val="00B050"/>
                </a:solidFill>
              </a:rPr>
              <a:t>✓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39A1341B-0A43-0B47-A8E9-A726407185A5}"/>
              </a:ext>
            </a:extLst>
          </p:cNvPr>
          <p:cNvSpPr txBox="1"/>
          <p:nvPr/>
        </p:nvSpPr>
        <p:spPr>
          <a:xfrm>
            <a:off x="2930614" y="2448988"/>
            <a:ext cx="704040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 algn="ctr">
              <a:defRPr/>
            </a:pPr>
            <a:r>
              <a:rPr lang="en-US" sz="5400" b="1" dirty="0">
                <a:solidFill>
                  <a:srgbClr val="00B050"/>
                </a:solidFill>
              </a:rPr>
              <a:t>✓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3FE847BF-942D-8C46-88A7-832E2FA85BB0}"/>
              </a:ext>
            </a:extLst>
          </p:cNvPr>
          <p:cNvSpPr txBox="1"/>
          <p:nvPr/>
        </p:nvSpPr>
        <p:spPr>
          <a:xfrm>
            <a:off x="4778307" y="2448988"/>
            <a:ext cx="907621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 algn="ctr">
              <a:defRPr/>
            </a:pPr>
            <a:r>
              <a:rPr lang="en-US" sz="5400" b="1" dirty="0">
                <a:solidFill>
                  <a:srgbClr val="FF0000"/>
                </a:solidFill>
              </a:rPr>
              <a:t>✘</a:t>
            </a:r>
            <a:r>
              <a:rPr lang="en-US" sz="5400" b="1" dirty="0">
                <a:solidFill>
                  <a:srgbClr val="00B050"/>
                </a:solidFill>
              </a:rPr>
              <a:t> 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92AAA3E8-26D4-6D42-A19A-CAB53494B0C7}"/>
              </a:ext>
            </a:extLst>
          </p:cNvPr>
          <p:cNvSpPr txBox="1"/>
          <p:nvPr/>
        </p:nvSpPr>
        <p:spPr>
          <a:xfrm>
            <a:off x="6709655" y="2448988"/>
            <a:ext cx="704040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 algn="ctr">
              <a:defRPr/>
            </a:pPr>
            <a:r>
              <a:rPr lang="en-US" sz="5400" b="1" dirty="0">
                <a:solidFill>
                  <a:srgbClr val="00B050"/>
                </a:solidFill>
              </a:rPr>
              <a:t>✓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2BD7414B-29EC-B24C-B1F4-7C069D3F5743}"/>
              </a:ext>
            </a:extLst>
          </p:cNvPr>
          <p:cNvSpPr txBox="1"/>
          <p:nvPr/>
        </p:nvSpPr>
        <p:spPr>
          <a:xfrm>
            <a:off x="8437422" y="2448988"/>
            <a:ext cx="907621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 algn="ctr">
              <a:defRPr/>
            </a:pPr>
            <a:r>
              <a:rPr lang="en-US" sz="5400" b="1" dirty="0">
                <a:solidFill>
                  <a:srgbClr val="FF0000"/>
                </a:solidFill>
              </a:rPr>
              <a:t>✘</a:t>
            </a:r>
            <a:r>
              <a:rPr lang="en-US" sz="5400" b="1" dirty="0">
                <a:solidFill>
                  <a:srgbClr val="00B050"/>
                </a:solidFill>
              </a:rPr>
              <a:t> 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C7B5A522-40D6-7548-889A-7957AD661811}"/>
              </a:ext>
            </a:extLst>
          </p:cNvPr>
          <p:cNvSpPr txBox="1"/>
          <p:nvPr/>
        </p:nvSpPr>
        <p:spPr>
          <a:xfrm>
            <a:off x="8641003" y="1227661"/>
            <a:ext cx="907621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 algn="ctr">
              <a:defRPr/>
            </a:pPr>
            <a:r>
              <a:rPr lang="en-US" sz="5400" b="1" dirty="0">
                <a:solidFill>
                  <a:srgbClr val="FF0000"/>
                </a:solidFill>
              </a:rPr>
              <a:t>✘</a:t>
            </a:r>
            <a:r>
              <a:rPr lang="en-US" sz="5400" b="1" dirty="0">
                <a:solidFill>
                  <a:srgbClr val="00B050"/>
                </a:solidFill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4736738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3FEFBF77-114B-134B-841F-E128732A586D}"/>
              </a:ext>
            </a:extLst>
          </p:cNvPr>
          <p:cNvGraphicFramePr>
            <a:graphicFrameLocks noGrp="1"/>
          </p:cNvGraphicFramePr>
          <p:nvPr>
            <p:extLst/>
          </p:nvPr>
        </p:nvGraphicFramePr>
        <p:xfrm>
          <a:off x="421330" y="300045"/>
          <a:ext cx="11284296" cy="623363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80716">
                  <a:extLst>
                    <a:ext uri="{9D8B030D-6E8A-4147-A177-3AD203B41FA5}">
                      <a16:colId xmlns:a16="http://schemas.microsoft.com/office/drawing/2014/main" val="166890612"/>
                    </a:ext>
                  </a:extLst>
                </a:gridCol>
                <a:gridCol w="1880716">
                  <a:extLst>
                    <a:ext uri="{9D8B030D-6E8A-4147-A177-3AD203B41FA5}">
                      <a16:colId xmlns:a16="http://schemas.microsoft.com/office/drawing/2014/main" val="1093253382"/>
                    </a:ext>
                  </a:extLst>
                </a:gridCol>
                <a:gridCol w="1880716">
                  <a:extLst>
                    <a:ext uri="{9D8B030D-6E8A-4147-A177-3AD203B41FA5}">
                      <a16:colId xmlns:a16="http://schemas.microsoft.com/office/drawing/2014/main" val="2971866624"/>
                    </a:ext>
                  </a:extLst>
                </a:gridCol>
                <a:gridCol w="1880716">
                  <a:extLst>
                    <a:ext uri="{9D8B030D-6E8A-4147-A177-3AD203B41FA5}">
                      <a16:colId xmlns:a16="http://schemas.microsoft.com/office/drawing/2014/main" val="2001922158"/>
                    </a:ext>
                  </a:extLst>
                </a:gridCol>
                <a:gridCol w="1880716">
                  <a:extLst>
                    <a:ext uri="{9D8B030D-6E8A-4147-A177-3AD203B41FA5}">
                      <a16:colId xmlns:a16="http://schemas.microsoft.com/office/drawing/2014/main" val="2353664028"/>
                    </a:ext>
                  </a:extLst>
                </a:gridCol>
                <a:gridCol w="1880716">
                  <a:extLst>
                    <a:ext uri="{9D8B030D-6E8A-4147-A177-3AD203B41FA5}">
                      <a16:colId xmlns:a16="http://schemas.microsoft.com/office/drawing/2014/main" val="2028684834"/>
                    </a:ext>
                  </a:extLst>
                </a:gridCol>
              </a:tblGrid>
              <a:tr h="599259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Copyright</a:t>
                      </a:r>
                    </a:p>
                  </a:txBody>
                  <a:tcPr>
                    <a:solidFill>
                      <a:srgbClr val="7030A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Trademarks</a:t>
                      </a:r>
                    </a:p>
                  </a:txBody>
                  <a:tcPr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Patents</a:t>
                      </a:r>
                    </a:p>
                  </a:txBody>
                  <a:tcPr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Trade Secrets</a:t>
                      </a:r>
                    </a:p>
                  </a:txBody>
                  <a:tcPr>
                    <a:solidFill>
                      <a:srgbClr val="C71E5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Passing OFF</a:t>
                      </a:r>
                    </a:p>
                  </a:txBody>
                  <a:tcPr>
                    <a:solidFill>
                      <a:srgbClr val="79A90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80718199"/>
                  </a:ext>
                </a:extLst>
              </a:tr>
              <a:tr h="1532608">
                <a:tc>
                  <a:txBody>
                    <a:bodyPr/>
                    <a:lstStyle/>
                    <a:p>
                      <a:r>
                        <a:rPr lang="en-US" dirty="0"/>
                        <a:t>Intention</a:t>
                      </a: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5400" dirty="0"/>
                    </a:p>
                  </a:txBody>
                  <a:tcPr>
                    <a:solidFill>
                      <a:srgbClr val="D0C5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5400" b="1" dirty="0">
                        <a:solidFill>
                          <a:srgbClr val="00B050"/>
                        </a:solidFill>
                      </a:endParaRPr>
                    </a:p>
                  </a:txBody>
                  <a:tcP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5400" dirty="0"/>
                    </a:p>
                  </a:txBody>
                  <a:tcP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5400" dirty="0"/>
                    </a:p>
                  </a:txBody>
                  <a:tcPr>
                    <a:solidFill>
                      <a:srgbClr val="F09CCB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5400" dirty="0"/>
                    </a:p>
                  </a:txBody>
                  <a:tcPr>
                    <a:solidFill>
                      <a:srgbClr val="BDFF1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53530550"/>
                  </a:ext>
                </a:extLst>
              </a:tr>
              <a:tr h="1036555">
                <a:tc>
                  <a:txBody>
                    <a:bodyPr/>
                    <a:lstStyle/>
                    <a:p>
                      <a:r>
                        <a:rPr lang="en-US" dirty="0"/>
                        <a:t>Recklessness</a:t>
                      </a: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5400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solidFill>
                      <a:srgbClr val="D0C5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54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uLnTx/>
                        <a:uFillTx/>
                        <a:latin typeface="Calibri" panose="020F0502020204030204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54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uLnTx/>
                        <a:uFillTx/>
                        <a:latin typeface="Calibri" panose="020F0502020204030204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54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uLnTx/>
                        <a:uFillTx/>
                        <a:latin typeface="Calibri" panose="020F0502020204030204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rgbClr val="F09CC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54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uLnTx/>
                        <a:uFillTx/>
                        <a:latin typeface="Calibri" panose="020F0502020204030204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rgbClr val="BDFF1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83038517"/>
                  </a:ext>
                </a:extLst>
              </a:tr>
              <a:tr h="1532608">
                <a:tc>
                  <a:txBody>
                    <a:bodyPr/>
                    <a:lstStyle/>
                    <a:p>
                      <a:r>
                        <a:rPr lang="en-US" dirty="0"/>
                        <a:t>Belief/Knowledge</a:t>
                      </a: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5400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5400" b="1" dirty="0">
                        <a:solidFill>
                          <a:srgbClr val="00B050"/>
                        </a:solidFill>
                      </a:endParaRP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54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uLnTx/>
                        <a:uFillTx/>
                        <a:latin typeface="Calibri" panose="020F0502020204030204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54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uLnTx/>
                        <a:uFillTx/>
                        <a:latin typeface="Calibri" panose="020F0502020204030204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54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uLnTx/>
                        <a:uFillTx/>
                        <a:latin typeface="Calibri" panose="020F0502020204030204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26788233"/>
                  </a:ext>
                </a:extLst>
              </a:tr>
              <a:tr h="1532608">
                <a:tc>
                  <a:txBody>
                    <a:bodyPr/>
                    <a:lstStyle/>
                    <a:p>
                      <a:r>
                        <a:rPr lang="en-US" dirty="0"/>
                        <a:t>Motive/purpose</a:t>
                      </a: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5400" b="1" dirty="0">
                        <a:solidFill>
                          <a:srgbClr val="00B050"/>
                        </a:solidFill>
                      </a:endParaRP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5400" b="1" dirty="0">
                        <a:solidFill>
                          <a:srgbClr val="00B050"/>
                        </a:solidFill>
                      </a:endParaRP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5400" b="1" dirty="0">
                        <a:solidFill>
                          <a:srgbClr val="00B050"/>
                        </a:solidFill>
                      </a:endParaRP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5400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5400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04637435"/>
                  </a:ext>
                </a:extLst>
              </a:tr>
            </a:tbl>
          </a:graphicData>
        </a:graphic>
      </p:graphicFrame>
      <p:sp>
        <p:nvSpPr>
          <p:cNvPr id="3" name="TextBox 2">
            <a:extLst>
              <a:ext uri="{FF2B5EF4-FFF2-40B4-BE49-F238E27FC236}">
                <a16:creationId xmlns:a16="http://schemas.microsoft.com/office/drawing/2014/main" id="{04A8CB07-68BD-014C-8D29-00D2A0408663}"/>
              </a:ext>
            </a:extLst>
          </p:cNvPr>
          <p:cNvSpPr txBox="1"/>
          <p:nvPr/>
        </p:nvSpPr>
        <p:spPr>
          <a:xfrm>
            <a:off x="2930614" y="1143684"/>
            <a:ext cx="704040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 algn="ctr">
              <a:defRPr/>
            </a:pPr>
            <a:r>
              <a:rPr lang="en-US" sz="5400" b="1" dirty="0">
                <a:solidFill>
                  <a:srgbClr val="00B050"/>
                </a:solidFill>
              </a:rPr>
              <a:t>✓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7FDBF836-C9F1-BE4B-BC8A-67628CBBF1FA}"/>
              </a:ext>
            </a:extLst>
          </p:cNvPr>
          <p:cNvSpPr txBox="1"/>
          <p:nvPr/>
        </p:nvSpPr>
        <p:spPr>
          <a:xfrm>
            <a:off x="4778307" y="1227661"/>
            <a:ext cx="704040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 algn="ctr">
              <a:defRPr/>
            </a:pPr>
            <a:r>
              <a:rPr lang="en-US" sz="5400" b="1" dirty="0">
                <a:solidFill>
                  <a:srgbClr val="00B050"/>
                </a:solidFill>
              </a:rPr>
              <a:t>✓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1D35BF3E-BB4B-A34B-B5B7-6CA13E22355A}"/>
              </a:ext>
            </a:extLst>
          </p:cNvPr>
          <p:cNvSpPr txBox="1"/>
          <p:nvPr/>
        </p:nvSpPr>
        <p:spPr>
          <a:xfrm>
            <a:off x="6709655" y="1227661"/>
            <a:ext cx="704040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 algn="ctr">
              <a:defRPr/>
            </a:pPr>
            <a:r>
              <a:rPr lang="en-US" sz="5400" b="1" dirty="0">
                <a:solidFill>
                  <a:srgbClr val="00B050"/>
                </a:solidFill>
              </a:rPr>
              <a:t>✓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3B662356-97F7-614E-BDBF-6192F550B0C9}"/>
              </a:ext>
            </a:extLst>
          </p:cNvPr>
          <p:cNvSpPr txBox="1"/>
          <p:nvPr/>
        </p:nvSpPr>
        <p:spPr>
          <a:xfrm>
            <a:off x="10297545" y="1227661"/>
            <a:ext cx="704040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 algn="ctr">
              <a:defRPr/>
            </a:pPr>
            <a:r>
              <a:rPr lang="en-US" sz="5400" b="1" dirty="0">
                <a:solidFill>
                  <a:srgbClr val="00B050"/>
                </a:solidFill>
              </a:rPr>
              <a:t>✓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39A1341B-0A43-0B47-A8E9-A726407185A5}"/>
              </a:ext>
            </a:extLst>
          </p:cNvPr>
          <p:cNvSpPr txBox="1"/>
          <p:nvPr/>
        </p:nvSpPr>
        <p:spPr>
          <a:xfrm>
            <a:off x="2930614" y="2448988"/>
            <a:ext cx="704040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 algn="ctr">
              <a:defRPr/>
            </a:pPr>
            <a:r>
              <a:rPr lang="en-US" sz="5400" b="1" dirty="0">
                <a:solidFill>
                  <a:srgbClr val="00B050"/>
                </a:solidFill>
              </a:rPr>
              <a:t>✓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3FE847BF-942D-8C46-88A7-832E2FA85BB0}"/>
              </a:ext>
            </a:extLst>
          </p:cNvPr>
          <p:cNvSpPr txBox="1"/>
          <p:nvPr/>
        </p:nvSpPr>
        <p:spPr>
          <a:xfrm>
            <a:off x="4778307" y="2448988"/>
            <a:ext cx="907621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 algn="ctr">
              <a:defRPr/>
            </a:pPr>
            <a:r>
              <a:rPr lang="en-US" sz="5400" b="1" dirty="0">
                <a:solidFill>
                  <a:srgbClr val="FF0000"/>
                </a:solidFill>
              </a:rPr>
              <a:t>✘</a:t>
            </a:r>
            <a:r>
              <a:rPr lang="en-US" sz="5400" b="1" dirty="0">
                <a:solidFill>
                  <a:srgbClr val="00B050"/>
                </a:solidFill>
              </a:rPr>
              <a:t> 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92AAA3E8-26D4-6D42-A19A-CAB53494B0C7}"/>
              </a:ext>
            </a:extLst>
          </p:cNvPr>
          <p:cNvSpPr txBox="1"/>
          <p:nvPr/>
        </p:nvSpPr>
        <p:spPr>
          <a:xfrm>
            <a:off x="6709655" y="2448988"/>
            <a:ext cx="704040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 algn="ctr">
              <a:defRPr/>
            </a:pPr>
            <a:r>
              <a:rPr lang="en-US" sz="5400" b="1" dirty="0">
                <a:solidFill>
                  <a:srgbClr val="00B050"/>
                </a:solidFill>
              </a:rPr>
              <a:t>✓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2BD7414B-29EC-B24C-B1F4-7C069D3F5743}"/>
              </a:ext>
            </a:extLst>
          </p:cNvPr>
          <p:cNvSpPr txBox="1"/>
          <p:nvPr/>
        </p:nvSpPr>
        <p:spPr>
          <a:xfrm>
            <a:off x="8437422" y="2448988"/>
            <a:ext cx="907621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 algn="ctr">
              <a:defRPr/>
            </a:pPr>
            <a:r>
              <a:rPr lang="en-US" sz="5400" b="1" dirty="0">
                <a:solidFill>
                  <a:srgbClr val="FF0000"/>
                </a:solidFill>
              </a:rPr>
              <a:t>✘</a:t>
            </a:r>
            <a:r>
              <a:rPr lang="en-US" sz="5400" b="1" dirty="0">
                <a:solidFill>
                  <a:srgbClr val="00B050"/>
                </a:solidFill>
              </a:rPr>
              <a:t> 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507F2C46-7039-3F49-B96A-FA4152845634}"/>
              </a:ext>
            </a:extLst>
          </p:cNvPr>
          <p:cNvSpPr txBox="1"/>
          <p:nvPr/>
        </p:nvSpPr>
        <p:spPr>
          <a:xfrm>
            <a:off x="10297545" y="2493534"/>
            <a:ext cx="907621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 algn="ctr">
              <a:defRPr/>
            </a:pPr>
            <a:r>
              <a:rPr lang="en-US" sz="5400" b="1" dirty="0">
                <a:solidFill>
                  <a:srgbClr val="FF0000"/>
                </a:solidFill>
              </a:rPr>
              <a:t>✘</a:t>
            </a:r>
            <a:r>
              <a:rPr lang="en-US" sz="5400" b="1" dirty="0">
                <a:solidFill>
                  <a:srgbClr val="00B050"/>
                </a:solidFill>
              </a:rPr>
              <a:t> 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AD81A209-1174-B74B-BC42-CFEF6E85D59E}"/>
              </a:ext>
            </a:extLst>
          </p:cNvPr>
          <p:cNvSpPr txBox="1"/>
          <p:nvPr/>
        </p:nvSpPr>
        <p:spPr>
          <a:xfrm>
            <a:off x="8641003" y="1227661"/>
            <a:ext cx="907621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 algn="ctr">
              <a:defRPr/>
            </a:pPr>
            <a:r>
              <a:rPr lang="en-US" sz="5400" b="1" dirty="0">
                <a:solidFill>
                  <a:srgbClr val="FF0000"/>
                </a:solidFill>
              </a:rPr>
              <a:t>✘</a:t>
            </a:r>
            <a:r>
              <a:rPr lang="en-US" sz="5400" b="1" dirty="0">
                <a:solidFill>
                  <a:srgbClr val="00B050"/>
                </a:solidFill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1075297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3FEFBF77-114B-134B-841F-E128732A586D}"/>
              </a:ext>
            </a:extLst>
          </p:cNvPr>
          <p:cNvGraphicFramePr>
            <a:graphicFrameLocks noGrp="1"/>
          </p:cNvGraphicFramePr>
          <p:nvPr>
            <p:extLst/>
          </p:nvPr>
        </p:nvGraphicFramePr>
        <p:xfrm>
          <a:off x="421330" y="300045"/>
          <a:ext cx="11284296" cy="623363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80716">
                  <a:extLst>
                    <a:ext uri="{9D8B030D-6E8A-4147-A177-3AD203B41FA5}">
                      <a16:colId xmlns:a16="http://schemas.microsoft.com/office/drawing/2014/main" val="166890612"/>
                    </a:ext>
                  </a:extLst>
                </a:gridCol>
                <a:gridCol w="1880716">
                  <a:extLst>
                    <a:ext uri="{9D8B030D-6E8A-4147-A177-3AD203B41FA5}">
                      <a16:colId xmlns:a16="http://schemas.microsoft.com/office/drawing/2014/main" val="1093253382"/>
                    </a:ext>
                  </a:extLst>
                </a:gridCol>
                <a:gridCol w="1880716">
                  <a:extLst>
                    <a:ext uri="{9D8B030D-6E8A-4147-A177-3AD203B41FA5}">
                      <a16:colId xmlns:a16="http://schemas.microsoft.com/office/drawing/2014/main" val="2971866624"/>
                    </a:ext>
                  </a:extLst>
                </a:gridCol>
                <a:gridCol w="1880716">
                  <a:extLst>
                    <a:ext uri="{9D8B030D-6E8A-4147-A177-3AD203B41FA5}">
                      <a16:colId xmlns:a16="http://schemas.microsoft.com/office/drawing/2014/main" val="2001922158"/>
                    </a:ext>
                  </a:extLst>
                </a:gridCol>
                <a:gridCol w="1880716">
                  <a:extLst>
                    <a:ext uri="{9D8B030D-6E8A-4147-A177-3AD203B41FA5}">
                      <a16:colId xmlns:a16="http://schemas.microsoft.com/office/drawing/2014/main" val="2353664028"/>
                    </a:ext>
                  </a:extLst>
                </a:gridCol>
                <a:gridCol w="1880716">
                  <a:extLst>
                    <a:ext uri="{9D8B030D-6E8A-4147-A177-3AD203B41FA5}">
                      <a16:colId xmlns:a16="http://schemas.microsoft.com/office/drawing/2014/main" val="2028684834"/>
                    </a:ext>
                  </a:extLst>
                </a:gridCol>
              </a:tblGrid>
              <a:tr h="599259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Copyright</a:t>
                      </a:r>
                    </a:p>
                  </a:txBody>
                  <a:tcPr>
                    <a:solidFill>
                      <a:srgbClr val="7030A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Trademarks</a:t>
                      </a:r>
                    </a:p>
                  </a:txBody>
                  <a:tcPr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Patents</a:t>
                      </a:r>
                    </a:p>
                  </a:txBody>
                  <a:tcPr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Trade Secrets</a:t>
                      </a:r>
                    </a:p>
                  </a:txBody>
                  <a:tcPr>
                    <a:solidFill>
                      <a:srgbClr val="C71E5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Passing OFF</a:t>
                      </a:r>
                    </a:p>
                  </a:txBody>
                  <a:tcPr>
                    <a:solidFill>
                      <a:srgbClr val="79A90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80718199"/>
                  </a:ext>
                </a:extLst>
              </a:tr>
              <a:tr h="1532608">
                <a:tc>
                  <a:txBody>
                    <a:bodyPr/>
                    <a:lstStyle/>
                    <a:p>
                      <a:r>
                        <a:rPr lang="en-US" dirty="0"/>
                        <a:t>Intention</a:t>
                      </a: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5400" dirty="0"/>
                    </a:p>
                  </a:txBody>
                  <a:tcPr>
                    <a:solidFill>
                      <a:srgbClr val="D0C5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5400" b="1" dirty="0">
                        <a:solidFill>
                          <a:srgbClr val="00B050"/>
                        </a:solidFill>
                      </a:endParaRPr>
                    </a:p>
                  </a:txBody>
                  <a:tcP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5400" dirty="0"/>
                    </a:p>
                  </a:txBody>
                  <a:tcP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5400" dirty="0"/>
                    </a:p>
                  </a:txBody>
                  <a:tcPr>
                    <a:solidFill>
                      <a:srgbClr val="F09CCB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5400" dirty="0"/>
                    </a:p>
                  </a:txBody>
                  <a:tcPr>
                    <a:solidFill>
                      <a:srgbClr val="BDFF1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53530550"/>
                  </a:ext>
                </a:extLst>
              </a:tr>
              <a:tr h="1036555">
                <a:tc>
                  <a:txBody>
                    <a:bodyPr/>
                    <a:lstStyle/>
                    <a:p>
                      <a:r>
                        <a:rPr lang="en-US" dirty="0"/>
                        <a:t>Recklessness</a:t>
                      </a: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5400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solidFill>
                      <a:srgbClr val="D0C5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54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uLnTx/>
                        <a:uFillTx/>
                        <a:latin typeface="Calibri" panose="020F0502020204030204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54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uLnTx/>
                        <a:uFillTx/>
                        <a:latin typeface="Calibri" panose="020F0502020204030204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54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uLnTx/>
                        <a:uFillTx/>
                        <a:latin typeface="Calibri" panose="020F0502020204030204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rgbClr val="F09CC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54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uLnTx/>
                        <a:uFillTx/>
                        <a:latin typeface="Calibri" panose="020F0502020204030204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rgbClr val="BDFF1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83038517"/>
                  </a:ext>
                </a:extLst>
              </a:tr>
              <a:tr h="1532608">
                <a:tc>
                  <a:txBody>
                    <a:bodyPr/>
                    <a:lstStyle/>
                    <a:p>
                      <a:r>
                        <a:rPr lang="en-US" dirty="0"/>
                        <a:t>Belief/Knowledge</a:t>
                      </a: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5400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solidFill>
                      <a:srgbClr val="D0C5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5400" b="1" dirty="0">
                        <a:solidFill>
                          <a:srgbClr val="00B050"/>
                        </a:solidFill>
                      </a:endParaRP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54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uLnTx/>
                        <a:uFillTx/>
                        <a:latin typeface="Calibri" panose="020F0502020204030204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54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uLnTx/>
                        <a:uFillTx/>
                        <a:latin typeface="Calibri" panose="020F0502020204030204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54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uLnTx/>
                        <a:uFillTx/>
                        <a:latin typeface="Calibri" panose="020F0502020204030204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26788233"/>
                  </a:ext>
                </a:extLst>
              </a:tr>
              <a:tr h="1532608">
                <a:tc>
                  <a:txBody>
                    <a:bodyPr/>
                    <a:lstStyle/>
                    <a:p>
                      <a:r>
                        <a:rPr lang="en-US" dirty="0"/>
                        <a:t>Motive/purpose</a:t>
                      </a: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5400" b="1" dirty="0">
                        <a:solidFill>
                          <a:srgbClr val="00B050"/>
                        </a:solidFill>
                      </a:endParaRP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5400" b="1" dirty="0">
                        <a:solidFill>
                          <a:srgbClr val="00B050"/>
                        </a:solidFill>
                      </a:endParaRP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5400" b="1" dirty="0">
                        <a:solidFill>
                          <a:srgbClr val="00B050"/>
                        </a:solidFill>
                      </a:endParaRP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5400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5400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04637435"/>
                  </a:ext>
                </a:extLst>
              </a:tr>
            </a:tbl>
          </a:graphicData>
        </a:graphic>
      </p:graphicFrame>
      <p:sp>
        <p:nvSpPr>
          <p:cNvPr id="3" name="TextBox 2">
            <a:extLst>
              <a:ext uri="{FF2B5EF4-FFF2-40B4-BE49-F238E27FC236}">
                <a16:creationId xmlns:a16="http://schemas.microsoft.com/office/drawing/2014/main" id="{04A8CB07-68BD-014C-8D29-00D2A0408663}"/>
              </a:ext>
            </a:extLst>
          </p:cNvPr>
          <p:cNvSpPr txBox="1"/>
          <p:nvPr/>
        </p:nvSpPr>
        <p:spPr>
          <a:xfrm>
            <a:off x="2930614" y="1143684"/>
            <a:ext cx="704040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 algn="ctr">
              <a:defRPr/>
            </a:pPr>
            <a:r>
              <a:rPr lang="en-US" sz="5400" b="1" dirty="0">
                <a:solidFill>
                  <a:srgbClr val="00B050"/>
                </a:solidFill>
              </a:rPr>
              <a:t>✓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7FDBF836-C9F1-BE4B-BC8A-67628CBBF1FA}"/>
              </a:ext>
            </a:extLst>
          </p:cNvPr>
          <p:cNvSpPr txBox="1"/>
          <p:nvPr/>
        </p:nvSpPr>
        <p:spPr>
          <a:xfrm>
            <a:off x="4778307" y="1227661"/>
            <a:ext cx="704040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 algn="ctr">
              <a:defRPr/>
            </a:pPr>
            <a:r>
              <a:rPr lang="en-US" sz="5400" b="1" dirty="0">
                <a:solidFill>
                  <a:srgbClr val="00B050"/>
                </a:solidFill>
              </a:rPr>
              <a:t>✓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1D35BF3E-BB4B-A34B-B5B7-6CA13E22355A}"/>
              </a:ext>
            </a:extLst>
          </p:cNvPr>
          <p:cNvSpPr txBox="1"/>
          <p:nvPr/>
        </p:nvSpPr>
        <p:spPr>
          <a:xfrm>
            <a:off x="6709655" y="1227661"/>
            <a:ext cx="704040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 algn="ctr">
              <a:defRPr/>
            </a:pPr>
            <a:r>
              <a:rPr lang="en-US" sz="5400" b="1" dirty="0">
                <a:solidFill>
                  <a:srgbClr val="00B050"/>
                </a:solidFill>
              </a:rPr>
              <a:t>✓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3B662356-97F7-614E-BDBF-6192F550B0C9}"/>
              </a:ext>
            </a:extLst>
          </p:cNvPr>
          <p:cNvSpPr txBox="1"/>
          <p:nvPr/>
        </p:nvSpPr>
        <p:spPr>
          <a:xfrm>
            <a:off x="10297545" y="1227661"/>
            <a:ext cx="704040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 algn="ctr">
              <a:defRPr/>
            </a:pPr>
            <a:r>
              <a:rPr lang="en-US" sz="5400" b="1" dirty="0">
                <a:solidFill>
                  <a:srgbClr val="00B050"/>
                </a:solidFill>
              </a:rPr>
              <a:t>✓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39A1341B-0A43-0B47-A8E9-A726407185A5}"/>
              </a:ext>
            </a:extLst>
          </p:cNvPr>
          <p:cNvSpPr txBox="1"/>
          <p:nvPr/>
        </p:nvSpPr>
        <p:spPr>
          <a:xfrm>
            <a:off x="2930614" y="2448988"/>
            <a:ext cx="704040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 algn="ctr">
              <a:defRPr/>
            </a:pPr>
            <a:r>
              <a:rPr lang="en-US" sz="5400" b="1" dirty="0">
                <a:solidFill>
                  <a:srgbClr val="00B050"/>
                </a:solidFill>
              </a:rPr>
              <a:t>✓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3FE847BF-942D-8C46-88A7-832E2FA85BB0}"/>
              </a:ext>
            </a:extLst>
          </p:cNvPr>
          <p:cNvSpPr txBox="1"/>
          <p:nvPr/>
        </p:nvSpPr>
        <p:spPr>
          <a:xfrm>
            <a:off x="4778307" y="2448988"/>
            <a:ext cx="907621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 algn="ctr">
              <a:defRPr/>
            </a:pPr>
            <a:r>
              <a:rPr lang="en-US" sz="5400" b="1" dirty="0">
                <a:solidFill>
                  <a:srgbClr val="FF0000"/>
                </a:solidFill>
              </a:rPr>
              <a:t>✘</a:t>
            </a:r>
            <a:r>
              <a:rPr lang="en-US" sz="5400" b="1" dirty="0">
                <a:solidFill>
                  <a:srgbClr val="00B050"/>
                </a:solidFill>
              </a:rPr>
              <a:t> 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92AAA3E8-26D4-6D42-A19A-CAB53494B0C7}"/>
              </a:ext>
            </a:extLst>
          </p:cNvPr>
          <p:cNvSpPr txBox="1"/>
          <p:nvPr/>
        </p:nvSpPr>
        <p:spPr>
          <a:xfrm>
            <a:off x="6709655" y="2448988"/>
            <a:ext cx="704040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 algn="ctr">
              <a:defRPr/>
            </a:pPr>
            <a:r>
              <a:rPr lang="en-US" sz="5400" b="1" dirty="0">
                <a:solidFill>
                  <a:srgbClr val="00B050"/>
                </a:solidFill>
              </a:rPr>
              <a:t>✓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2BD7414B-29EC-B24C-B1F4-7C069D3F5743}"/>
              </a:ext>
            </a:extLst>
          </p:cNvPr>
          <p:cNvSpPr txBox="1"/>
          <p:nvPr/>
        </p:nvSpPr>
        <p:spPr>
          <a:xfrm>
            <a:off x="8437422" y="2448988"/>
            <a:ext cx="907621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 algn="ctr">
              <a:defRPr/>
            </a:pPr>
            <a:r>
              <a:rPr lang="en-US" sz="5400" b="1" dirty="0">
                <a:solidFill>
                  <a:srgbClr val="FF0000"/>
                </a:solidFill>
              </a:rPr>
              <a:t>✘</a:t>
            </a:r>
            <a:r>
              <a:rPr lang="en-US" sz="5400" b="1" dirty="0">
                <a:solidFill>
                  <a:srgbClr val="00B050"/>
                </a:solidFill>
              </a:rPr>
              <a:t> 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507F2C46-7039-3F49-B96A-FA4152845634}"/>
              </a:ext>
            </a:extLst>
          </p:cNvPr>
          <p:cNvSpPr txBox="1"/>
          <p:nvPr/>
        </p:nvSpPr>
        <p:spPr>
          <a:xfrm>
            <a:off x="10297545" y="2493534"/>
            <a:ext cx="907621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 algn="ctr">
              <a:defRPr/>
            </a:pPr>
            <a:r>
              <a:rPr lang="en-US" sz="5400" b="1" dirty="0">
                <a:solidFill>
                  <a:srgbClr val="FF0000"/>
                </a:solidFill>
              </a:rPr>
              <a:t>✘</a:t>
            </a:r>
            <a:r>
              <a:rPr lang="en-US" sz="5400" b="1" dirty="0">
                <a:solidFill>
                  <a:srgbClr val="00B050"/>
                </a:solidFill>
              </a:rPr>
              <a:t> 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F960AFB7-BD6D-C44E-9414-6B3C07343DE1}"/>
              </a:ext>
            </a:extLst>
          </p:cNvPr>
          <p:cNvSpPr txBox="1"/>
          <p:nvPr/>
        </p:nvSpPr>
        <p:spPr>
          <a:xfrm>
            <a:off x="2886916" y="3754292"/>
            <a:ext cx="704040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 algn="ctr">
              <a:defRPr/>
            </a:pPr>
            <a:r>
              <a:rPr lang="en-US" sz="5400" b="1" dirty="0">
                <a:solidFill>
                  <a:srgbClr val="00B050"/>
                </a:solidFill>
              </a:rPr>
              <a:t>✓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D0582251-CBF9-744C-ABEA-9F12FF7DD8ED}"/>
              </a:ext>
            </a:extLst>
          </p:cNvPr>
          <p:cNvSpPr txBox="1"/>
          <p:nvPr/>
        </p:nvSpPr>
        <p:spPr>
          <a:xfrm>
            <a:off x="4496952" y="3660252"/>
            <a:ext cx="6927319" cy="1569660"/>
          </a:xfrm>
          <a:prstGeom prst="rect">
            <a:avLst/>
          </a:prstGeom>
          <a:solidFill>
            <a:srgbClr val="7030A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2400" i="1" dirty="0">
                <a:solidFill>
                  <a:schemeClr val="bg1"/>
                </a:solidFill>
              </a:rPr>
              <a:t>CTP</a:t>
            </a:r>
          </a:p>
          <a:p>
            <a:pPr algn="ctr"/>
            <a:r>
              <a:rPr lang="en-US" sz="2400" dirty="0">
                <a:solidFill>
                  <a:schemeClr val="bg1"/>
                </a:solidFill>
              </a:rPr>
              <a:t>Known or ought to have known that the intervention will give access to the work</a:t>
            </a:r>
            <a:endParaRPr lang="en-GB" sz="2400" dirty="0">
              <a:solidFill>
                <a:schemeClr val="bg1"/>
              </a:solidFill>
            </a:endParaRPr>
          </a:p>
          <a:p>
            <a:pPr algn="ctr"/>
            <a:endParaRPr lang="en-US" sz="2400" i="1" dirty="0">
              <a:solidFill>
                <a:schemeClr val="bg1"/>
              </a:solidFill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AB65FB79-7FE6-0D48-84E9-4A1E72D9FC50}"/>
              </a:ext>
            </a:extLst>
          </p:cNvPr>
          <p:cNvSpPr txBox="1"/>
          <p:nvPr/>
        </p:nvSpPr>
        <p:spPr>
          <a:xfrm>
            <a:off x="4496952" y="5281633"/>
            <a:ext cx="6927319" cy="1200329"/>
          </a:xfrm>
          <a:prstGeom prst="rect">
            <a:avLst/>
          </a:prstGeom>
          <a:solidFill>
            <a:srgbClr val="7030A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2400" i="1" dirty="0">
                <a:solidFill>
                  <a:schemeClr val="bg1"/>
                </a:solidFill>
              </a:rPr>
              <a:t>ss. 22-26 CDPA </a:t>
            </a:r>
          </a:p>
          <a:p>
            <a:pPr algn="ctr"/>
            <a:r>
              <a:rPr lang="en-US" sz="2400" dirty="0">
                <a:solidFill>
                  <a:schemeClr val="bg1"/>
                </a:solidFill>
              </a:rPr>
              <a:t>Knew or had reason to believe infringing copy; where apparatus/article used to infringe</a:t>
            </a:r>
            <a:endParaRPr lang="en-US" sz="2400" i="1" dirty="0">
              <a:solidFill>
                <a:schemeClr val="bg1"/>
              </a:solidFill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121E767C-4435-2044-94B4-04D343DB181E}"/>
              </a:ext>
            </a:extLst>
          </p:cNvPr>
          <p:cNvSpPr txBox="1"/>
          <p:nvPr/>
        </p:nvSpPr>
        <p:spPr>
          <a:xfrm>
            <a:off x="8641003" y="1227661"/>
            <a:ext cx="907621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 algn="ctr">
              <a:defRPr/>
            </a:pPr>
            <a:r>
              <a:rPr lang="en-US" sz="5400" b="1" dirty="0">
                <a:solidFill>
                  <a:srgbClr val="FF0000"/>
                </a:solidFill>
              </a:rPr>
              <a:t>✘</a:t>
            </a:r>
            <a:r>
              <a:rPr lang="en-US" sz="5400" b="1" dirty="0">
                <a:solidFill>
                  <a:srgbClr val="00B050"/>
                </a:solidFill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0111178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  <p:bldP spid="17" grpId="0" animBg="1"/>
      <p:bldP spid="18" grpId="0" animBg="1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3FEFBF77-114B-134B-841F-E128732A586D}"/>
              </a:ext>
            </a:extLst>
          </p:cNvPr>
          <p:cNvGraphicFramePr>
            <a:graphicFrameLocks noGrp="1"/>
          </p:cNvGraphicFramePr>
          <p:nvPr>
            <p:extLst/>
          </p:nvPr>
        </p:nvGraphicFramePr>
        <p:xfrm>
          <a:off x="421330" y="300045"/>
          <a:ext cx="11284296" cy="623363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80716">
                  <a:extLst>
                    <a:ext uri="{9D8B030D-6E8A-4147-A177-3AD203B41FA5}">
                      <a16:colId xmlns:a16="http://schemas.microsoft.com/office/drawing/2014/main" val="166890612"/>
                    </a:ext>
                  </a:extLst>
                </a:gridCol>
                <a:gridCol w="1880716">
                  <a:extLst>
                    <a:ext uri="{9D8B030D-6E8A-4147-A177-3AD203B41FA5}">
                      <a16:colId xmlns:a16="http://schemas.microsoft.com/office/drawing/2014/main" val="1093253382"/>
                    </a:ext>
                  </a:extLst>
                </a:gridCol>
                <a:gridCol w="1880716">
                  <a:extLst>
                    <a:ext uri="{9D8B030D-6E8A-4147-A177-3AD203B41FA5}">
                      <a16:colId xmlns:a16="http://schemas.microsoft.com/office/drawing/2014/main" val="2971866624"/>
                    </a:ext>
                  </a:extLst>
                </a:gridCol>
                <a:gridCol w="1880716">
                  <a:extLst>
                    <a:ext uri="{9D8B030D-6E8A-4147-A177-3AD203B41FA5}">
                      <a16:colId xmlns:a16="http://schemas.microsoft.com/office/drawing/2014/main" val="2001922158"/>
                    </a:ext>
                  </a:extLst>
                </a:gridCol>
                <a:gridCol w="1880716">
                  <a:extLst>
                    <a:ext uri="{9D8B030D-6E8A-4147-A177-3AD203B41FA5}">
                      <a16:colId xmlns:a16="http://schemas.microsoft.com/office/drawing/2014/main" val="2353664028"/>
                    </a:ext>
                  </a:extLst>
                </a:gridCol>
                <a:gridCol w="1880716">
                  <a:extLst>
                    <a:ext uri="{9D8B030D-6E8A-4147-A177-3AD203B41FA5}">
                      <a16:colId xmlns:a16="http://schemas.microsoft.com/office/drawing/2014/main" val="2028684834"/>
                    </a:ext>
                  </a:extLst>
                </a:gridCol>
              </a:tblGrid>
              <a:tr h="599259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Copyright</a:t>
                      </a:r>
                    </a:p>
                  </a:txBody>
                  <a:tcPr>
                    <a:solidFill>
                      <a:srgbClr val="7030A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Trademarks</a:t>
                      </a:r>
                    </a:p>
                  </a:txBody>
                  <a:tcPr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Patents</a:t>
                      </a:r>
                    </a:p>
                  </a:txBody>
                  <a:tcPr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Trade Secrets</a:t>
                      </a:r>
                    </a:p>
                  </a:txBody>
                  <a:tcPr>
                    <a:solidFill>
                      <a:srgbClr val="C71E5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Passing OFF</a:t>
                      </a:r>
                    </a:p>
                  </a:txBody>
                  <a:tcPr>
                    <a:solidFill>
                      <a:srgbClr val="79A90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80718199"/>
                  </a:ext>
                </a:extLst>
              </a:tr>
              <a:tr h="1532608">
                <a:tc>
                  <a:txBody>
                    <a:bodyPr/>
                    <a:lstStyle/>
                    <a:p>
                      <a:r>
                        <a:rPr lang="en-US" dirty="0"/>
                        <a:t>Intention</a:t>
                      </a: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5400" dirty="0"/>
                    </a:p>
                  </a:txBody>
                  <a:tcPr>
                    <a:solidFill>
                      <a:srgbClr val="D0C5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5400" b="1" dirty="0">
                        <a:solidFill>
                          <a:srgbClr val="00B050"/>
                        </a:solidFill>
                      </a:endParaRPr>
                    </a:p>
                  </a:txBody>
                  <a:tcP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5400" dirty="0"/>
                    </a:p>
                  </a:txBody>
                  <a:tcP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5400" dirty="0"/>
                    </a:p>
                  </a:txBody>
                  <a:tcPr>
                    <a:solidFill>
                      <a:srgbClr val="F09CCB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5400" dirty="0"/>
                    </a:p>
                  </a:txBody>
                  <a:tcPr>
                    <a:solidFill>
                      <a:srgbClr val="BDFF1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53530550"/>
                  </a:ext>
                </a:extLst>
              </a:tr>
              <a:tr h="1036555">
                <a:tc>
                  <a:txBody>
                    <a:bodyPr/>
                    <a:lstStyle/>
                    <a:p>
                      <a:r>
                        <a:rPr lang="en-US" dirty="0"/>
                        <a:t>Recklessness</a:t>
                      </a: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5400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solidFill>
                      <a:srgbClr val="D0C5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54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uLnTx/>
                        <a:uFillTx/>
                        <a:latin typeface="Calibri" panose="020F0502020204030204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54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uLnTx/>
                        <a:uFillTx/>
                        <a:latin typeface="Calibri" panose="020F0502020204030204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54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uLnTx/>
                        <a:uFillTx/>
                        <a:latin typeface="Calibri" panose="020F0502020204030204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rgbClr val="F09CC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54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uLnTx/>
                        <a:uFillTx/>
                        <a:latin typeface="Calibri" panose="020F0502020204030204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rgbClr val="BDFF1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83038517"/>
                  </a:ext>
                </a:extLst>
              </a:tr>
              <a:tr h="1532608">
                <a:tc>
                  <a:txBody>
                    <a:bodyPr/>
                    <a:lstStyle/>
                    <a:p>
                      <a:r>
                        <a:rPr lang="en-US" dirty="0"/>
                        <a:t>Belief/Knowledge</a:t>
                      </a: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5400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solidFill>
                      <a:srgbClr val="D0C5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5400" b="1" dirty="0">
                        <a:solidFill>
                          <a:srgbClr val="00B050"/>
                        </a:solidFill>
                      </a:endParaRPr>
                    </a:p>
                  </a:txBody>
                  <a:tcP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54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uLnTx/>
                        <a:uFillTx/>
                        <a:latin typeface="Calibri" panose="020F0502020204030204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54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uLnTx/>
                        <a:uFillTx/>
                        <a:latin typeface="Calibri" panose="020F0502020204030204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54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uLnTx/>
                        <a:uFillTx/>
                        <a:latin typeface="Calibri" panose="020F0502020204030204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26788233"/>
                  </a:ext>
                </a:extLst>
              </a:tr>
              <a:tr h="1532608">
                <a:tc>
                  <a:txBody>
                    <a:bodyPr/>
                    <a:lstStyle/>
                    <a:p>
                      <a:r>
                        <a:rPr lang="en-US" dirty="0"/>
                        <a:t>Motive/purpose</a:t>
                      </a: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5400" b="1" dirty="0">
                        <a:solidFill>
                          <a:srgbClr val="00B050"/>
                        </a:solidFill>
                      </a:endParaRP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5400" b="1" dirty="0">
                        <a:solidFill>
                          <a:srgbClr val="00B050"/>
                        </a:solidFill>
                      </a:endParaRP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5400" b="1" dirty="0">
                        <a:solidFill>
                          <a:srgbClr val="00B050"/>
                        </a:solidFill>
                      </a:endParaRP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5400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5400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04637435"/>
                  </a:ext>
                </a:extLst>
              </a:tr>
            </a:tbl>
          </a:graphicData>
        </a:graphic>
      </p:graphicFrame>
      <p:sp>
        <p:nvSpPr>
          <p:cNvPr id="3" name="TextBox 2">
            <a:extLst>
              <a:ext uri="{FF2B5EF4-FFF2-40B4-BE49-F238E27FC236}">
                <a16:creationId xmlns:a16="http://schemas.microsoft.com/office/drawing/2014/main" id="{04A8CB07-68BD-014C-8D29-00D2A0408663}"/>
              </a:ext>
            </a:extLst>
          </p:cNvPr>
          <p:cNvSpPr txBox="1"/>
          <p:nvPr/>
        </p:nvSpPr>
        <p:spPr>
          <a:xfrm>
            <a:off x="2930614" y="1143684"/>
            <a:ext cx="704040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 algn="ctr">
              <a:defRPr/>
            </a:pPr>
            <a:r>
              <a:rPr lang="en-US" sz="5400" b="1" dirty="0">
                <a:solidFill>
                  <a:srgbClr val="00B050"/>
                </a:solidFill>
              </a:rPr>
              <a:t>✓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7FDBF836-C9F1-BE4B-BC8A-67628CBBF1FA}"/>
              </a:ext>
            </a:extLst>
          </p:cNvPr>
          <p:cNvSpPr txBox="1"/>
          <p:nvPr/>
        </p:nvSpPr>
        <p:spPr>
          <a:xfrm>
            <a:off x="4778307" y="1227661"/>
            <a:ext cx="704040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 algn="ctr">
              <a:defRPr/>
            </a:pPr>
            <a:r>
              <a:rPr lang="en-US" sz="5400" b="1" dirty="0">
                <a:solidFill>
                  <a:srgbClr val="00B050"/>
                </a:solidFill>
              </a:rPr>
              <a:t>✓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1D35BF3E-BB4B-A34B-B5B7-6CA13E22355A}"/>
              </a:ext>
            </a:extLst>
          </p:cNvPr>
          <p:cNvSpPr txBox="1"/>
          <p:nvPr/>
        </p:nvSpPr>
        <p:spPr>
          <a:xfrm>
            <a:off x="6709655" y="1227661"/>
            <a:ext cx="704040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 algn="ctr">
              <a:defRPr/>
            </a:pPr>
            <a:r>
              <a:rPr lang="en-US" sz="5400" b="1" dirty="0">
                <a:solidFill>
                  <a:srgbClr val="00B050"/>
                </a:solidFill>
              </a:rPr>
              <a:t>✓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3B662356-97F7-614E-BDBF-6192F550B0C9}"/>
              </a:ext>
            </a:extLst>
          </p:cNvPr>
          <p:cNvSpPr txBox="1"/>
          <p:nvPr/>
        </p:nvSpPr>
        <p:spPr>
          <a:xfrm>
            <a:off x="10297545" y="1227661"/>
            <a:ext cx="704040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 algn="ctr">
              <a:defRPr/>
            </a:pPr>
            <a:r>
              <a:rPr lang="en-US" sz="5400" b="1" dirty="0">
                <a:solidFill>
                  <a:srgbClr val="00B050"/>
                </a:solidFill>
              </a:rPr>
              <a:t>✓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39A1341B-0A43-0B47-A8E9-A726407185A5}"/>
              </a:ext>
            </a:extLst>
          </p:cNvPr>
          <p:cNvSpPr txBox="1"/>
          <p:nvPr/>
        </p:nvSpPr>
        <p:spPr>
          <a:xfrm>
            <a:off x="2930614" y="2448988"/>
            <a:ext cx="704040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 algn="ctr">
              <a:defRPr/>
            </a:pPr>
            <a:r>
              <a:rPr lang="en-US" sz="5400" b="1" dirty="0">
                <a:solidFill>
                  <a:srgbClr val="00B050"/>
                </a:solidFill>
              </a:rPr>
              <a:t>✓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3FE847BF-942D-8C46-88A7-832E2FA85BB0}"/>
              </a:ext>
            </a:extLst>
          </p:cNvPr>
          <p:cNvSpPr txBox="1"/>
          <p:nvPr/>
        </p:nvSpPr>
        <p:spPr>
          <a:xfrm>
            <a:off x="4778307" y="2448988"/>
            <a:ext cx="907621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 algn="ctr">
              <a:defRPr/>
            </a:pPr>
            <a:r>
              <a:rPr lang="en-US" sz="5400" b="1" dirty="0">
                <a:solidFill>
                  <a:srgbClr val="FF0000"/>
                </a:solidFill>
              </a:rPr>
              <a:t>✘</a:t>
            </a:r>
            <a:r>
              <a:rPr lang="en-US" sz="5400" b="1" dirty="0">
                <a:solidFill>
                  <a:srgbClr val="00B050"/>
                </a:solidFill>
              </a:rPr>
              <a:t> 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92AAA3E8-26D4-6D42-A19A-CAB53494B0C7}"/>
              </a:ext>
            </a:extLst>
          </p:cNvPr>
          <p:cNvSpPr txBox="1"/>
          <p:nvPr/>
        </p:nvSpPr>
        <p:spPr>
          <a:xfrm>
            <a:off x="6709655" y="2448988"/>
            <a:ext cx="704040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 algn="ctr">
              <a:defRPr/>
            </a:pPr>
            <a:r>
              <a:rPr lang="en-US" sz="5400" b="1" dirty="0">
                <a:solidFill>
                  <a:srgbClr val="00B050"/>
                </a:solidFill>
              </a:rPr>
              <a:t>✓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2BD7414B-29EC-B24C-B1F4-7C069D3F5743}"/>
              </a:ext>
            </a:extLst>
          </p:cNvPr>
          <p:cNvSpPr txBox="1"/>
          <p:nvPr/>
        </p:nvSpPr>
        <p:spPr>
          <a:xfrm>
            <a:off x="8437422" y="2448988"/>
            <a:ext cx="907621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 algn="ctr">
              <a:defRPr/>
            </a:pPr>
            <a:r>
              <a:rPr lang="en-US" sz="5400" b="1" dirty="0">
                <a:solidFill>
                  <a:srgbClr val="FF0000"/>
                </a:solidFill>
              </a:rPr>
              <a:t>✘</a:t>
            </a:r>
            <a:r>
              <a:rPr lang="en-US" sz="5400" b="1" dirty="0">
                <a:solidFill>
                  <a:srgbClr val="00B050"/>
                </a:solidFill>
              </a:rPr>
              <a:t> 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507F2C46-7039-3F49-B96A-FA4152845634}"/>
              </a:ext>
            </a:extLst>
          </p:cNvPr>
          <p:cNvSpPr txBox="1"/>
          <p:nvPr/>
        </p:nvSpPr>
        <p:spPr>
          <a:xfrm>
            <a:off x="10297545" y="2493534"/>
            <a:ext cx="907621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 algn="ctr">
              <a:defRPr/>
            </a:pPr>
            <a:r>
              <a:rPr lang="en-US" sz="5400" b="1" dirty="0">
                <a:solidFill>
                  <a:srgbClr val="FF0000"/>
                </a:solidFill>
              </a:rPr>
              <a:t>✘</a:t>
            </a:r>
            <a:r>
              <a:rPr lang="en-US" sz="5400" b="1" dirty="0">
                <a:solidFill>
                  <a:srgbClr val="00B050"/>
                </a:solidFill>
              </a:rPr>
              <a:t> 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F960AFB7-BD6D-C44E-9414-6B3C07343DE1}"/>
              </a:ext>
            </a:extLst>
          </p:cNvPr>
          <p:cNvSpPr txBox="1"/>
          <p:nvPr/>
        </p:nvSpPr>
        <p:spPr>
          <a:xfrm>
            <a:off x="2886916" y="3754292"/>
            <a:ext cx="704040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 algn="ctr">
              <a:defRPr/>
            </a:pPr>
            <a:r>
              <a:rPr lang="en-US" sz="5400" b="1" dirty="0">
                <a:solidFill>
                  <a:srgbClr val="00B050"/>
                </a:solidFill>
              </a:rPr>
              <a:t>✓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AB65FB79-7FE6-0D48-84E9-4A1E72D9FC50}"/>
              </a:ext>
            </a:extLst>
          </p:cNvPr>
          <p:cNvSpPr txBox="1"/>
          <p:nvPr/>
        </p:nvSpPr>
        <p:spPr>
          <a:xfrm>
            <a:off x="4778307" y="4988295"/>
            <a:ext cx="6927319" cy="1569660"/>
          </a:xfrm>
          <a:prstGeom prst="rect">
            <a:avLst/>
          </a:prstGeom>
          <a:solidFill>
            <a:schemeClr val="accent5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2400" i="1" dirty="0">
                <a:solidFill>
                  <a:schemeClr val="bg1"/>
                </a:solidFill>
              </a:rPr>
              <a:t>ss. 16 and 17 TMA</a:t>
            </a:r>
          </a:p>
          <a:p>
            <a:pPr algn="ctr"/>
            <a:r>
              <a:rPr lang="en-US" sz="2400" dirty="0">
                <a:solidFill>
                  <a:schemeClr val="bg1"/>
                </a:solidFill>
              </a:rPr>
              <a:t>Delivery up of </a:t>
            </a:r>
            <a:r>
              <a:rPr lang="en-US" sz="2400" i="1" dirty="0">
                <a:solidFill>
                  <a:schemeClr val="bg1"/>
                </a:solidFill>
              </a:rPr>
              <a:t>infringing articles </a:t>
            </a:r>
            <a:r>
              <a:rPr lang="en-US" sz="2400" dirty="0">
                <a:solidFill>
                  <a:schemeClr val="bg1"/>
                </a:solidFill>
              </a:rPr>
              <a:t>– knowing or having reason to believe specifically designed articles are used to produce infringing goods/material</a:t>
            </a:r>
            <a:endParaRPr lang="en-US" sz="2400" i="1" dirty="0">
              <a:solidFill>
                <a:schemeClr val="bg1"/>
              </a:solidFill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0481BD5C-9DEF-3945-8951-C23626DFC437}"/>
              </a:ext>
            </a:extLst>
          </p:cNvPr>
          <p:cNvSpPr txBox="1"/>
          <p:nvPr/>
        </p:nvSpPr>
        <p:spPr>
          <a:xfrm>
            <a:off x="4778307" y="3754292"/>
            <a:ext cx="704040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 algn="ctr">
              <a:defRPr/>
            </a:pPr>
            <a:r>
              <a:rPr lang="en-US" sz="5400" b="1" dirty="0">
                <a:solidFill>
                  <a:srgbClr val="00B050"/>
                </a:solidFill>
              </a:rPr>
              <a:t>✓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6AFD17F6-00C0-784D-819B-A03C78A50F71}"/>
              </a:ext>
            </a:extLst>
          </p:cNvPr>
          <p:cNvSpPr txBox="1"/>
          <p:nvPr/>
        </p:nvSpPr>
        <p:spPr>
          <a:xfrm>
            <a:off x="8641003" y="1227661"/>
            <a:ext cx="907621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 algn="ctr">
              <a:defRPr/>
            </a:pPr>
            <a:r>
              <a:rPr lang="en-US" sz="5400" b="1" dirty="0">
                <a:solidFill>
                  <a:srgbClr val="FF0000"/>
                </a:solidFill>
              </a:rPr>
              <a:t>✘</a:t>
            </a:r>
            <a:r>
              <a:rPr lang="en-US" sz="5400" b="1" dirty="0">
                <a:solidFill>
                  <a:srgbClr val="00B050"/>
                </a:solidFill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6124503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animBg="1"/>
      <p:bldP spid="19" grpId="0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3FEFBF77-114B-134B-841F-E128732A586D}"/>
              </a:ext>
            </a:extLst>
          </p:cNvPr>
          <p:cNvGraphicFramePr>
            <a:graphicFrameLocks noGrp="1"/>
          </p:cNvGraphicFramePr>
          <p:nvPr>
            <p:extLst/>
          </p:nvPr>
        </p:nvGraphicFramePr>
        <p:xfrm>
          <a:off x="421330" y="300045"/>
          <a:ext cx="11284296" cy="623363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80716">
                  <a:extLst>
                    <a:ext uri="{9D8B030D-6E8A-4147-A177-3AD203B41FA5}">
                      <a16:colId xmlns:a16="http://schemas.microsoft.com/office/drawing/2014/main" val="166890612"/>
                    </a:ext>
                  </a:extLst>
                </a:gridCol>
                <a:gridCol w="1880716">
                  <a:extLst>
                    <a:ext uri="{9D8B030D-6E8A-4147-A177-3AD203B41FA5}">
                      <a16:colId xmlns:a16="http://schemas.microsoft.com/office/drawing/2014/main" val="1093253382"/>
                    </a:ext>
                  </a:extLst>
                </a:gridCol>
                <a:gridCol w="1880716">
                  <a:extLst>
                    <a:ext uri="{9D8B030D-6E8A-4147-A177-3AD203B41FA5}">
                      <a16:colId xmlns:a16="http://schemas.microsoft.com/office/drawing/2014/main" val="2971866624"/>
                    </a:ext>
                  </a:extLst>
                </a:gridCol>
                <a:gridCol w="1880716">
                  <a:extLst>
                    <a:ext uri="{9D8B030D-6E8A-4147-A177-3AD203B41FA5}">
                      <a16:colId xmlns:a16="http://schemas.microsoft.com/office/drawing/2014/main" val="2001922158"/>
                    </a:ext>
                  </a:extLst>
                </a:gridCol>
                <a:gridCol w="1880716">
                  <a:extLst>
                    <a:ext uri="{9D8B030D-6E8A-4147-A177-3AD203B41FA5}">
                      <a16:colId xmlns:a16="http://schemas.microsoft.com/office/drawing/2014/main" val="2353664028"/>
                    </a:ext>
                  </a:extLst>
                </a:gridCol>
                <a:gridCol w="1880716">
                  <a:extLst>
                    <a:ext uri="{9D8B030D-6E8A-4147-A177-3AD203B41FA5}">
                      <a16:colId xmlns:a16="http://schemas.microsoft.com/office/drawing/2014/main" val="2028684834"/>
                    </a:ext>
                  </a:extLst>
                </a:gridCol>
              </a:tblGrid>
              <a:tr h="599259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Copyright</a:t>
                      </a:r>
                    </a:p>
                  </a:txBody>
                  <a:tcPr>
                    <a:solidFill>
                      <a:srgbClr val="7030A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Trademarks</a:t>
                      </a:r>
                    </a:p>
                  </a:txBody>
                  <a:tcPr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Patents</a:t>
                      </a:r>
                    </a:p>
                  </a:txBody>
                  <a:tcPr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Trade Secrets</a:t>
                      </a:r>
                    </a:p>
                  </a:txBody>
                  <a:tcPr>
                    <a:solidFill>
                      <a:srgbClr val="C71E5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Passing OFF</a:t>
                      </a:r>
                    </a:p>
                  </a:txBody>
                  <a:tcPr>
                    <a:solidFill>
                      <a:srgbClr val="79A90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80718199"/>
                  </a:ext>
                </a:extLst>
              </a:tr>
              <a:tr h="1532608">
                <a:tc>
                  <a:txBody>
                    <a:bodyPr/>
                    <a:lstStyle/>
                    <a:p>
                      <a:r>
                        <a:rPr lang="en-US" dirty="0"/>
                        <a:t>Intention</a:t>
                      </a: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5400" dirty="0"/>
                    </a:p>
                  </a:txBody>
                  <a:tcPr>
                    <a:solidFill>
                      <a:srgbClr val="D0C5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5400" b="1" dirty="0">
                        <a:solidFill>
                          <a:srgbClr val="00B050"/>
                        </a:solidFill>
                      </a:endParaRPr>
                    </a:p>
                  </a:txBody>
                  <a:tcP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5400" dirty="0"/>
                    </a:p>
                  </a:txBody>
                  <a:tcP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5400" dirty="0"/>
                    </a:p>
                  </a:txBody>
                  <a:tcPr>
                    <a:solidFill>
                      <a:srgbClr val="F09CCB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5400" dirty="0"/>
                    </a:p>
                  </a:txBody>
                  <a:tcPr>
                    <a:solidFill>
                      <a:srgbClr val="BDFF1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53530550"/>
                  </a:ext>
                </a:extLst>
              </a:tr>
              <a:tr h="1036555">
                <a:tc>
                  <a:txBody>
                    <a:bodyPr/>
                    <a:lstStyle/>
                    <a:p>
                      <a:r>
                        <a:rPr lang="en-US" dirty="0"/>
                        <a:t>Recklessness</a:t>
                      </a: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5400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solidFill>
                      <a:srgbClr val="D0C5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54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uLnTx/>
                        <a:uFillTx/>
                        <a:latin typeface="Calibri" panose="020F0502020204030204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54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uLnTx/>
                        <a:uFillTx/>
                        <a:latin typeface="Calibri" panose="020F0502020204030204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54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uLnTx/>
                        <a:uFillTx/>
                        <a:latin typeface="Calibri" panose="020F0502020204030204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rgbClr val="F09CC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54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uLnTx/>
                        <a:uFillTx/>
                        <a:latin typeface="Calibri" panose="020F0502020204030204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rgbClr val="BDFF1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83038517"/>
                  </a:ext>
                </a:extLst>
              </a:tr>
              <a:tr h="1532608">
                <a:tc>
                  <a:txBody>
                    <a:bodyPr/>
                    <a:lstStyle/>
                    <a:p>
                      <a:r>
                        <a:rPr lang="en-US" dirty="0"/>
                        <a:t>Belief/Knowledge</a:t>
                      </a: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5400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solidFill>
                      <a:srgbClr val="D0C5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5400" b="1" dirty="0">
                        <a:solidFill>
                          <a:srgbClr val="00B050"/>
                        </a:solidFill>
                      </a:endParaRPr>
                    </a:p>
                  </a:txBody>
                  <a:tcP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54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uLnTx/>
                        <a:uFillTx/>
                        <a:latin typeface="Calibri" panose="020F0502020204030204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54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uLnTx/>
                        <a:uFillTx/>
                        <a:latin typeface="Calibri" panose="020F0502020204030204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54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uLnTx/>
                        <a:uFillTx/>
                        <a:latin typeface="Calibri" panose="020F0502020204030204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26788233"/>
                  </a:ext>
                </a:extLst>
              </a:tr>
              <a:tr h="1532608">
                <a:tc>
                  <a:txBody>
                    <a:bodyPr/>
                    <a:lstStyle/>
                    <a:p>
                      <a:r>
                        <a:rPr lang="en-US" dirty="0"/>
                        <a:t>Motive/purpose</a:t>
                      </a: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5400" b="1" dirty="0">
                        <a:solidFill>
                          <a:srgbClr val="00B050"/>
                        </a:solidFill>
                      </a:endParaRP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5400" b="1" dirty="0">
                        <a:solidFill>
                          <a:srgbClr val="00B050"/>
                        </a:solidFill>
                      </a:endParaRP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5400" b="1" dirty="0">
                        <a:solidFill>
                          <a:srgbClr val="00B050"/>
                        </a:solidFill>
                      </a:endParaRP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5400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5400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04637435"/>
                  </a:ext>
                </a:extLst>
              </a:tr>
            </a:tbl>
          </a:graphicData>
        </a:graphic>
      </p:graphicFrame>
      <p:sp>
        <p:nvSpPr>
          <p:cNvPr id="3" name="TextBox 2">
            <a:extLst>
              <a:ext uri="{FF2B5EF4-FFF2-40B4-BE49-F238E27FC236}">
                <a16:creationId xmlns:a16="http://schemas.microsoft.com/office/drawing/2014/main" id="{04A8CB07-68BD-014C-8D29-00D2A0408663}"/>
              </a:ext>
            </a:extLst>
          </p:cNvPr>
          <p:cNvSpPr txBox="1"/>
          <p:nvPr/>
        </p:nvSpPr>
        <p:spPr>
          <a:xfrm>
            <a:off x="2930614" y="1143684"/>
            <a:ext cx="704040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 algn="ctr">
              <a:defRPr/>
            </a:pPr>
            <a:r>
              <a:rPr lang="en-US" sz="5400" b="1" dirty="0">
                <a:solidFill>
                  <a:srgbClr val="00B050"/>
                </a:solidFill>
              </a:rPr>
              <a:t>✓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7FDBF836-C9F1-BE4B-BC8A-67628CBBF1FA}"/>
              </a:ext>
            </a:extLst>
          </p:cNvPr>
          <p:cNvSpPr txBox="1"/>
          <p:nvPr/>
        </p:nvSpPr>
        <p:spPr>
          <a:xfrm>
            <a:off x="4778307" y="1227661"/>
            <a:ext cx="704040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 algn="ctr">
              <a:defRPr/>
            </a:pPr>
            <a:r>
              <a:rPr lang="en-US" sz="5400" b="1" dirty="0">
                <a:solidFill>
                  <a:srgbClr val="00B050"/>
                </a:solidFill>
              </a:rPr>
              <a:t>✓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1D35BF3E-BB4B-A34B-B5B7-6CA13E22355A}"/>
              </a:ext>
            </a:extLst>
          </p:cNvPr>
          <p:cNvSpPr txBox="1"/>
          <p:nvPr/>
        </p:nvSpPr>
        <p:spPr>
          <a:xfrm>
            <a:off x="6709655" y="1227661"/>
            <a:ext cx="704040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 algn="ctr">
              <a:defRPr/>
            </a:pPr>
            <a:r>
              <a:rPr lang="en-US" sz="5400" b="1" dirty="0">
                <a:solidFill>
                  <a:srgbClr val="00B050"/>
                </a:solidFill>
              </a:rPr>
              <a:t>✓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3CD84D31-D2F7-0346-AA7E-A9345F859AF2}"/>
              </a:ext>
            </a:extLst>
          </p:cNvPr>
          <p:cNvSpPr txBox="1"/>
          <p:nvPr/>
        </p:nvSpPr>
        <p:spPr>
          <a:xfrm>
            <a:off x="8503600" y="1227661"/>
            <a:ext cx="704040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 algn="ctr">
              <a:defRPr/>
            </a:pPr>
            <a:r>
              <a:rPr lang="en-US" sz="5400" b="1" dirty="0">
                <a:solidFill>
                  <a:srgbClr val="00B050"/>
                </a:solidFill>
              </a:rPr>
              <a:t>✓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3B662356-97F7-614E-BDBF-6192F550B0C9}"/>
              </a:ext>
            </a:extLst>
          </p:cNvPr>
          <p:cNvSpPr txBox="1"/>
          <p:nvPr/>
        </p:nvSpPr>
        <p:spPr>
          <a:xfrm>
            <a:off x="10297545" y="1227661"/>
            <a:ext cx="704040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 algn="ctr">
              <a:defRPr/>
            </a:pPr>
            <a:r>
              <a:rPr lang="en-US" sz="5400" b="1" dirty="0">
                <a:solidFill>
                  <a:srgbClr val="00B050"/>
                </a:solidFill>
              </a:rPr>
              <a:t>✓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39A1341B-0A43-0B47-A8E9-A726407185A5}"/>
              </a:ext>
            </a:extLst>
          </p:cNvPr>
          <p:cNvSpPr txBox="1"/>
          <p:nvPr/>
        </p:nvSpPr>
        <p:spPr>
          <a:xfrm>
            <a:off x="2930614" y="2448988"/>
            <a:ext cx="704040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 algn="ctr">
              <a:defRPr/>
            </a:pPr>
            <a:r>
              <a:rPr lang="en-US" sz="5400" b="1" dirty="0">
                <a:solidFill>
                  <a:srgbClr val="00B050"/>
                </a:solidFill>
              </a:rPr>
              <a:t>✓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3FE847BF-942D-8C46-88A7-832E2FA85BB0}"/>
              </a:ext>
            </a:extLst>
          </p:cNvPr>
          <p:cNvSpPr txBox="1"/>
          <p:nvPr/>
        </p:nvSpPr>
        <p:spPr>
          <a:xfrm>
            <a:off x="4778307" y="2448988"/>
            <a:ext cx="907621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 algn="ctr">
              <a:defRPr/>
            </a:pPr>
            <a:r>
              <a:rPr lang="en-US" sz="5400" b="1" dirty="0">
                <a:solidFill>
                  <a:srgbClr val="FF0000"/>
                </a:solidFill>
              </a:rPr>
              <a:t>✘</a:t>
            </a:r>
            <a:r>
              <a:rPr lang="en-US" sz="5400" b="1" dirty="0">
                <a:solidFill>
                  <a:srgbClr val="00B050"/>
                </a:solidFill>
              </a:rPr>
              <a:t> 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92AAA3E8-26D4-6D42-A19A-CAB53494B0C7}"/>
              </a:ext>
            </a:extLst>
          </p:cNvPr>
          <p:cNvSpPr txBox="1"/>
          <p:nvPr/>
        </p:nvSpPr>
        <p:spPr>
          <a:xfrm>
            <a:off x="6709655" y="2448988"/>
            <a:ext cx="704040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 algn="ctr">
              <a:defRPr/>
            </a:pPr>
            <a:r>
              <a:rPr lang="en-US" sz="5400" b="1" dirty="0">
                <a:solidFill>
                  <a:srgbClr val="00B050"/>
                </a:solidFill>
              </a:rPr>
              <a:t>✓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2BD7414B-29EC-B24C-B1F4-7C069D3F5743}"/>
              </a:ext>
            </a:extLst>
          </p:cNvPr>
          <p:cNvSpPr txBox="1"/>
          <p:nvPr/>
        </p:nvSpPr>
        <p:spPr>
          <a:xfrm>
            <a:off x="8437422" y="2448988"/>
            <a:ext cx="907621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 algn="ctr">
              <a:defRPr/>
            </a:pPr>
            <a:r>
              <a:rPr lang="en-US" sz="5400" b="1" dirty="0">
                <a:solidFill>
                  <a:srgbClr val="FF0000"/>
                </a:solidFill>
              </a:rPr>
              <a:t>✘</a:t>
            </a:r>
            <a:r>
              <a:rPr lang="en-US" sz="5400" b="1" dirty="0">
                <a:solidFill>
                  <a:srgbClr val="00B050"/>
                </a:solidFill>
              </a:rPr>
              <a:t> 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507F2C46-7039-3F49-B96A-FA4152845634}"/>
              </a:ext>
            </a:extLst>
          </p:cNvPr>
          <p:cNvSpPr txBox="1"/>
          <p:nvPr/>
        </p:nvSpPr>
        <p:spPr>
          <a:xfrm>
            <a:off x="10297545" y="2493534"/>
            <a:ext cx="907621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 algn="ctr">
              <a:defRPr/>
            </a:pPr>
            <a:r>
              <a:rPr lang="en-US" sz="5400" b="1" dirty="0">
                <a:solidFill>
                  <a:srgbClr val="FF0000"/>
                </a:solidFill>
              </a:rPr>
              <a:t>✘</a:t>
            </a:r>
            <a:r>
              <a:rPr lang="en-US" sz="5400" b="1" dirty="0">
                <a:solidFill>
                  <a:srgbClr val="00B050"/>
                </a:solidFill>
              </a:rPr>
              <a:t> 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F960AFB7-BD6D-C44E-9414-6B3C07343DE1}"/>
              </a:ext>
            </a:extLst>
          </p:cNvPr>
          <p:cNvSpPr txBox="1"/>
          <p:nvPr/>
        </p:nvSpPr>
        <p:spPr>
          <a:xfrm>
            <a:off x="2886916" y="3754292"/>
            <a:ext cx="704040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 algn="ctr">
              <a:defRPr/>
            </a:pPr>
            <a:r>
              <a:rPr lang="en-US" sz="5400" b="1" dirty="0">
                <a:solidFill>
                  <a:srgbClr val="00B050"/>
                </a:solidFill>
              </a:rPr>
              <a:t>✓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AB65FB79-7FE6-0D48-84E9-4A1E72D9FC50}"/>
              </a:ext>
            </a:extLst>
          </p:cNvPr>
          <p:cNvSpPr txBox="1"/>
          <p:nvPr/>
        </p:nvSpPr>
        <p:spPr>
          <a:xfrm>
            <a:off x="2322427" y="1105349"/>
            <a:ext cx="3725293" cy="2677656"/>
          </a:xfrm>
          <a:prstGeom prst="rect">
            <a:avLst/>
          </a:prstGeom>
          <a:solidFill>
            <a:srgbClr val="E56E0F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solidFill>
                  <a:schemeClr val="bg1"/>
                </a:solidFill>
              </a:rPr>
              <a:t>s.60(1)(b) PA – offers process for use in the UK where he </a:t>
            </a:r>
            <a:r>
              <a:rPr lang="en-US" sz="2400" u="sng" dirty="0">
                <a:solidFill>
                  <a:schemeClr val="bg1"/>
                </a:solidFill>
              </a:rPr>
              <a:t>knows or it is obvious to a reasonable person </a:t>
            </a:r>
            <a:r>
              <a:rPr lang="en-US" sz="2400" dirty="0">
                <a:solidFill>
                  <a:schemeClr val="bg1"/>
                </a:solidFill>
              </a:rPr>
              <a:t>that its use would be an infringement</a:t>
            </a:r>
            <a:endParaRPr lang="en-GB" sz="2400" dirty="0">
              <a:solidFill>
                <a:schemeClr val="bg1"/>
              </a:solidFill>
            </a:endParaRPr>
          </a:p>
          <a:p>
            <a:pPr algn="ctr"/>
            <a:endParaRPr lang="en-US" sz="2400" i="1" dirty="0">
              <a:solidFill>
                <a:schemeClr val="bg1"/>
              </a:solidFill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0481BD5C-9DEF-3945-8951-C23626DFC437}"/>
              </a:ext>
            </a:extLst>
          </p:cNvPr>
          <p:cNvSpPr txBox="1"/>
          <p:nvPr/>
        </p:nvSpPr>
        <p:spPr>
          <a:xfrm>
            <a:off x="4778307" y="3754292"/>
            <a:ext cx="704040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 algn="ctr">
              <a:defRPr/>
            </a:pPr>
            <a:r>
              <a:rPr lang="en-US" sz="5400" b="1" dirty="0">
                <a:solidFill>
                  <a:srgbClr val="00B050"/>
                </a:solidFill>
              </a:rPr>
              <a:t>✓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36036929-DDCF-8745-9C29-69A054AF6184}"/>
              </a:ext>
            </a:extLst>
          </p:cNvPr>
          <p:cNvSpPr txBox="1"/>
          <p:nvPr/>
        </p:nvSpPr>
        <p:spPr>
          <a:xfrm>
            <a:off x="6669698" y="3754292"/>
            <a:ext cx="704040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 algn="ctr">
              <a:defRPr/>
            </a:pPr>
            <a:r>
              <a:rPr lang="en-US" sz="5400" b="1" dirty="0">
                <a:solidFill>
                  <a:srgbClr val="00B050"/>
                </a:solidFill>
              </a:rPr>
              <a:t>✓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94A104B8-A842-0D48-B567-169834F99803}"/>
              </a:ext>
            </a:extLst>
          </p:cNvPr>
          <p:cNvSpPr txBox="1"/>
          <p:nvPr/>
        </p:nvSpPr>
        <p:spPr>
          <a:xfrm>
            <a:off x="7948817" y="1143684"/>
            <a:ext cx="3725293" cy="3416320"/>
          </a:xfrm>
          <a:prstGeom prst="rect">
            <a:avLst/>
          </a:prstGeom>
          <a:solidFill>
            <a:srgbClr val="E56E0F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solidFill>
                  <a:schemeClr val="bg1"/>
                </a:solidFill>
              </a:rPr>
              <a:t>s.60(2) PA – supplies an essential element of the invention for putting the invention into effect when he </a:t>
            </a:r>
            <a:r>
              <a:rPr lang="en-US" sz="2400" u="sng" dirty="0">
                <a:solidFill>
                  <a:schemeClr val="bg1"/>
                </a:solidFill>
              </a:rPr>
              <a:t>knows or it is obvious to a reasonable person </a:t>
            </a:r>
            <a:r>
              <a:rPr lang="en-US" sz="2400" dirty="0">
                <a:solidFill>
                  <a:schemeClr val="bg1"/>
                </a:solidFill>
              </a:rPr>
              <a:t>that the means are suitable and intended to put the invention into effect</a:t>
            </a:r>
            <a:endParaRPr lang="en-US" sz="2400" i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570758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animBg="1"/>
      <p:bldP spid="17" grpId="0"/>
      <p:bldP spid="20" grpId="0" animBg="1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3FEFBF77-114B-134B-841F-E128732A586D}"/>
              </a:ext>
            </a:extLst>
          </p:cNvPr>
          <p:cNvGraphicFramePr>
            <a:graphicFrameLocks noGrp="1"/>
          </p:cNvGraphicFramePr>
          <p:nvPr>
            <p:extLst/>
          </p:nvPr>
        </p:nvGraphicFramePr>
        <p:xfrm>
          <a:off x="421330" y="300045"/>
          <a:ext cx="11284296" cy="623363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80716">
                  <a:extLst>
                    <a:ext uri="{9D8B030D-6E8A-4147-A177-3AD203B41FA5}">
                      <a16:colId xmlns:a16="http://schemas.microsoft.com/office/drawing/2014/main" val="166890612"/>
                    </a:ext>
                  </a:extLst>
                </a:gridCol>
                <a:gridCol w="1880716">
                  <a:extLst>
                    <a:ext uri="{9D8B030D-6E8A-4147-A177-3AD203B41FA5}">
                      <a16:colId xmlns:a16="http://schemas.microsoft.com/office/drawing/2014/main" val="1093253382"/>
                    </a:ext>
                  </a:extLst>
                </a:gridCol>
                <a:gridCol w="1880716">
                  <a:extLst>
                    <a:ext uri="{9D8B030D-6E8A-4147-A177-3AD203B41FA5}">
                      <a16:colId xmlns:a16="http://schemas.microsoft.com/office/drawing/2014/main" val="2971866624"/>
                    </a:ext>
                  </a:extLst>
                </a:gridCol>
                <a:gridCol w="1880716">
                  <a:extLst>
                    <a:ext uri="{9D8B030D-6E8A-4147-A177-3AD203B41FA5}">
                      <a16:colId xmlns:a16="http://schemas.microsoft.com/office/drawing/2014/main" val="2001922158"/>
                    </a:ext>
                  </a:extLst>
                </a:gridCol>
                <a:gridCol w="1880716">
                  <a:extLst>
                    <a:ext uri="{9D8B030D-6E8A-4147-A177-3AD203B41FA5}">
                      <a16:colId xmlns:a16="http://schemas.microsoft.com/office/drawing/2014/main" val="2353664028"/>
                    </a:ext>
                  </a:extLst>
                </a:gridCol>
                <a:gridCol w="1880716">
                  <a:extLst>
                    <a:ext uri="{9D8B030D-6E8A-4147-A177-3AD203B41FA5}">
                      <a16:colId xmlns:a16="http://schemas.microsoft.com/office/drawing/2014/main" val="2028684834"/>
                    </a:ext>
                  </a:extLst>
                </a:gridCol>
              </a:tblGrid>
              <a:tr h="599259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Copyright</a:t>
                      </a:r>
                    </a:p>
                  </a:txBody>
                  <a:tcPr>
                    <a:solidFill>
                      <a:srgbClr val="7030A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Trademarks</a:t>
                      </a:r>
                    </a:p>
                  </a:txBody>
                  <a:tcPr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Patents</a:t>
                      </a:r>
                    </a:p>
                  </a:txBody>
                  <a:tcPr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Trade Secrets</a:t>
                      </a:r>
                    </a:p>
                  </a:txBody>
                  <a:tcPr>
                    <a:solidFill>
                      <a:srgbClr val="C71E5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Passing OFF</a:t>
                      </a:r>
                    </a:p>
                  </a:txBody>
                  <a:tcPr>
                    <a:solidFill>
                      <a:srgbClr val="79A90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80718199"/>
                  </a:ext>
                </a:extLst>
              </a:tr>
              <a:tr h="1532608">
                <a:tc>
                  <a:txBody>
                    <a:bodyPr/>
                    <a:lstStyle/>
                    <a:p>
                      <a:r>
                        <a:rPr lang="en-US" dirty="0"/>
                        <a:t>Intention</a:t>
                      </a: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5400" dirty="0"/>
                    </a:p>
                  </a:txBody>
                  <a:tcPr>
                    <a:solidFill>
                      <a:srgbClr val="D0C5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5400" b="1" dirty="0">
                        <a:solidFill>
                          <a:srgbClr val="00B050"/>
                        </a:solidFill>
                      </a:endParaRPr>
                    </a:p>
                  </a:txBody>
                  <a:tcP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5400" dirty="0"/>
                    </a:p>
                  </a:txBody>
                  <a:tcP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5400" dirty="0"/>
                    </a:p>
                  </a:txBody>
                  <a:tcPr>
                    <a:solidFill>
                      <a:srgbClr val="F09CCB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5400" dirty="0"/>
                    </a:p>
                  </a:txBody>
                  <a:tcPr>
                    <a:solidFill>
                      <a:srgbClr val="BDFF1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53530550"/>
                  </a:ext>
                </a:extLst>
              </a:tr>
              <a:tr h="1036555">
                <a:tc>
                  <a:txBody>
                    <a:bodyPr/>
                    <a:lstStyle/>
                    <a:p>
                      <a:r>
                        <a:rPr lang="en-US" dirty="0"/>
                        <a:t>Recklessness</a:t>
                      </a: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5400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solidFill>
                      <a:srgbClr val="D0C5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54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uLnTx/>
                        <a:uFillTx/>
                        <a:latin typeface="Calibri" panose="020F0502020204030204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54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uLnTx/>
                        <a:uFillTx/>
                        <a:latin typeface="Calibri" panose="020F0502020204030204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54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uLnTx/>
                        <a:uFillTx/>
                        <a:latin typeface="Calibri" panose="020F0502020204030204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rgbClr val="F09CC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54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uLnTx/>
                        <a:uFillTx/>
                        <a:latin typeface="Calibri" panose="020F0502020204030204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rgbClr val="BDFF1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83038517"/>
                  </a:ext>
                </a:extLst>
              </a:tr>
              <a:tr h="1532608">
                <a:tc>
                  <a:txBody>
                    <a:bodyPr/>
                    <a:lstStyle/>
                    <a:p>
                      <a:r>
                        <a:rPr lang="en-US" dirty="0"/>
                        <a:t>Belief/Knowledge</a:t>
                      </a: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5400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solidFill>
                      <a:srgbClr val="D0C5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5400" b="1" dirty="0">
                        <a:solidFill>
                          <a:srgbClr val="00B050"/>
                        </a:solidFill>
                      </a:endParaRPr>
                    </a:p>
                  </a:txBody>
                  <a:tcP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54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uLnTx/>
                        <a:uFillTx/>
                        <a:latin typeface="Calibri" panose="020F0502020204030204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54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uLnTx/>
                        <a:uFillTx/>
                        <a:latin typeface="Calibri" panose="020F0502020204030204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rgbClr val="F09CC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54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uLnTx/>
                        <a:uFillTx/>
                        <a:latin typeface="Calibri" panose="020F0502020204030204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26788233"/>
                  </a:ext>
                </a:extLst>
              </a:tr>
              <a:tr h="1532608">
                <a:tc>
                  <a:txBody>
                    <a:bodyPr/>
                    <a:lstStyle/>
                    <a:p>
                      <a:r>
                        <a:rPr lang="en-US" dirty="0"/>
                        <a:t>Motive/purpose</a:t>
                      </a: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5400" b="1" dirty="0">
                        <a:solidFill>
                          <a:srgbClr val="00B050"/>
                        </a:solidFill>
                      </a:endParaRP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5400" b="1" dirty="0">
                        <a:solidFill>
                          <a:srgbClr val="00B050"/>
                        </a:solidFill>
                      </a:endParaRP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5400" b="1" dirty="0">
                        <a:solidFill>
                          <a:srgbClr val="00B050"/>
                        </a:solidFill>
                      </a:endParaRP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5400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5400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04637435"/>
                  </a:ext>
                </a:extLst>
              </a:tr>
            </a:tbl>
          </a:graphicData>
        </a:graphic>
      </p:graphicFrame>
      <p:sp>
        <p:nvSpPr>
          <p:cNvPr id="3" name="TextBox 2">
            <a:extLst>
              <a:ext uri="{FF2B5EF4-FFF2-40B4-BE49-F238E27FC236}">
                <a16:creationId xmlns:a16="http://schemas.microsoft.com/office/drawing/2014/main" id="{04A8CB07-68BD-014C-8D29-00D2A0408663}"/>
              </a:ext>
            </a:extLst>
          </p:cNvPr>
          <p:cNvSpPr txBox="1"/>
          <p:nvPr/>
        </p:nvSpPr>
        <p:spPr>
          <a:xfrm>
            <a:off x="2930614" y="1143684"/>
            <a:ext cx="704040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 algn="ctr">
              <a:defRPr/>
            </a:pPr>
            <a:r>
              <a:rPr lang="en-US" sz="5400" b="1" dirty="0">
                <a:solidFill>
                  <a:srgbClr val="00B050"/>
                </a:solidFill>
              </a:rPr>
              <a:t>✓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7FDBF836-C9F1-BE4B-BC8A-67628CBBF1FA}"/>
              </a:ext>
            </a:extLst>
          </p:cNvPr>
          <p:cNvSpPr txBox="1"/>
          <p:nvPr/>
        </p:nvSpPr>
        <p:spPr>
          <a:xfrm>
            <a:off x="4778307" y="1227661"/>
            <a:ext cx="704040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 algn="ctr">
              <a:defRPr/>
            </a:pPr>
            <a:r>
              <a:rPr lang="en-US" sz="5400" b="1" dirty="0">
                <a:solidFill>
                  <a:srgbClr val="00B050"/>
                </a:solidFill>
              </a:rPr>
              <a:t>✓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1D35BF3E-BB4B-A34B-B5B7-6CA13E22355A}"/>
              </a:ext>
            </a:extLst>
          </p:cNvPr>
          <p:cNvSpPr txBox="1"/>
          <p:nvPr/>
        </p:nvSpPr>
        <p:spPr>
          <a:xfrm>
            <a:off x="6709655" y="1227661"/>
            <a:ext cx="704040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 algn="ctr">
              <a:defRPr/>
            </a:pPr>
            <a:r>
              <a:rPr lang="en-US" sz="5400" b="1" dirty="0">
                <a:solidFill>
                  <a:srgbClr val="00B050"/>
                </a:solidFill>
              </a:rPr>
              <a:t>✓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3B662356-97F7-614E-BDBF-6192F550B0C9}"/>
              </a:ext>
            </a:extLst>
          </p:cNvPr>
          <p:cNvSpPr txBox="1"/>
          <p:nvPr/>
        </p:nvSpPr>
        <p:spPr>
          <a:xfrm>
            <a:off x="10297545" y="1227661"/>
            <a:ext cx="704040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 algn="ctr">
              <a:defRPr/>
            </a:pPr>
            <a:r>
              <a:rPr lang="en-US" sz="5400" b="1" dirty="0">
                <a:solidFill>
                  <a:srgbClr val="00B050"/>
                </a:solidFill>
              </a:rPr>
              <a:t>✓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39A1341B-0A43-0B47-A8E9-A726407185A5}"/>
              </a:ext>
            </a:extLst>
          </p:cNvPr>
          <p:cNvSpPr txBox="1"/>
          <p:nvPr/>
        </p:nvSpPr>
        <p:spPr>
          <a:xfrm>
            <a:off x="2930614" y="2448988"/>
            <a:ext cx="704040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 algn="ctr">
              <a:defRPr/>
            </a:pPr>
            <a:r>
              <a:rPr lang="en-US" sz="5400" b="1" dirty="0">
                <a:solidFill>
                  <a:srgbClr val="00B050"/>
                </a:solidFill>
              </a:rPr>
              <a:t>✓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3FE847BF-942D-8C46-88A7-832E2FA85BB0}"/>
              </a:ext>
            </a:extLst>
          </p:cNvPr>
          <p:cNvSpPr txBox="1"/>
          <p:nvPr/>
        </p:nvSpPr>
        <p:spPr>
          <a:xfrm>
            <a:off x="4778307" y="2448988"/>
            <a:ext cx="907621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 algn="ctr">
              <a:defRPr/>
            </a:pPr>
            <a:r>
              <a:rPr lang="en-US" sz="5400" b="1" dirty="0">
                <a:solidFill>
                  <a:srgbClr val="FF0000"/>
                </a:solidFill>
              </a:rPr>
              <a:t>✘</a:t>
            </a:r>
            <a:r>
              <a:rPr lang="en-US" sz="5400" b="1" dirty="0">
                <a:solidFill>
                  <a:srgbClr val="00B050"/>
                </a:solidFill>
              </a:rPr>
              <a:t> 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92AAA3E8-26D4-6D42-A19A-CAB53494B0C7}"/>
              </a:ext>
            </a:extLst>
          </p:cNvPr>
          <p:cNvSpPr txBox="1"/>
          <p:nvPr/>
        </p:nvSpPr>
        <p:spPr>
          <a:xfrm>
            <a:off x="6709655" y="2448988"/>
            <a:ext cx="704040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 algn="ctr">
              <a:defRPr/>
            </a:pPr>
            <a:r>
              <a:rPr lang="en-US" sz="5400" b="1" dirty="0">
                <a:solidFill>
                  <a:srgbClr val="00B050"/>
                </a:solidFill>
              </a:rPr>
              <a:t>✓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2BD7414B-29EC-B24C-B1F4-7C069D3F5743}"/>
              </a:ext>
            </a:extLst>
          </p:cNvPr>
          <p:cNvSpPr txBox="1"/>
          <p:nvPr/>
        </p:nvSpPr>
        <p:spPr>
          <a:xfrm>
            <a:off x="8437422" y="2448988"/>
            <a:ext cx="907621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 algn="ctr">
              <a:defRPr/>
            </a:pPr>
            <a:r>
              <a:rPr lang="en-US" sz="5400" b="1" dirty="0">
                <a:solidFill>
                  <a:srgbClr val="FF0000"/>
                </a:solidFill>
              </a:rPr>
              <a:t>✘</a:t>
            </a:r>
            <a:r>
              <a:rPr lang="en-US" sz="5400" b="1" dirty="0">
                <a:solidFill>
                  <a:srgbClr val="00B050"/>
                </a:solidFill>
              </a:rPr>
              <a:t> 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507F2C46-7039-3F49-B96A-FA4152845634}"/>
              </a:ext>
            </a:extLst>
          </p:cNvPr>
          <p:cNvSpPr txBox="1"/>
          <p:nvPr/>
        </p:nvSpPr>
        <p:spPr>
          <a:xfrm>
            <a:off x="10297545" y="2493534"/>
            <a:ext cx="907621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 algn="ctr">
              <a:defRPr/>
            </a:pPr>
            <a:r>
              <a:rPr lang="en-US" sz="5400" b="1" dirty="0">
                <a:solidFill>
                  <a:srgbClr val="FF0000"/>
                </a:solidFill>
              </a:rPr>
              <a:t>✘</a:t>
            </a:r>
            <a:r>
              <a:rPr lang="en-US" sz="5400" b="1" dirty="0">
                <a:solidFill>
                  <a:srgbClr val="00B050"/>
                </a:solidFill>
              </a:rPr>
              <a:t> 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F960AFB7-BD6D-C44E-9414-6B3C07343DE1}"/>
              </a:ext>
            </a:extLst>
          </p:cNvPr>
          <p:cNvSpPr txBox="1"/>
          <p:nvPr/>
        </p:nvSpPr>
        <p:spPr>
          <a:xfrm>
            <a:off x="2886916" y="3754292"/>
            <a:ext cx="704040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 algn="ctr">
              <a:defRPr/>
            </a:pPr>
            <a:r>
              <a:rPr lang="en-US" sz="5400" b="1" dirty="0">
                <a:solidFill>
                  <a:srgbClr val="00B050"/>
                </a:solidFill>
              </a:rPr>
              <a:t>✓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0481BD5C-9DEF-3945-8951-C23626DFC437}"/>
              </a:ext>
            </a:extLst>
          </p:cNvPr>
          <p:cNvSpPr txBox="1"/>
          <p:nvPr/>
        </p:nvSpPr>
        <p:spPr>
          <a:xfrm>
            <a:off x="4778307" y="3754292"/>
            <a:ext cx="704040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 algn="ctr">
              <a:defRPr/>
            </a:pPr>
            <a:r>
              <a:rPr lang="en-US" sz="5400" b="1" dirty="0">
                <a:solidFill>
                  <a:srgbClr val="00B050"/>
                </a:solidFill>
              </a:rPr>
              <a:t>✓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36036929-DDCF-8745-9C29-69A054AF6184}"/>
              </a:ext>
            </a:extLst>
          </p:cNvPr>
          <p:cNvSpPr txBox="1"/>
          <p:nvPr/>
        </p:nvSpPr>
        <p:spPr>
          <a:xfrm>
            <a:off x="6669698" y="3754292"/>
            <a:ext cx="704040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 algn="ctr">
              <a:defRPr/>
            </a:pPr>
            <a:r>
              <a:rPr lang="en-US" sz="5400" b="1" dirty="0">
                <a:solidFill>
                  <a:srgbClr val="00B050"/>
                </a:solidFill>
              </a:rPr>
              <a:t>✓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723E6C62-FD1B-534D-9D2D-90B95FDB36F5}"/>
              </a:ext>
            </a:extLst>
          </p:cNvPr>
          <p:cNvSpPr txBox="1"/>
          <p:nvPr/>
        </p:nvSpPr>
        <p:spPr>
          <a:xfrm>
            <a:off x="2348077" y="926761"/>
            <a:ext cx="5655063" cy="2923877"/>
          </a:xfrm>
          <a:prstGeom prst="rect">
            <a:avLst/>
          </a:prstGeom>
          <a:solidFill>
            <a:srgbClr val="C71E55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GB" sz="2000" dirty="0">
                <a:solidFill>
                  <a:schemeClr val="bg1"/>
                </a:solidFill>
              </a:rPr>
              <a:t>Art 4(4) TSD - Unlawful acquisition, use or disclosure can occur where:</a:t>
            </a:r>
          </a:p>
          <a:p>
            <a:pPr algn="ctr"/>
            <a:r>
              <a:rPr lang="en-GB" sz="2000" dirty="0">
                <a:solidFill>
                  <a:schemeClr val="bg1"/>
                </a:solidFill>
              </a:rPr>
              <a:t>“[A] person, at the time of acquisition, use or disclosure, </a:t>
            </a:r>
            <a:r>
              <a:rPr lang="en-GB" sz="2000" u="sng" dirty="0">
                <a:solidFill>
                  <a:schemeClr val="bg1"/>
                </a:solidFill>
              </a:rPr>
              <a:t>knew</a:t>
            </a:r>
            <a:r>
              <a:rPr lang="en-GB" sz="2000" dirty="0">
                <a:solidFill>
                  <a:schemeClr val="bg1"/>
                </a:solidFill>
              </a:rPr>
              <a:t> or </a:t>
            </a:r>
            <a:r>
              <a:rPr lang="en-GB" sz="2000" u="sng" dirty="0">
                <a:solidFill>
                  <a:schemeClr val="bg1"/>
                </a:solidFill>
              </a:rPr>
              <a:t>ought</a:t>
            </a:r>
            <a:r>
              <a:rPr lang="en-GB" sz="2000" dirty="0">
                <a:solidFill>
                  <a:schemeClr val="bg1"/>
                </a:solidFill>
              </a:rPr>
              <a:t>, under the circumstances, to </a:t>
            </a:r>
            <a:r>
              <a:rPr lang="en-GB" sz="2000" u="sng" dirty="0">
                <a:solidFill>
                  <a:schemeClr val="bg1"/>
                </a:solidFill>
              </a:rPr>
              <a:t>have known </a:t>
            </a:r>
            <a:r>
              <a:rPr lang="en-GB" sz="2000" dirty="0">
                <a:solidFill>
                  <a:schemeClr val="bg1"/>
                </a:solidFill>
              </a:rPr>
              <a:t>that the trade secret had been </a:t>
            </a:r>
            <a:r>
              <a:rPr lang="en-GB" sz="2000" u="sng" dirty="0">
                <a:solidFill>
                  <a:schemeClr val="bg1"/>
                </a:solidFill>
              </a:rPr>
              <a:t>obtained directly or indirectly from another person</a:t>
            </a:r>
            <a:r>
              <a:rPr lang="en-GB" sz="2000" dirty="0">
                <a:solidFill>
                  <a:schemeClr val="bg1"/>
                </a:solidFill>
              </a:rPr>
              <a:t> who was using or disclosing the trade secret unlawfully”</a:t>
            </a:r>
          </a:p>
          <a:p>
            <a:pPr algn="ctr"/>
            <a:endParaRPr lang="en-GB" sz="2400" dirty="0">
              <a:solidFill>
                <a:schemeClr val="bg1"/>
              </a:solidFill>
            </a:endParaRP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C3B28B6C-22E9-DC45-96F9-F8699482C126}"/>
              </a:ext>
            </a:extLst>
          </p:cNvPr>
          <p:cNvSpPr txBox="1"/>
          <p:nvPr/>
        </p:nvSpPr>
        <p:spPr>
          <a:xfrm>
            <a:off x="8426794" y="3670315"/>
            <a:ext cx="704040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 algn="ctr">
              <a:defRPr/>
            </a:pPr>
            <a:r>
              <a:rPr lang="en-US" sz="5400" b="1" dirty="0">
                <a:solidFill>
                  <a:srgbClr val="00B050"/>
                </a:solidFill>
              </a:rPr>
              <a:t>✓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9F59974C-BA20-694C-83CC-78CB0C769536}"/>
              </a:ext>
            </a:extLst>
          </p:cNvPr>
          <p:cNvSpPr txBox="1"/>
          <p:nvPr/>
        </p:nvSpPr>
        <p:spPr>
          <a:xfrm>
            <a:off x="2359318" y="3968978"/>
            <a:ext cx="5643822" cy="2246769"/>
          </a:xfrm>
          <a:prstGeom prst="rect">
            <a:avLst/>
          </a:prstGeom>
          <a:solidFill>
            <a:srgbClr val="C71E55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GB" sz="2000" dirty="0">
                <a:solidFill>
                  <a:schemeClr val="bg1"/>
                </a:solidFill>
              </a:rPr>
              <a:t>Art 4(5) prohibits:“[t]he production, offering or placing on the market of infringing goods, or the importation, export or storage of </a:t>
            </a:r>
            <a:r>
              <a:rPr lang="en-GB" sz="2000" u="sng" dirty="0">
                <a:solidFill>
                  <a:schemeClr val="bg1"/>
                </a:solidFill>
              </a:rPr>
              <a:t>infringing goods </a:t>
            </a:r>
            <a:r>
              <a:rPr lang="en-GB" sz="2000" dirty="0">
                <a:solidFill>
                  <a:schemeClr val="bg1"/>
                </a:solidFill>
              </a:rPr>
              <a:t>for those purposes….when the person carrying out such activities </a:t>
            </a:r>
            <a:r>
              <a:rPr lang="en-GB" sz="2000" u="sng" dirty="0">
                <a:solidFill>
                  <a:schemeClr val="bg1"/>
                </a:solidFill>
              </a:rPr>
              <a:t>knew, or ought, under the circumstances, to have known that the trade secret was used unlawfully</a:t>
            </a:r>
            <a:r>
              <a:rPr lang="en-GB" sz="2000" dirty="0">
                <a:solidFill>
                  <a:schemeClr val="bg1"/>
                </a:solidFill>
              </a:rPr>
              <a:t> within the meaning of paragraph 3”.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2F07B299-FCBA-3449-940B-7DD528A10D6D}"/>
              </a:ext>
            </a:extLst>
          </p:cNvPr>
          <p:cNvSpPr txBox="1"/>
          <p:nvPr/>
        </p:nvSpPr>
        <p:spPr>
          <a:xfrm>
            <a:off x="8641003" y="1227661"/>
            <a:ext cx="907621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 algn="ctr">
              <a:defRPr/>
            </a:pPr>
            <a:r>
              <a:rPr lang="en-US" sz="5400" b="1" dirty="0">
                <a:solidFill>
                  <a:srgbClr val="FF0000"/>
                </a:solidFill>
              </a:rPr>
              <a:t>✘</a:t>
            </a:r>
            <a:r>
              <a:rPr lang="en-US" sz="5400" b="1" dirty="0">
                <a:solidFill>
                  <a:srgbClr val="00B050"/>
                </a:solidFill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0972108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 animBg="1"/>
      <p:bldP spid="23" grpId="0" animBg="1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3FEFBF77-114B-134B-841F-E128732A586D}"/>
              </a:ext>
            </a:extLst>
          </p:cNvPr>
          <p:cNvGraphicFramePr>
            <a:graphicFrameLocks noGrp="1"/>
          </p:cNvGraphicFramePr>
          <p:nvPr>
            <p:extLst/>
          </p:nvPr>
        </p:nvGraphicFramePr>
        <p:xfrm>
          <a:off x="421330" y="300045"/>
          <a:ext cx="11284296" cy="623363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80716">
                  <a:extLst>
                    <a:ext uri="{9D8B030D-6E8A-4147-A177-3AD203B41FA5}">
                      <a16:colId xmlns:a16="http://schemas.microsoft.com/office/drawing/2014/main" val="166890612"/>
                    </a:ext>
                  </a:extLst>
                </a:gridCol>
                <a:gridCol w="1880716">
                  <a:extLst>
                    <a:ext uri="{9D8B030D-6E8A-4147-A177-3AD203B41FA5}">
                      <a16:colId xmlns:a16="http://schemas.microsoft.com/office/drawing/2014/main" val="1093253382"/>
                    </a:ext>
                  </a:extLst>
                </a:gridCol>
                <a:gridCol w="1880716">
                  <a:extLst>
                    <a:ext uri="{9D8B030D-6E8A-4147-A177-3AD203B41FA5}">
                      <a16:colId xmlns:a16="http://schemas.microsoft.com/office/drawing/2014/main" val="2971866624"/>
                    </a:ext>
                  </a:extLst>
                </a:gridCol>
                <a:gridCol w="1880716">
                  <a:extLst>
                    <a:ext uri="{9D8B030D-6E8A-4147-A177-3AD203B41FA5}">
                      <a16:colId xmlns:a16="http://schemas.microsoft.com/office/drawing/2014/main" val="2001922158"/>
                    </a:ext>
                  </a:extLst>
                </a:gridCol>
                <a:gridCol w="1880716">
                  <a:extLst>
                    <a:ext uri="{9D8B030D-6E8A-4147-A177-3AD203B41FA5}">
                      <a16:colId xmlns:a16="http://schemas.microsoft.com/office/drawing/2014/main" val="2353664028"/>
                    </a:ext>
                  </a:extLst>
                </a:gridCol>
                <a:gridCol w="1880716">
                  <a:extLst>
                    <a:ext uri="{9D8B030D-6E8A-4147-A177-3AD203B41FA5}">
                      <a16:colId xmlns:a16="http://schemas.microsoft.com/office/drawing/2014/main" val="2028684834"/>
                    </a:ext>
                  </a:extLst>
                </a:gridCol>
              </a:tblGrid>
              <a:tr h="599259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Copyright</a:t>
                      </a:r>
                    </a:p>
                  </a:txBody>
                  <a:tcPr>
                    <a:solidFill>
                      <a:srgbClr val="7030A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Trademarks</a:t>
                      </a:r>
                    </a:p>
                  </a:txBody>
                  <a:tcPr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Patents</a:t>
                      </a:r>
                    </a:p>
                  </a:txBody>
                  <a:tcPr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Trade Secrets</a:t>
                      </a:r>
                    </a:p>
                  </a:txBody>
                  <a:tcPr>
                    <a:solidFill>
                      <a:srgbClr val="C71E5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Passing OFF</a:t>
                      </a:r>
                    </a:p>
                  </a:txBody>
                  <a:tcPr>
                    <a:solidFill>
                      <a:srgbClr val="79A90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80718199"/>
                  </a:ext>
                </a:extLst>
              </a:tr>
              <a:tr h="1532608">
                <a:tc>
                  <a:txBody>
                    <a:bodyPr/>
                    <a:lstStyle/>
                    <a:p>
                      <a:r>
                        <a:rPr lang="en-US" dirty="0"/>
                        <a:t>Intention</a:t>
                      </a: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5400" dirty="0"/>
                    </a:p>
                  </a:txBody>
                  <a:tcPr>
                    <a:solidFill>
                      <a:srgbClr val="D0C5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5400" b="1" dirty="0">
                        <a:solidFill>
                          <a:srgbClr val="00B050"/>
                        </a:solidFill>
                      </a:endParaRPr>
                    </a:p>
                  </a:txBody>
                  <a:tcP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5400" dirty="0"/>
                    </a:p>
                  </a:txBody>
                  <a:tcP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5400" dirty="0"/>
                    </a:p>
                  </a:txBody>
                  <a:tcPr>
                    <a:solidFill>
                      <a:srgbClr val="F09CCB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5400" dirty="0"/>
                    </a:p>
                  </a:txBody>
                  <a:tcPr>
                    <a:solidFill>
                      <a:srgbClr val="BDFF1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53530550"/>
                  </a:ext>
                </a:extLst>
              </a:tr>
              <a:tr h="1036555">
                <a:tc>
                  <a:txBody>
                    <a:bodyPr/>
                    <a:lstStyle/>
                    <a:p>
                      <a:r>
                        <a:rPr lang="en-US" dirty="0"/>
                        <a:t>Recklessness</a:t>
                      </a: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5400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solidFill>
                      <a:srgbClr val="D0C5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54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uLnTx/>
                        <a:uFillTx/>
                        <a:latin typeface="Calibri" panose="020F0502020204030204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54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uLnTx/>
                        <a:uFillTx/>
                        <a:latin typeface="Calibri" panose="020F0502020204030204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54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uLnTx/>
                        <a:uFillTx/>
                        <a:latin typeface="Calibri" panose="020F0502020204030204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rgbClr val="F09CC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54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uLnTx/>
                        <a:uFillTx/>
                        <a:latin typeface="Calibri" panose="020F0502020204030204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rgbClr val="BDFF1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83038517"/>
                  </a:ext>
                </a:extLst>
              </a:tr>
              <a:tr h="1532608">
                <a:tc>
                  <a:txBody>
                    <a:bodyPr/>
                    <a:lstStyle/>
                    <a:p>
                      <a:r>
                        <a:rPr lang="en-US" dirty="0"/>
                        <a:t>Belief/Knowledge</a:t>
                      </a: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5400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solidFill>
                      <a:srgbClr val="D0C5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5400" b="1" dirty="0">
                        <a:solidFill>
                          <a:srgbClr val="00B050"/>
                        </a:solidFill>
                      </a:endParaRPr>
                    </a:p>
                  </a:txBody>
                  <a:tcP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54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uLnTx/>
                        <a:uFillTx/>
                        <a:latin typeface="Calibri" panose="020F0502020204030204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54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uLnTx/>
                        <a:uFillTx/>
                        <a:latin typeface="Calibri" panose="020F0502020204030204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rgbClr val="F09CC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54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uLnTx/>
                        <a:uFillTx/>
                        <a:latin typeface="Calibri" panose="020F0502020204030204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rgbClr val="BDFF1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26788233"/>
                  </a:ext>
                </a:extLst>
              </a:tr>
              <a:tr h="1532608">
                <a:tc>
                  <a:txBody>
                    <a:bodyPr/>
                    <a:lstStyle/>
                    <a:p>
                      <a:r>
                        <a:rPr lang="en-US" dirty="0"/>
                        <a:t>Motive/purpose</a:t>
                      </a: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5400" b="1" dirty="0">
                        <a:solidFill>
                          <a:srgbClr val="00B050"/>
                        </a:solidFill>
                      </a:endParaRP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5400" b="1" dirty="0">
                        <a:solidFill>
                          <a:srgbClr val="00B050"/>
                        </a:solidFill>
                      </a:endParaRP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5400" b="1" dirty="0">
                        <a:solidFill>
                          <a:srgbClr val="00B050"/>
                        </a:solidFill>
                      </a:endParaRP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5400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5400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04637435"/>
                  </a:ext>
                </a:extLst>
              </a:tr>
            </a:tbl>
          </a:graphicData>
        </a:graphic>
      </p:graphicFrame>
      <p:sp>
        <p:nvSpPr>
          <p:cNvPr id="3" name="TextBox 2">
            <a:extLst>
              <a:ext uri="{FF2B5EF4-FFF2-40B4-BE49-F238E27FC236}">
                <a16:creationId xmlns:a16="http://schemas.microsoft.com/office/drawing/2014/main" id="{04A8CB07-68BD-014C-8D29-00D2A0408663}"/>
              </a:ext>
            </a:extLst>
          </p:cNvPr>
          <p:cNvSpPr txBox="1"/>
          <p:nvPr/>
        </p:nvSpPr>
        <p:spPr>
          <a:xfrm>
            <a:off x="2930614" y="1143684"/>
            <a:ext cx="704040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 algn="ctr">
              <a:defRPr/>
            </a:pPr>
            <a:r>
              <a:rPr lang="en-US" sz="5400" b="1" dirty="0">
                <a:solidFill>
                  <a:srgbClr val="00B050"/>
                </a:solidFill>
              </a:rPr>
              <a:t>✓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7FDBF836-C9F1-BE4B-BC8A-67628CBBF1FA}"/>
              </a:ext>
            </a:extLst>
          </p:cNvPr>
          <p:cNvSpPr txBox="1"/>
          <p:nvPr/>
        </p:nvSpPr>
        <p:spPr>
          <a:xfrm>
            <a:off x="4778307" y="1227661"/>
            <a:ext cx="704040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 algn="ctr">
              <a:defRPr/>
            </a:pPr>
            <a:r>
              <a:rPr lang="en-US" sz="5400" b="1" dirty="0">
                <a:solidFill>
                  <a:srgbClr val="00B050"/>
                </a:solidFill>
              </a:rPr>
              <a:t>✓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1D35BF3E-BB4B-A34B-B5B7-6CA13E22355A}"/>
              </a:ext>
            </a:extLst>
          </p:cNvPr>
          <p:cNvSpPr txBox="1"/>
          <p:nvPr/>
        </p:nvSpPr>
        <p:spPr>
          <a:xfrm>
            <a:off x="6709655" y="1227661"/>
            <a:ext cx="704040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 algn="ctr">
              <a:defRPr/>
            </a:pPr>
            <a:r>
              <a:rPr lang="en-US" sz="5400" b="1" dirty="0">
                <a:solidFill>
                  <a:srgbClr val="00B050"/>
                </a:solidFill>
              </a:rPr>
              <a:t>✓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3B662356-97F7-614E-BDBF-6192F550B0C9}"/>
              </a:ext>
            </a:extLst>
          </p:cNvPr>
          <p:cNvSpPr txBox="1"/>
          <p:nvPr/>
        </p:nvSpPr>
        <p:spPr>
          <a:xfrm>
            <a:off x="10297545" y="1227661"/>
            <a:ext cx="704040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 algn="ctr">
              <a:defRPr/>
            </a:pPr>
            <a:r>
              <a:rPr lang="en-US" sz="5400" b="1" dirty="0">
                <a:solidFill>
                  <a:srgbClr val="00B050"/>
                </a:solidFill>
              </a:rPr>
              <a:t>✓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39A1341B-0A43-0B47-A8E9-A726407185A5}"/>
              </a:ext>
            </a:extLst>
          </p:cNvPr>
          <p:cNvSpPr txBox="1"/>
          <p:nvPr/>
        </p:nvSpPr>
        <p:spPr>
          <a:xfrm>
            <a:off x="2930614" y="2448988"/>
            <a:ext cx="704040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 algn="ctr">
              <a:defRPr/>
            </a:pPr>
            <a:r>
              <a:rPr lang="en-US" sz="5400" b="1" dirty="0">
                <a:solidFill>
                  <a:srgbClr val="00B050"/>
                </a:solidFill>
              </a:rPr>
              <a:t>✓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3FE847BF-942D-8C46-88A7-832E2FA85BB0}"/>
              </a:ext>
            </a:extLst>
          </p:cNvPr>
          <p:cNvSpPr txBox="1"/>
          <p:nvPr/>
        </p:nvSpPr>
        <p:spPr>
          <a:xfrm>
            <a:off x="4778307" y="2448988"/>
            <a:ext cx="907621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 algn="ctr">
              <a:defRPr/>
            </a:pPr>
            <a:r>
              <a:rPr lang="en-US" sz="5400" b="1" dirty="0">
                <a:solidFill>
                  <a:srgbClr val="FF0000"/>
                </a:solidFill>
              </a:rPr>
              <a:t>✘</a:t>
            </a:r>
            <a:r>
              <a:rPr lang="en-US" sz="5400" b="1" dirty="0">
                <a:solidFill>
                  <a:srgbClr val="00B050"/>
                </a:solidFill>
              </a:rPr>
              <a:t> 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92AAA3E8-26D4-6D42-A19A-CAB53494B0C7}"/>
              </a:ext>
            </a:extLst>
          </p:cNvPr>
          <p:cNvSpPr txBox="1"/>
          <p:nvPr/>
        </p:nvSpPr>
        <p:spPr>
          <a:xfrm>
            <a:off x="6709655" y="2448988"/>
            <a:ext cx="704040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 algn="ctr">
              <a:defRPr/>
            </a:pPr>
            <a:r>
              <a:rPr lang="en-US" sz="5400" b="1" dirty="0">
                <a:solidFill>
                  <a:srgbClr val="00B050"/>
                </a:solidFill>
              </a:rPr>
              <a:t>✓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2BD7414B-29EC-B24C-B1F4-7C069D3F5743}"/>
              </a:ext>
            </a:extLst>
          </p:cNvPr>
          <p:cNvSpPr txBox="1"/>
          <p:nvPr/>
        </p:nvSpPr>
        <p:spPr>
          <a:xfrm>
            <a:off x="8437422" y="2448988"/>
            <a:ext cx="907621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 algn="ctr">
              <a:defRPr/>
            </a:pPr>
            <a:r>
              <a:rPr lang="en-US" sz="5400" b="1" dirty="0">
                <a:solidFill>
                  <a:srgbClr val="FF0000"/>
                </a:solidFill>
              </a:rPr>
              <a:t>✘</a:t>
            </a:r>
            <a:r>
              <a:rPr lang="en-US" sz="5400" b="1" dirty="0">
                <a:solidFill>
                  <a:srgbClr val="00B050"/>
                </a:solidFill>
              </a:rPr>
              <a:t> 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507F2C46-7039-3F49-B96A-FA4152845634}"/>
              </a:ext>
            </a:extLst>
          </p:cNvPr>
          <p:cNvSpPr txBox="1"/>
          <p:nvPr/>
        </p:nvSpPr>
        <p:spPr>
          <a:xfrm>
            <a:off x="10297545" y="2493534"/>
            <a:ext cx="907621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 algn="ctr">
              <a:defRPr/>
            </a:pPr>
            <a:r>
              <a:rPr lang="en-US" sz="5400" b="1" dirty="0">
                <a:solidFill>
                  <a:srgbClr val="FF0000"/>
                </a:solidFill>
              </a:rPr>
              <a:t>✘</a:t>
            </a:r>
            <a:r>
              <a:rPr lang="en-US" sz="5400" b="1" dirty="0">
                <a:solidFill>
                  <a:srgbClr val="00B050"/>
                </a:solidFill>
              </a:rPr>
              <a:t> 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F960AFB7-BD6D-C44E-9414-6B3C07343DE1}"/>
              </a:ext>
            </a:extLst>
          </p:cNvPr>
          <p:cNvSpPr txBox="1"/>
          <p:nvPr/>
        </p:nvSpPr>
        <p:spPr>
          <a:xfrm>
            <a:off x="2886916" y="3754292"/>
            <a:ext cx="704040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 algn="ctr">
              <a:defRPr/>
            </a:pPr>
            <a:r>
              <a:rPr lang="en-US" sz="5400" b="1" dirty="0">
                <a:solidFill>
                  <a:srgbClr val="00B050"/>
                </a:solidFill>
              </a:rPr>
              <a:t>✓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0481BD5C-9DEF-3945-8951-C23626DFC437}"/>
              </a:ext>
            </a:extLst>
          </p:cNvPr>
          <p:cNvSpPr txBox="1"/>
          <p:nvPr/>
        </p:nvSpPr>
        <p:spPr>
          <a:xfrm>
            <a:off x="4778307" y="3754292"/>
            <a:ext cx="704040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 algn="ctr">
              <a:defRPr/>
            </a:pPr>
            <a:r>
              <a:rPr lang="en-US" sz="5400" b="1" dirty="0">
                <a:solidFill>
                  <a:srgbClr val="00B050"/>
                </a:solidFill>
              </a:rPr>
              <a:t>✓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36036929-DDCF-8745-9C29-69A054AF6184}"/>
              </a:ext>
            </a:extLst>
          </p:cNvPr>
          <p:cNvSpPr txBox="1"/>
          <p:nvPr/>
        </p:nvSpPr>
        <p:spPr>
          <a:xfrm>
            <a:off x="6669698" y="3754292"/>
            <a:ext cx="704040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 algn="ctr">
              <a:defRPr/>
            </a:pPr>
            <a:r>
              <a:rPr lang="en-US" sz="5400" b="1" dirty="0">
                <a:solidFill>
                  <a:srgbClr val="00B050"/>
                </a:solidFill>
              </a:rPr>
              <a:t>✓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A65C5591-1DC2-524B-BB9A-A9D51D87E7F4}"/>
              </a:ext>
            </a:extLst>
          </p:cNvPr>
          <p:cNvSpPr txBox="1"/>
          <p:nvPr/>
        </p:nvSpPr>
        <p:spPr>
          <a:xfrm>
            <a:off x="10297545" y="3754292"/>
            <a:ext cx="907621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 algn="ctr">
              <a:defRPr/>
            </a:pPr>
            <a:r>
              <a:rPr lang="en-US" sz="5400" b="1" dirty="0">
                <a:solidFill>
                  <a:srgbClr val="FF0000"/>
                </a:solidFill>
              </a:rPr>
              <a:t>✘</a:t>
            </a:r>
            <a:r>
              <a:rPr lang="en-US" sz="5400" b="1" dirty="0">
                <a:solidFill>
                  <a:srgbClr val="00B050"/>
                </a:solidFill>
              </a:rPr>
              <a:t> 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212FE27B-C45F-1C43-8A9F-B79625B0AF65}"/>
              </a:ext>
            </a:extLst>
          </p:cNvPr>
          <p:cNvSpPr txBox="1"/>
          <p:nvPr/>
        </p:nvSpPr>
        <p:spPr>
          <a:xfrm>
            <a:off x="8641003" y="1227661"/>
            <a:ext cx="907621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 algn="ctr">
              <a:defRPr/>
            </a:pPr>
            <a:r>
              <a:rPr lang="en-US" sz="5400" b="1" dirty="0">
                <a:solidFill>
                  <a:srgbClr val="FF0000"/>
                </a:solidFill>
              </a:rPr>
              <a:t>✘</a:t>
            </a:r>
            <a:r>
              <a:rPr lang="en-US" sz="5400" b="1" dirty="0">
                <a:solidFill>
                  <a:srgbClr val="00B050"/>
                </a:solidFill>
              </a:rPr>
              <a:t> 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275B87CE-AC02-9D47-A077-1AED818512C0}"/>
              </a:ext>
            </a:extLst>
          </p:cNvPr>
          <p:cNvSpPr txBox="1"/>
          <p:nvPr/>
        </p:nvSpPr>
        <p:spPr>
          <a:xfrm>
            <a:off x="8399648" y="3754292"/>
            <a:ext cx="704040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 algn="ctr">
              <a:defRPr/>
            </a:pPr>
            <a:r>
              <a:rPr lang="en-US" sz="5400" b="1" dirty="0">
                <a:solidFill>
                  <a:srgbClr val="00B050"/>
                </a:solidFill>
              </a:rPr>
              <a:t>✓</a:t>
            </a:r>
          </a:p>
        </p:txBody>
      </p:sp>
    </p:spTree>
    <p:extLst>
      <p:ext uri="{BB962C8B-B14F-4D97-AF65-F5344CB8AC3E}">
        <p14:creationId xmlns:p14="http://schemas.microsoft.com/office/powerpoint/2010/main" val="11744644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3FEFBF77-114B-134B-841F-E128732A586D}"/>
              </a:ext>
            </a:extLst>
          </p:cNvPr>
          <p:cNvGraphicFramePr>
            <a:graphicFrameLocks noGrp="1"/>
          </p:cNvGraphicFramePr>
          <p:nvPr>
            <p:extLst/>
          </p:nvPr>
        </p:nvGraphicFramePr>
        <p:xfrm>
          <a:off x="421330" y="300045"/>
          <a:ext cx="11284296" cy="623363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80716">
                  <a:extLst>
                    <a:ext uri="{9D8B030D-6E8A-4147-A177-3AD203B41FA5}">
                      <a16:colId xmlns:a16="http://schemas.microsoft.com/office/drawing/2014/main" val="166890612"/>
                    </a:ext>
                  </a:extLst>
                </a:gridCol>
                <a:gridCol w="1880716">
                  <a:extLst>
                    <a:ext uri="{9D8B030D-6E8A-4147-A177-3AD203B41FA5}">
                      <a16:colId xmlns:a16="http://schemas.microsoft.com/office/drawing/2014/main" val="1093253382"/>
                    </a:ext>
                  </a:extLst>
                </a:gridCol>
                <a:gridCol w="1880716">
                  <a:extLst>
                    <a:ext uri="{9D8B030D-6E8A-4147-A177-3AD203B41FA5}">
                      <a16:colId xmlns:a16="http://schemas.microsoft.com/office/drawing/2014/main" val="2971866624"/>
                    </a:ext>
                  </a:extLst>
                </a:gridCol>
                <a:gridCol w="1880716">
                  <a:extLst>
                    <a:ext uri="{9D8B030D-6E8A-4147-A177-3AD203B41FA5}">
                      <a16:colId xmlns:a16="http://schemas.microsoft.com/office/drawing/2014/main" val="2001922158"/>
                    </a:ext>
                  </a:extLst>
                </a:gridCol>
                <a:gridCol w="1880716">
                  <a:extLst>
                    <a:ext uri="{9D8B030D-6E8A-4147-A177-3AD203B41FA5}">
                      <a16:colId xmlns:a16="http://schemas.microsoft.com/office/drawing/2014/main" val="2353664028"/>
                    </a:ext>
                  </a:extLst>
                </a:gridCol>
                <a:gridCol w="1880716">
                  <a:extLst>
                    <a:ext uri="{9D8B030D-6E8A-4147-A177-3AD203B41FA5}">
                      <a16:colId xmlns:a16="http://schemas.microsoft.com/office/drawing/2014/main" val="2028684834"/>
                    </a:ext>
                  </a:extLst>
                </a:gridCol>
              </a:tblGrid>
              <a:tr h="599259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Copyright</a:t>
                      </a:r>
                    </a:p>
                  </a:txBody>
                  <a:tcPr>
                    <a:solidFill>
                      <a:srgbClr val="7030A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Trademarks</a:t>
                      </a:r>
                    </a:p>
                  </a:txBody>
                  <a:tcPr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Patents</a:t>
                      </a:r>
                    </a:p>
                  </a:txBody>
                  <a:tcPr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Trade Secrets</a:t>
                      </a:r>
                    </a:p>
                  </a:txBody>
                  <a:tcPr>
                    <a:solidFill>
                      <a:srgbClr val="C71E5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Passing OFF</a:t>
                      </a:r>
                    </a:p>
                  </a:txBody>
                  <a:tcPr>
                    <a:solidFill>
                      <a:srgbClr val="79A90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80718199"/>
                  </a:ext>
                </a:extLst>
              </a:tr>
              <a:tr h="1532608">
                <a:tc>
                  <a:txBody>
                    <a:bodyPr/>
                    <a:lstStyle/>
                    <a:p>
                      <a:r>
                        <a:rPr lang="en-US" dirty="0"/>
                        <a:t>Intention</a:t>
                      </a: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5400" dirty="0"/>
                    </a:p>
                  </a:txBody>
                  <a:tcPr>
                    <a:solidFill>
                      <a:srgbClr val="D0C5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5400" b="1" dirty="0">
                        <a:solidFill>
                          <a:srgbClr val="00B050"/>
                        </a:solidFill>
                      </a:endParaRPr>
                    </a:p>
                  </a:txBody>
                  <a:tcP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5400" dirty="0"/>
                    </a:p>
                  </a:txBody>
                  <a:tcP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5400" dirty="0"/>
                    </a:p>
                  </a:txBody>
                  <a:tcPr>
                    <a:solidFill>
                      <a:srgbClr val="F09CCB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5400" dirty="0"/>
                    </a:p>
                  </a:txBody>
                  <a:tcPr>
                    <a:solidFill>
                      <a:srgbClr val="BDFF1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53530550"/>
                  </a:ext>
                </a:extLst>
              </a:tr>
              <a:tr h="1036555">
                <a:tc>
                  <a:txBody>
                    <a:bodyPr/>
                    <a:lstStyle/>
                    <a:p>
                      <a:r>
                        <a:rPr lang="en-US" dirty="0"/>
                        <a:t>Recklessness</a:t>
                      </a: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5400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solidFill>
                      <a:srgbClr val="D0C5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54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uLnTx/>
                        <a:uFillTx/>
                        <a:latin typeface="Calibri" panose="020F0502020204030204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54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uLnTx/>
                        <a:uFillTx/>
                        <a:latin typeface="Calibri" panose="020F0502020204030204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54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uLnTx/>
                        <a:uFillTx/>
                        <a:latin typeface="Calibri" panose="020F0502020204030204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rgbClr val="F09CC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54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uLnTx/>
                        <a:uFillTx/>
                        <a:latin typeface="Calibri" panose="020F0502020204030204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rgbClr val="BDFF1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83038517"/>
                  </a:ext>
                </a:extLst>
              </a:tr>
              <a:tr h="1532608">
                <a:tc>
                  <a:txBody>
                    <a:bodyPr/>
                    <a:lstStyle/>
                    <a:p>
                      <a:r>
                        <a:rPr lang="en-US" dirty="0"/>
                        <a:t>Belief/Knowledge</a:t>
                      </a: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5400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solidFill>
                      <a:srgbClr val="D0C5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5400" b="1" dirty="0">
                        <a:solidFill>
                          <a:srgbClr val="00B050"/>
                        </a:solidFill>
                      </a:endParaRPr>
                    </a:p>
                  </a:txBody>
                  <a:tcP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54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uLnTx/>
                        <a:uFillTx/>
                        <a:latin typeface="Calibri" panose="020F0502020204030204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54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uLnTx/>
                        <a:uFillTx/>
                        <a:latin typeface="Calibri" panose="020F0502020204030204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rgbClr val="F09CC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54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uLnTx/>
                        <a:uFillTx/>
                        <a:latin typeface="Calibri" panose="020F0502020204030204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rgbClr val="BDFF1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26788233"/>
                  </a:ext>
                </a:extLst>
              </a:tr>
              <a:tr h="1532608">
                <a:tc>
                  <a:txBody>
                    <a:bodyPr/>
                    <a:lstStyle/>
                    <a:p>
                      <a:r>
                        <a:rPr lang="en-US" dirty="0"/>
                        <a:t>Motive/purpose</a:t>
                      </a: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5400" b="1" dirty="0">
                        <a:solidFill>
                          <a:srgbClr val="00B050"/>
                        </a:solidFill>
                      </a:endParaRPr>
                    </a:p>
                  </a:txBody>
                  <a:tcPr>
                    <a:solidFill>
                      <a:srgbClr val="D0C5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5400" b="1" dirty="0">
                        <a:solidFill>
                          <a:srgbClr val="00B050"/>
                        </a:solidFill>
                      </a:endParaRP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5400" b="1" dirty="0">
                        <a:solidFill>
                          <a:srgbClr val="00B050"/>
                        </a:solidFill>
                      </a:endParaRP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5400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5400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04637435"/>
                  </a:ext>
                </a:extLst>
              </a:tr>
            </a:tbl>
          </a:graphicData>
        </a:graphic>
      </p:graphicFrame>
      <p:sp>
        <p:nvSpPr>
          <p:cNvPr id="3" name="TextBox 2">
            <a:extLst>
              <a:ext uri="{FF2B5EF4-FFF2-40B4-BE49-F238E27FC236}">
                <a16:creationId xmlns:a16="http://schemas.microsoft.com/office/drawing/2014/main" id="{04A8CB07-68BD-014C-8D29-00D2A0408663}"/>
              </a:ext>
            </a:extLst>
          </p:cNvPr>
          <p:cNvSpPr txBox="1"/>
          <p:nvPr/>
        </p:nvSpPr>
        <p:spPr>
          <a:xfrm>
            <a:off x="2930614" y="1143684"/>
            <a:ext cx="704040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 algn="ctr">
              <a:defRPr/>
            </a:pPr>
            <a:r>
              <a:rPr lang="en-US" sz="5400" b="1" dirty="0">
                <a:solidFill>
                  <a:srgbClr val="00B050"/>
                </a:solidFill>
              </a:rPr>
              <a:t>✓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7FDBF836-C9F1-BE4B-BC8A-67628CBBF1FA}"/>
              </a:ext>
            </a:extLst>
          </p:cNvPr>
          <p:cNvSpPr txBox="1"/>
          <p:nvPr/>
        </p:nvSpPr>
        <p:spPr>
          <a:xfrm>
            <a:off x="4778307" y="1227661"/>
            <a:ext cx="704040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 algn="ctr">
              <a:defRPr/>
            </a:pPr>
            <a:r>
              <a:rPr lang="en-US" sz="5400" b="1" dirty="0">
                <a:solidFill>
                  <a:srgbClr val="00B050"/>
                </a:solidFill>
              </a:rPr>
              <a:t>✓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1D35BF3E-BB4B-A34B-B5B7-6CA13E22355A}"/>
              </a:ext>
            </a:extLst>
          </p:cNvPr>
          <p:cNvSpPr txBox="1"/>
          <p:nvPr/>
        </p:nvSpPr>
        <p:spPr>
          <a:xfrm>
            <a:off x="6709655" y="1227661"/>
            <a:ext cx="704040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 algn="ctr">
              <a:defRPr/>
            </a:pPr>
            <a:r>
              <a:rPr lang="en-US" sz="5400" b="1" dirty="0">
                <a:solidFill>
                  <a:srgbClr val="00B050"/>
                </a:solidFill>
              </a:rPr>
              <a:t>✓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3B662356-97F7-614E-BDBF-6192F550B0C9}"/>
              </a:ext>
            </a:extLst>
          </p:cNvPr>
          <p:cNvSpPr txBox="1"/>
          <p:nvPr/>
        </p:nvSpPr>
        <p:spPr>
          <a:xfrm>
            <a:off x="10297545" y="1227661"/>
            <a:ext cx="704040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 algn="ctr">
              <a:defRPr/>
            </a:pPr>
            <a:r>
              <a:rPr lang="en-US" sz="5400" b="1" dirty="0">
                <a:solidFill>
                  <a:srgbClr val="00B050"/>
                </a:solidFill>
              </a:rPr>
              <a:t>✓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39A1341B-0A43-0B47-A8E9-A726407185A5}"/>
              </a:ext>
            </a:extLst>
          </p:cNvPr>
          <p:cNvSpPr txBox="1"/>
          <p:nvPr/>
        </p:nvSpPr>
        <p:spPr>
          <a:xfrm>
            <a:off x="2930614" y="2448988"/>
            <a:ext cx="704040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 algn="ctr">
              <a:defRPr/>
            </a:pPr>
            <a:r>
              <a:rPr lang="en-US" sz="5400" b="1" dirty="0">
                <a:solidFill>
                  <a:srgbClr val="00B050"/>
                </a:solidFill>
              </a:rPr>
              <a:t>✓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3FE847BF-942D-8C46-88A7-832E2FA85BB0}"/>
              </a:ext>
            </a:extLst>
          </p:cNvPr>
          <p:cNvSpPr txBox="1"/>
          <p:nvPr/>
        </p:nvSpPr>
        <p:spPr>
          <a:xfrm>
            <a:off x="4778307" y="2448988"/>
            <a:ext cx="907621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 algn="ctr">
              <a:defRPr/>
            </a:pPr>
            <a:r>
              <a:rPr lang="en-US" sz="5400" b="1" dirty="0">
                <a:solidFill>
                  <a:srgbClr val="FF0000"/>
                </a:solidFill>
              </a:rPr>
              <a:t>✘</a:t>
            </a:r>
            <a:r>
              <a:rPr lang="en-US" sz="5400" b="1" dirty="0">
                <a:solidFill>
                  <a:srgbClr val="00B050"/>
                </a:solidFill>
              </a:rPr>
              <a:t> 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92AAA3E8-26D4-6D42-A19A-CAB53494B0C7}"/>
              </a:ext>
            </a:extLst>
          </p:cNvPr>
          <p:cNvSpPr txBox="1"/>
          <p:nvPr/>
        </p:nvSpPr>
        <p:spPr>
          <a:xfrm>
            <a:off x="6709655" y="2448988"/>
            <a:ext cx="704040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 algn="ctr">
              <a:defRPr/>
            </a:pPr>
            <a:r>
              <a:rPr lang="en-US" sz="5400" b="1" dirty="0">
                <a:solidFill>
                  <a:srgbClr val="00B050"/>
                </a:solidFill>
              </a:rPr>
              <a:t>✓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2BD7414B-29EC-B24C-B1F4-7C069D3F5743}"/>
              </a:ext>
            </a:extLst>
          </p:cNvPr>
          <p:cNvSpPr txBox="1"/>
          <p:nvPr/>
        </p:nvSpPr>
        <p:spPr>
          <a:xfrm>
            <a:off x="8437422" y="2448988"/>
            <a:ext cx="907621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 algn="ctr">
              <a:defRPr/>
            </a:pPr>
            <a:r>
              <a:rPr lang="en-US" sz="5400" b="1" dirty="0">
                <a:solidFill>
                  <a:srgbClr val="FF0000"/>
                </a:solidFill>
              </a:rPr>
              <a:t>✘</a:t>
            </a:r>
            <a:r>
              <a:rPr lang="en-US" sz="5400" b="1" dirty="0">
                <a:solidFill>
                  <a:srgbClr val="00B050"/>
                </a:solidFill>
              </a:rPr>
              <a:t> 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507F2C46-7039-3F49-B96A-FA4152845634}"/>
              </a:ext>
            </a:extLst>
          </p:cNvPr>
          <p:cNvSpPr txBox="1"/>
          <p:nvPr/>
        </p:nvSpPr>
        <p:spPr>
          <a:xfrm>
            <a:off x="10297545" y="2493534"/>
            <a:ext cx="907621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 algn="ctr">
              <a:defRPr/>
            </a:pPr>
            <a:r>
              <a:rPr lang="en-US" sz="5400" b="1" dirty="0">
                <a:solidFill>
                  <a:srgbClr val="FF0000"/>
                </a:solidFill>
              </a:rPr>
              <a:t>✘</a:t>
            </a:r>
            <a:r>
              <a:rPr lang="en-US" sz="5400" b="1" dirty="0">
                <a:solidFill>
                  <a:srgbClr val="00B050"/>
                </a:solidFill>
              </a:rPr>
              <a:t> 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F960AFB7-BD6D-C44E-9414-6B3C07343DE1}"/>
              </a:ext>
            </a:extLst>
          </p:cNvPr>
          <p:cNvSpPr txBox="1"/>
          <p:nvPr/>
        </p:nvSpPr>
        <p:spPr>
          <a:xfrm>
            <a:off x="2886916" y="3754292"/>
            <a:ext cx="704040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 algn="ctr">
              <a:defRPr/>
            </a:pPr>
            <a:r>
              <a:rPr lang="en-US" sz="5400" b="1" dirty="0">
                <a:solidFill>
                  <a:srgbClr val="00B050"/>
                </a:solidFill>
              </a:rPr>
              <a:t>✓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0481BD5C-9DEF-3945-8951-C23626DFC437}"/>
              </a:ext>
            </a:extLst>
          </p:cNvPr>
          <p:cNvSpPr txBox="1"/>
          <p:nvPr/>
        </p:nvSpPr>
        <p:spPr>
          <a:xfrm>
            <a:off x="4778307" y="3754292"/>
            <a:ext cx="704040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 algn="ctr">
              <a:defRPr/>
            </a:pPr>
            <a:r>
              <a:rPr lang="en-US" sz="5400" b="1" dirty="0">
                <a:solidFill>
                  <a:srgbClr val="00B050"/>
                </a:solidFill>
              </a:rPr>
              <a:t>✓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36036929-DDCF-8745-9C29-69A054AF6184}"/>
              </a:ext>
            </a:extLst>
          </p:cNvPr>
          <p:cNvSpPr txBox="1"/>
          <p:nvPr/>
        </p:nvSpPr>
        <p:spPr>
          <a:xfrm>
            <a:off x="6669698" y="3754292"/>
            <a:ext cx="704040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 algn="ctr">
              <a:defRPr/>
            </a:pPr>
            <a:r>
              <a:rPr lang="en-US" sz="5400" b="1" dirty="0">
                <a:solidFill>
                  <a:srgbClr val="00B050"/>
                </a:solidFill>
              </a:rPr>
              <a:t>✓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2C4073A7-E59F-C740-AB6B-B40EB7BCC085}"/>
              </a:ext>
            </a:extLst>
          </p:cNvPr>
          <p:cNvSpPr txBox="1"/>
          <p:nvPr/>
        </p:nvSpPr>
        <p:spPr>
          <a:xfrm>
            <a:off x="8417038" y="3754292"/>
            <a:ext cx="877163" cy="175432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defRPr/>
            </a:pPr>
            <a:r>
              <a:rPr lang="en-US" sz="5400" b="1" dirty="0">
                <a:solidFill>
                  <a:srgbClr val="00B050"/>
                </a:solidFill>
              </a:rPr>
              <a:t>✓</a:t>
            </a:r>
          </a:p>
          <a:p>
            <a:pPr lvl="0" algn="ctr">
              <a:defRPr/>
            </a:pPr>
            <a:r>
              <a:rPr lang="en-US" sz="5400" b="1" dirty="0" smtClean="0">
                <a:solidFill>
                  <a:srgbClr val="00B050"/>
                </a:solidFill>
              </a:rPr>
              <a:t> </a:t>
            </a:r>
            <a:endParaRPr lang="en-US" sz="5400" b="1" dirty="0">
              <a:solidFill>
                <a:srgbClr val="00B050"/>
              </a:solidFill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A65C5591-1DC2-524B-BB9A-A9D51D87E7F4}"/>
              </a:ext>
            </a:extLst>
          </p:cNvPr>
          <p:cNvSpPr txBox="1"/>
          <p:nvPr/>
        </p:nvSpPr>
        <p:spPr>
          <a:xfrm>
            <a:off x="10297545" y="3754292"/>
            <a:ext cx="907621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 algn="ctr">
              <a:defRPr/>
            </a:pPr>
            <a:r>
              <a:rPr lang="en-US" sz="5400" b="1" dirty="0">
                <a:solidFill>
                  <a:srgbClr val="FF0000"/>
                </a:solidFill>
              </a:rPr>
              <a:t>✘</a:t>
            </a:r>
            <a:r>
              <a:rPr lang="en-US" sz="5400" b="1" dirty="0">
                <a:solidFill>
                  <a:srgbClr val="00B050"/>
                </a:solidFill>
              </a:rPr>
              <a:t> 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CAFB1336-74ED-014B-8C27-830DE649A8E5}"/>
              </a:ext>
            </a:extLst>
          </p:cNvPr>
          <p:cNvSpPr txBox="1"/>
          <p:nvPr/>
        </p:nvSpPr>
        <p:spPr>
          <a:xfrm>
            <a:off x="2889428" y="5252651"/>
            <a:ext cx="704040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 algn="ctr">
              <a:defRPr/>
            </a:pPr>
            <a:r>
              <a:rPr lang="en-US" sz="5400" b="1" dirty="0">
                <a:solidFill>
                  <a:srgbClr val="00B050"/>
                </a:solidFill>
              </a:rPr>
              <a:t>✓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22BE0039-924B-FB48-9305-FE1C413D4C62}"/>
              </a:ext>
            </a:extLst>
          </p:cNvPr>
          <p:cNvSpPr txBox="1"/>
          <p:nvPr/>
        </p:nvSpPr>
        <p:spPr>
          <a:xfrm>
            <a:off x="4646093" y="985397"/>
            <a:ext cx="6927319" cy="707886"/>
          </a:xfrm>
          <a:prstGeom prst="rect">
            <a:avLst/>
          </a:prstGeom>
          <a:solidFill>
            <a:srgbClr val="7030A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2000" i="1" dirty="0" err="1">
                <a:solidFill>
                  <a:schemeClr val="bg1"/>
                </a:solidFill>
              </a:rPr>
              <a:t>Dramatico</a:t>
            </a:r>
            <a:r>
              <a:rPr lang="en-US" sz="2000" i="1" dirty="0">
                <a:solidFill>
                  <a:schemeClr val="bg1"/>
                </a:solidFill>
              </a:rPr>
              <a:t> Entertainment </a:t>
            </a:r>
          </a:p>
          <a:p>
            <a:pPr algn="ctr"/>
            <a:r>
              <a:rPr lang="en-US" sz="2000" dirty="0">
                <a:solidFill>
                  <a:schemeClr val="bg1"/>
                </a:solidFill>
              </a:rPr>
              <a:t>Purpose is to encourage infringement – factor in authorization</a:t>
            </a:r>
            <a:endParaRPr lang="en-GB" sz="2000" dirty="0">
              <a:solidFill>
                <a:schemeClr val="bg1"/>
              </a:solidFill>
            </a:endParaRP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85122F9D-03BD-1543-9901-DB1A673A6CFD}"/>
              </a:ext>
            </a:extLst>
          </p:cNvPr>
          <p:cNvSpPr txBox="1"/>
          <p:nvPr/>
        </p:nvSpPr>
        <p:spPr>
          <a:xfrm>
            <a:off x="4646090" y="1835200"/>
            <a:ext cx="6927319" cy="707886"/>
          </a:xfrm>
          <a:prstGeom prst="rect">
            <a:avLst/>
          </a:prstGeom>
          <a:solidFill>
            <a:srgbClr val="7030A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2000" dirty="0">
                <a:solidFill>
                  <a:schemeClr val="bg1"/>
                </a:solidFill>
              </a:rPr>
              <a:t>Devices with the purpose of circumvention of TPMS – Art 6(2) ISD</a:t>
            </a:r>
            <a:endParaRPr lang="en-GB" sz="2000" dirty="0">
              <a:solidFill>
                <a:schemeClr val="bg1"/>
              </a:solidFill>
            </a:endParaRP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A41B426E-BBC2-004E-9323-C1CA4DC7A11E}"/>
              </a:ext>
            </a:extLst>
          </p:cNvPr>
          <p:cNvSpPr txBox="1"/>
          <p:nvPr/>
        </p:nvSpPr>
        <p:spPr>
          <a:xfrm>
            <a:off x="4646090" y="2694083"/>
            <a:ext cx="6927319" cy="1015663"/>
          </a:xfrm>
          <a:prstGeom prst="rect">
            <a:avLst/>
          </a:prstGeom>
          <a:solidFill>
            <a:srgbClr val="7030A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2000" dirty="0">
                <a:solidFill>
                  <a:schemeClr val="bg1"/>
                </a:solidFill>
              </a:rPr>
              <a:t>Copyright exceptions ss. 29-30 CDPA – “for the purposes of” - non-commercial research; criticism or review; quotation; parody; reporting current events – objective v subjective – </a:t>
            </a:r>
            <a:r>
              <a:rPr lang="en-US" sz="2000" i="1" dirty="0">
                <a:solidFill>
                  <a:schemeClr val="bg1"/>
                </a:solidFill>
              </a:rPr>
              <a:t>Pro Sieben </a:t>
            </a:r>
            <a:endParaRPr lang="en-GB" sz="2000" dirty="0">
              <a:solidFill>
                <a:schemeClr val="bg1"/>
              </a:solidFill>
            </a:endParaRP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D2E023C9-66C4-5C48-9CFE-08FC4EFDEFE1}"/>
              </a:ext>
            </a:extLst>
          </p:cNvPr>
          <p:cNvSpPr txBox="1"/>
          <p:nvPr/>
        </p:nvSpPr>
        <p:spPr>
          <a:xfrm>
            <a:off x="4646088" y="3901567"/>
            <a:ext cx="6927321" cy="707886"/>
          </a:xfrm>
          <a:prstGeom prst="rect">
            <a:avLst/>
          </a:prstGeom>
          <a:solidFill>
            <a:srgbClr val="7030A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2000" dirty="0">
                <a:solidFill>
                  <a:schemeClr val="bg1"/>
                </a:solidFill>
              </a:rPr>
              <a:t>Bad faith may affect “fairness” assessment for fair dealing – </a:t>
            </a:r>
            <a:r>
              <a:rPr lang="en-US" sz="2000" i="1" dirty="0" err="1">
                <a:solidFill>
                  <a:schemeClr val="bg1"/>
                </a:solidFill>
              </a:rPr>
              <a:t>Yelland</a:t>
            </a:r>
            <a:endParaRPr lang="en-GB" sz="2000" dirty="0">
              <a:solidFill>
                <a:schemeClr val="bg1"/>
              </a:solidFill>
            </a:endParaRP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8AA788B9-28EE-514D-A04E-567AF17BB0C7}"/>
              </a:ext>
            </a:extLst>
          </p:cNvPr>
          <p:cNvSpPr txBox="1"/>
          <p:nvPr/>
        </p:nvSpPr>
        <p:spPr>
          <a:xfrm>
            <a:off x="4646089" y="4780861"/>
            <a:ext cx="6927319" cy="707886"/>
          </a:xfrm>
          <a:prstGeom prst="rect">
            <a:avLst/>
          </a:prstGeom>
          <a:solidFill>
            <a:srgbClr val="7030A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2000" dirty="0">
                <a:solidFill>
                  <a:schemeClr val="bg1"/>
                </a:solidFill>
              </a:rPr>
              <a:t>‘Sole purpose’ to enable network transmission or lawful use – Art 5(1) ISD </a:t>
            </a:r>
            <a:endParaRPr lang="en-GB" sz="2000" dirty="0">
              <a:solidFill>
                <a:schemeClr val="bg1"/>
              </a:solidFill>
            </a:endParaRP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DB649502-0FF3-3343-AEDD-9A547B1DC1F9}"/>
              </a:ext>
            </a:extLst>
          </p:cNvPr>
          <p:cNvSpPr txBox="1"/>
          <p:nvPr/>
        </p:nvSpPr>
        <p:spPr>
          <a:xfrm>
            <a:off x="4646088" y="5618295"/>
            <a:ext cx="6927319" cy="707886"/>
          </a:xfrm>
          <a:prstGeom prst="rect">
            <a:avLst/>
          </a:prstGeom>
          <a:solidFill>
            <a:srgbClr val="7030A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2000" dirty="0" err="1">
                <a:solidFill>
                  <a:schemeClr val="bg1"/>
                </a:solidFill>
              </a:rPr>
              <a:t>Incidential</a:t>
            </a:r>
            <a:r>
              <a:rPr lang="en-US" sz="2000" dirty="0">
                <a:solidFill>
                  <a:schemeClr val="bg1"/>
                </a:solidFill>
              </a:rPr>
              <a:t> inclusion – s31(1) – why has the work been included? </a:t>
            </a:r>
            <a:r>
              <a:rPr lang="en-US" sz="2000" i="1" dirty="0">
                <a:solidFill>
                  <a:schemeClr val="bg1"/>
                </a:solidFill>
              </a:rPr>
              <a:t>Panini</a:t>
            </a:r>
            <a:endParaRPr lang="en-GB" sz="2000" dirty="0">
              <a:solidFill>
                <a:schemeClr val="bg1"/>
              </a:solidFill>
            </a:endParaRP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6CC21E47-2DB5-E242-A399-5CB9D92B13A1}"/>
              </a:ext>
            </a:extLst>
          </p:cNvPr>
          <p:cNvSpPr txBox="1"/>
          <p:nvPr/>
        </p:nvSpPr>
        <p:spPr>
          <a:xfrm>
            <a:off x="8641003" y="1227661"/>
            <a:ext cx="907621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 algn="ctr">
              <a:defRPr/>
            </a:pPr>
            <a:r>
              <a:rPr lang="en-US" sz="5400" b="1" dirty="0">
                <a:solidFill>
                  <a:srgbClr val="FF0000"/>
                </a:solidFill>
              </a:rPr>
              <a:t>✘</a:t>
            </a:r>
            <a:r>
              <a:rPr lang="en-US" sz="5400" b="1" dirty="0">
                <a:solidFill>
                  <a:srgbClr val="00B050"/>
                </a:solidFill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7022317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/>
      <p:bldP spid="22" grpId="0" animBg="1"/>
      <p:bldP spid="23" grpId="0" animBg="1"/>
      <p:bldP spid="24" grpId="0" animBg="1"/>
      <p:bldP spid="25" grpId="0" animBg="1"/>
      <p:bldP spid="26" grpId="0" animBg="1"/>
      <p:bldP spid="27" grpId="0" animBg="1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3FEFBF77-114B-134B-841F-E128732A586D}"/>
              </a:ext>
            </a:extLst>
          </p:cNvPr>
          <p:cNvGraphicFramePr>
            <a:graphicFrameLocks noGrp="1"/>
          </p:cNvGraphicFramePr>
          <p:nvPr>
            <p:extLst/>
          </p:nvPr>
        </p:nvGraphicFramePr>
        <p:xfrm>
          <a:off x="421330" y="300045"/>
          <a:ext cx="11284296" cy="623363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80716">
                  <a:extLst>
                    <a:ext uri="{9D8B030D-6E8A-4147-A177-3AD203B41FA5}">
                      <a16:colId xmlns:a16="http://schemas.microsoft.com/office/drawing/2014/main" val="166890612"/>
                    </a:ext>
                  </a:extLst>
                </a:gridCol>
                <a:gridCol w="1880716">
                  <a:extLst>
                    <a:ext uri="{9D8B030D-6E8A-4147-A177-3AD203B41FA5}">
                      <a16:colId xmlns:a16="http://schemas.microsoft.com/office/drawing/2014/main" val="1093253382"/>
                    </a:ext>
                  </a:extLst>
                </a:gridCol>
                <a:gridCol w="1880716">
                  <a:extLst>
                    <a:ext uri="{9D8B030D-6E8A-4147-A177-3AD203B41FA5}">
                      <a16:colId xmlns:a16="http://schemas.microsoft.com/office/drawing/2014/main" val="2971866624"/>
                    </a:ext>
                  </a:extLst>
                </a:gridCol>
                <a:gridCol w="1880716">
                  <a:extLst>
                    <a:ext uri="{9D8B030D-6E8A-4147-A177-3AD203B41FA5}">
                      <a16:colId xmlns:a16="http://schemas.microsoft.com/office/drawing/2014/main" val="2001922158"/>
                    </a:ext>
                  </a:extLst>
                </a:gridCol>
                <a:gridCol w="1880716">
                  <a:extLst>
                    <a:ext uri="{9D8B030D-6E8A-4147-A177-3AD203B41FA5}">
                      <a16:colId xmlns:a16="http://schemas.microsoft.com/office/drawing/2014/main" val="2353664028"/>
                    </a:ext>
                  </a:extLst>
                </a:gridCol>
                <a:gridCol w="1880716">
                  <a:extLst>
                    <a:ext uri="{9D8B030D-6E8A-4147-A177-3AD203B41FA5}">
                      <a16:colId xmlns:a16="http://schemas.microsoft.com/office/drawing/2014/main" val="2028684834"/>
                    </a:ext>
                  </a:extLst>
                </a:gridCol>
              </a:tblGrid>
              <a:tr h="599259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Copyright</a:t>
                      </a:r>
                    </a:p>
                  </a:txBody>
                  <a:tcPr>
                    <a:solidFill>
                      <a:srgbClr val="7030A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Trademarks</a:t>
                      </a:r>
                    </a:p>
                  </a:txBody>
                  <a:tcPr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Patents</a:t>
                      </a:r>
                    </a:p>
                  </a:txBody>
                  <a:tcPr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Trade Secrets</a:t>
                      </a:r>
                    </a:p>
                  </a:txBody>
                  <a:tcPr>
                    <a:solidFill>
                      <a:srgbClr val="C71E5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Passing OFF</a:t>
                      </a:r>
                    </a:p>
                  </a:txBody>
                  <a:tcPr>
                    <a:solidFill>
                      <a:srgbClr val="79A90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80718199"/>
                  </a:ext>
                </a:extLst>
              </a:tr>
              <a:tr h="1532608">
                <a:tc>
                  <a:txBody>
                    <a:bodyPr/>
                    <a:lstStyle/>
                    <a:p>
                      <a:r>
                        <a:rPr lang="en-US" dirty="0"/>
                        <a:t>Intention</a:t>
                      </a: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5400" dirty="0"/>
                    </a:p>
                  </a:txBody>
                  <a:tcPr>
                    <a:solidFill>
                      <a:srgbClr val="D0C5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5400" b="1" dirty="0">
                        <a:solidFill>
                          <a:srgbClr val="00B050"/>
                        </a:solidFill>
                      </a:endParaRPr>
                    </a:p>
                  </a:txBody>
                  <a:tcP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5400" dirty="0"/>
                    </a:p>
                  </a:txBody>
                  <a:tcP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5400" dirty="0"/>
                    </a:p>
                  </a:txBody>
                  <a:tcPr>
                    <a:solidFill>
                      <a:srgbClr val="F09CCB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5400" dirty="0"/>
                    </a:p>
                  </a:txBody>
                  <a:tcPr>
                    <a:solidFill>
                      <a:srgbClr val="BDFF1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53530550"/>
                  </a:ext>
                </a:extLst>
              </a:tr>
              <a:tr h="1036555">
                <a:tc>
                  <a:txBody>
                    <a:bodyPr/>
                    <a:lstStyle/>
                    <a:p>
                      <a:r>
                        <a:rPr lang="en-US" dirty="0"/>
                        <a:t>Recklessness</a:t>
                      </a: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5400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solidFill>
                      <a:srgbClr val="D0C5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54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uLnTx/>
                        <a:uFillTx/>
                        <a:latin typeface="Calibri" panose="020F0502020204030204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54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uLnTx/>
                        <a:uFillTx/>
                        <a:latin typeface="Calibri" panose="020F0502020204030204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54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uLnTx/>
                        <a:uFillTx/>
                        <a:latin typeface="Calibri" panose="020F0502020204030204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rgbClr val="F09CC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54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uLnTx/>
                        <a:uFillTx/>
                        <a:latin typeface="Calibri" panose="020F0502020204030204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rgbClr val="BDFF1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83038517"/>
                  </a:ext>
                </a:extLst>
              </a:tr>
              <a:tr h="1532608">
                <a:tc>
                  <a:txBody>
                    <a:bodyPr/>
                    <a:lstStyle/>
                    <a:p>
                      <a:r>
                        <a:rPr lang="en-US" dirty="0"/>
                        <a:t>Belief/Knowledge</a:t>
                      </a: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5400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solidFill>
                      <a:srgbClr val="D0C5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5400" b="1" dirty="0">
                        <a:solidFill>
                          <a:srgbClr val="00B050"/>
                        </a:solidFill>
                      </a:endParaRPr>
                    </a:p>
                  </a:txBody>
                  <a:tcP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54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uLnTx/>
                        <a:uFillTx/>
                        <a:latin typeface="Calibri" panose="020F0502020204030204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54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uLnTx/>
                        <a:uFillTx/>
                        <a:latin typeface="Calibri" panose="020F0502020204030204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rgbClr val="F09CC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54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uLnTx/>
                        <a:uFillTx/>
                        <a:latin typeface="Calibri" panose="020F0502020204030204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rgbClr val="BDFF1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26788233"/>
                  </a:ext>
                </a:extLst>
              </a:tr>
              <a:tr h="1532608">
                <a:tc>
                  <a:txBody>
                    <a:bodyPr/>
                    <a:lstStyle/>
                    <a:p>
                      <a:r>
                        <a:rPr lang="en-US" dirty="0"/>
                        <a:t>Motive/purpose</a:t>
                      </a: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5400" b="1" dirty="0">
                        <a:solidFill>
                          <a:srgbClr val="00B050"/>
                        </a:solidFill>
                      </a:endParaRPr>
                    </a:p>
                  </a:txBody>
                  <a:tcPr>
                    <a:solidFill>
                      <a:srgbClr val="D0C5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5400" b="1" dirty="0">
                        <a:solidFill>
                          <a:srgbClr val="00B050"/>
                        </a:solidFill>
                      </a:endParaRPr>
                    </a:p>
                  </a:txBody>
                  <a:tcP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5400" b="1" dirty="0">
                        <a:solidFill>
                          <a:srgbClr val="00B050"/>
                        </a:solidFill>
                      </a:endParaRP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5400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5400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04637435"/>
                  </a:ext>
                </a:extLst>
              </a:tr>
            </a:tbl>
          </a:graphicData>
        </a:graphic>
      </p:graphicFrame>
      <p:sp>
        <p:nvSpPr>
          <p:cNvPr id="3" name="TextBox 2">
            <a:extLst>
              <a:ext uri="{FF2B5EF4-FFF2-40B4-BE49-F238E27FC236}">
                <a16:creationId xmlns:a16="http://schemas.microsoft.com/office/drawing/2014/main" id="{04A8CB07-68BD-014C-8D29-00D2A0408663}"/>
              </a:ext>
            </a:extLst>
          </p:cNvPr>
          <p:cNvSpPr txBox="1"/>
          <p:nvPr/>
        </p:nvSpPr>
        <p:spPr>
          <a:xfrm>
            <a:off x="2930614" y="1143684"/>
            <a:ext cx="704040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 algn="ctr">
              <a:defRPr/>
            </a:pPr>
            <a:r>
              <a:rPr lang="en-US" sz="5400" b="1" dirty="0">
                <a:solidFill>
                  <a:srgbClr val="00B050"/>
                </a:solidFill>
              </a:rPr>
              <a:t>✓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7FDBF836-C9F1-BE4B-BC8A-67628CBBF1FA}"/>
              </a:ext>
            </a:extLst>
          </p:cNvPr>
          <p:cNvSpPr txBox="1"/>
          <p:nvPr/>
        </p:nvSpPr>
        <p:spPr>
          <a:xfrm>
            <a:off x="4778307" y="1227661"/>
            <a:ext cx="704040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 algn="ctr">
              <a:defRPr/>
            </a:pPr>
            <a:r>
              <a:rPr lang="en-US" sz="5400" b="1" dirty="0">
                <a:solidFill>
                  <a:srgbClr val="00B050"/>
                </a:solidFill>
              </a:rPr>
              <a:t>✓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1D35BF3E-BB4B-A34B-B5B7-6CA13E22355A}"/>
              </a:ext>
            </a:extLst>
          </p:cNvPr>
          <p:cNvSpPr txBox="1"/>
          <p:nvPr/>
        </p:nvSpPr>
        <p:spPr>
          <a:xfrm>
            <a:off x="6709655" y="1227661"/>
            <a:ext cx="704040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 algn="ctr">
              <a:defRPr/>
            </a:pPr>
            <a:r>
              <a:rPr lang="en-US" sz="5400" b="1" dirty="0">
                <a:solidFill>
                  <a:srgbClr val="00B050"/>
                </a:solidFill>
              </a:rPr>
              <a:t>✓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3CD84D31-D2F7-0346-AA7E-A9345F859AF2}"/>
              </a:ext>
            </a:extLst>
          </p:cNvPr>
          <p:cNvSpPr txBox="1"/>
          <p:nvPr/>
        </p:nvSpPr>
        <p:spPr>
          <a:xfrm>
            <a:off x="8503600" y="1227661"/>
            <a:ext cx="704040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 algn="ctr">
              <a:defRPr/>
            </a:pPr>
            <a:r>
              <a:rPr lang="en-US" sz="5400" b="1" dirty="0">
                <a:solidFill>
                  <a:srgbClr val="00B050"/>
                </a:solidFill>
              </a:rPr>
              <a:t>✓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3B662356-97F7-614E-BDBF-6192F550B0C9}"/>
              </a:ext>
            </a:extLst>
          </p:cNvPr>
          <p:cNvSpPr txBox="1"/>
          <p:nvPr/>
        </p:nvSpPr>
        <p:spPr>
          <a:xfrm>
            <a:off x="10297545" y="1227661"/>
            <a:ext cx="704040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 algn="ctr">
              <a:defRPr/>
            </a:pPr>
            <a:r>
              <a:rPr lang="en-US" sz="5400" b="1" dirty="0">
                <a:solidFill>
                  <a:srgbClr val="00B050"/>
                </a:solidFill>
              </a:rPr>
              <a:t>✓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39A1341B-0A43-0B47-A8E9-A726407185A5}"/>
              </a:ext>
            </a:extLst>
          </p:cNvPr>
          <p:cNvSpPr txBox="1"/>
          <p:nvPr/>
        </p:nvSpPr>
        <p:spPr>
          <a:xfrm>
            <a:off x="2930614" y="2448988"/>
            <a:ext cx="704040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 algn="ctr">
              <a:defRPr/>
            </a:pPr>
            <a:r>
              <a:rPr lang="en-US" sz="5400" b="1" dirty="0">
                <a:solidFill>
                  <a:srgbClr val="00B050"/>
                </a:solidFill>
              </a:rPr>
              <a:t>✓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3FE847BF-942D-8C46-88A7-832E2FA85BB0}"/>
              </a:ext>
            </a:extLst>
          </p:cNvPr>
          <p:cNvSpPr txBox="1"/>
          <p:nvPr/>
        </p:nvSpPr>
        <p:spPr>
          <a:xfrm>
            <a:off x="4778307" y="2448988"/>
            <a:ext cx="907621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 algn="ctr">
              <a:defRPr/>
            </a:pPr>
            <a:r>
              <a:rPr lang="en-US" sz="5400" b="1" dirty="0">
                <a:solidFill>
                  <a:srgbClr val="FF0000"/>
                </a:solidFill>
              </a:rPr>
              <a:t>✘</a:t>
            </a:r>
            <a:r>
              <a:rPr lang="en-US" sz="5400" b="1" dirty="0">
                <a:solidFill>
                  <a:srgbClr val="00B050"/>
                </a:solidFill>
              </a:rPr>
              <a:t> 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92AAA3E8-26D4-6D42-A19A-CAB53494B0C7}"/>
              </a:ext>
            </a:extLst>
          </p:cNvPr>
          <p:cNvSpPr txBox="1"/>
          <p:nvPr/>
        </p:nvSpPr>
        <p:spPr>
          <a:xfrm>
            <a:off x="6709655" y="2448988"/>
            <a:ext cx="704040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 algn="ctr">
              <a:defRPr/>
            </a:pPr>
            <a:r>
              <a:rPr lang="en-US" sz="5400" b="1" dirty="0">
                <a:solidFill>
                  <a:srgbClr val="00B050"/>
                </a:solidFill>
              </a:rPr>
              <a:t>✓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2BD7414B-29EC-B24C-B1F4-7C069D3F5743}"/>
              </a:ext>
            </a:extLst>
          </p:cNvPr>
          <p:cNvSpPr txBox="1"/>
          <p:nvPr/>
        </p:nvSpPr>
        <p:spPr>
          <a:xfrm>
            <a:off x="8437422" y="2448988"/>
            <a:ext cx="907621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 algn="ctr">
              <a:defRPr/>
            </a:pPr>
            <a:r>
              <a:rPr lang="en-US" sz="5400" b="1" dirty="0">
                <a:solidFill>
                  <a:srgbClr val="FF0000"/>
                </a:solidFill>
              </a:rPr>
              <a:t>✘</a:t>
            </a:r>
            <a:r>
              <a:rPr lang="en-US" sz="5400" b="1" dirty="0">
                <a:solidFill>
                  <a:srgbClr val="00B050"/>
                </a:solidFill>
              </a:rPr>
              <a:t> 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507F2C46-7039-3F49-B96A-FA4152845634}"/>
              </a:ext>
            </a:extLst>
          </p:cNvPr>
          <p:cNvSpPr txBox="1"/>
          <p:nvPr/>
        </p:nvSpPr>
        <p:spPr>
          <a:xfrm>
            <a:off x="10297545" y="2493534"/>
            <a:ext cx="907621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 algn="ctr">
              <a:defRPr/>
            </a:pPr>
            <a:r>
              <a:rPr lang="en-US" sz="5400" b="1" dirty="0">
                <a:solidFill>
                  <a:srgbClr val="FF0000"/>
                </a:solidFill>
              </a:rPr>
              <a:t>✘</a:t>
            </a:r>
            <a:r>
              <a:rPr lang="en-US" sz="5400" b="1" dirty="0">
                <a:solidFill>
                  <a:srgbClr val="00B050"/>
                </a:solidFill>
              </a:rPr>
              <a:t> 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F960AFB7-BD6D-C44E-9414-6B3C07343DE1}"/>
              </a:ext>
            </a:extLst>
          </p:cNvPr>
          <p:cNvSpPr txBox="1"/>
          <p:nvPr/>
        </p:nvSpPr>
        <p:spPr>
          <a:xfrm>
            <a:off x="2886916" y="3754292"/>
            <a:ext cx="704040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 algn="ctr">
              <a:defRPr/>
            </a:pPr>
            <a:r>
              <a:rPr lang="en-US" sz="5400" b="1" dirty="0">
                <a:solidFill>
                  <a:srgbClr val="00B050"/>
                </a:solidFill>
              </a:rPr>
              <a:t>✓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0481BD5C-9DEF-3945-8951-C23626DFC437}"/>
              </a:ext>
            </a:extLst>
          </p:cNvPr>
          <p:cNvSpPr txBox="1"/>
          <p:nvPr/>
        </p:nvSpPr>
        <p:spPr>
          <a:xfrm>
            <a:off x="4778307" y="3754292"/>
            <a:ext cx="704040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 algn="ctr">
              <a:defRPr/>
            </a:pPr>
            <a:r>
              <a:rPr lang="en-US" sz="5400" b="1" dirty="0">
                <a:solidFill>
                  <a:srgbClr val="00B050"/>
                </a:solidFill>
              </a:rPr>
              <a:t>✓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36036929-DDCF-8745-9C29-69A054AF6184}"/>
              </a:ext>
            </a:extLst>
          </p:cNvPr>
          <p:cNvSpPr txBox="1"/>
          <p:nvPr/>
        </p:nvSpPr>
        <p:spPr>
          <a:xfrm>
            <a:off x="6669698" y="3754292"/>
            <a:ext cx="704040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 algn="ctr">
              <a:defRPr/>
            </a:pPr>
            <a:r>
              <a:rPr lang="en-US" sz="5400" b="1" dirty="0">
                <a:solidFill>
                  <a:srgbClr val="00B050"/>
                </a:solidFill>
              </a:rPr>
              <a:t>✓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2C4073A7-E59F-C740-AB6B-B40EB7BCC085}"/>
              </a:ext>
            </a:extLst>
          </p:cNvPr>
          <p:cNvSpPr txBox="1"/>
          <p:nvPr/>
        </p:nvSpPr>
        <p:spPr>
          <a:xfrm>
            <a:off x="8417038" y="3754292"/>
            <a:ext cx="877163" cy="175432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defRPr/>
            </a:pPr>
            <a:r>
              <a:rPr lang="en-US" sz="5400" b="1" dirty="0">
                <a:solidFill>
                  <a:srgbClr val="00B050"/>
                </a:solidFill>
              </a:rPr>
              <a:t>✓</a:t>
            </a:r>
          </a:p>
          <a:p>
            <a:pPr lvl="0" algn="ctr">
              <a:defRPr/>
            </a:pPr>
            <a:r>
              <a:rPr lang="en-US" sz="5400" b="1" dirty="0" smtClean="0">
                <a:solidFill>
                  <a:srgbClr val="00B050"/>
                </a:solidFill>
              </a:rPr>
              <a:t> </a:t>
            </a:r>
            <a:endParaRPr lang="en-US" sz="5400" b="1" dirty="0">
              <a:solidFill>
                <a:srgbClr val="00B050"/>
              </a:solidFill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A65C5591-1DC2-524B-BB9A-A9D51D87E7F4}"/>
              </a:ext>
            </a:extLst>
          </p:cNvPr>
          <p:cNvSpPr txBox="1"/>
          <p:nvPr/>
        </p:nvSpPr>
        <p:spPr>
          <a:xfrm>
            <a:off x="10297545" y="3754292"/>
            <a:ext cx="907621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 algn="ctr">
              <a:defRPr/>
            </a:pPr>
            <a:r>
              <a:rPr lang="en-US" sz="5400" b="1" dirty="0">
                <a:solidFill>
                  <a:srgbClr val="FF0000"/>
                </a:solidFill>
              </a:rPr>
              <a:t>✘</a:t>
            </a:r>
            <a:r>
              <a:rPr lang="en-US" sz="5400" b="1" dirty="0">
                <a:solidFill>
                  <a:srgbClr val="00B050"/>
                </a:solidFill>
              </a:rPr>
              <a:t> 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CAFB1336-74ED-014B-8C27-830DE649A8E5}"/>
              </a:ext>
            </a:extLst>
          </p:cNvPr>
          <p:cNvSpPr txBox="1"/>
          <p:nvPr/>
        </p:nvSpPr>
        <p:spPr>
          <a:xfrm>
            <a:off x="2889428" y="5252651"/>
            <a:ext cx="704040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 algn="ctr">
              <a:defRPr/>
            </a:pPr>
            <a:r>
              <a:rPr lang="en-US" sz="5400" b="1" dirty="0">
                <a:solidFill>
                  <a:srgbClr val="00B050"/>
                </a:solidFill>
              </a:rPr>
              <a:t>✓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22BE0039-924B-FB48-9305-FE1C413D4C62}"/>
              </a:ext>
            </a:extLst>
          </p:cNvPr>
          <p:cNvSpPr txBox="1"/>
          <p:nvPr/>
        </p:nvSpPr>
        <p:spPr>
          <a:xfrm>
            <a:off x="6171830" y="1161838"/>
            <a:ext cx="5516867" cy="1569660"/>
          </a:xfrm>
          <a:prstGeom prst="rect">
            <a:avLst/>
          </a:prstGeom>
          <a:solidFill>
            <a:schemeClr val="accent5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solidFill>
                  <a:schemeClr val="bg1"/>
                </a:solidFill>
              </a:rPr>
              <a:t>Taking unfair advantage of the reputation of the mark- “where that party seeks by that use to ride on the coat-tails of the mark” – </a:t>
            </a:r>
            <a:r>
              <a:rPr lang="en-US" sz="2400" i="1" dirty="0" err="1">
                <a:solidFill>
                  <a:schemeClr val="bg1"/>
                </a:solidFill>
              </a:rPr>
              <a:t>L’Oreal</a:t>
            </a:r>
            <a:r>
              <a:rPr lang="en-US" sz="2400" i="1" dirty="0">
                <a:solidFill>
                  <a:schemeClr val="bg1"/>
                </a:solidFill>
              </a:rPr>
              <a:t> v </a:t>
            </a:r>
            <a:r>
              <a:rPr lang="en-US" sz="2400" i="1" dirty="0" err="1">
                <a:solidFill>
                  <a:schemeClr val="bg1"/>
                </a:solidFill>
              </a:rPr>
              <a:t>Bellure</a:t>
            </a:r>
            <a:r>
              <a:rPr lang="en-US" sz="2400" i="1" dirty="0">
                <a:solidFill>
                  <a:schemeClr val="bg1"/>
                </a:solidFill>
              </a:rPr>
              <a:t> </a:t>
            </a:r>
            <a:endParaRPr lang="en-GB" sz="2400" dirty="0">
              <a:solidFill>
                <a:schemeClr val="bg1"/>
              </a:solidFill>
            </a:endParaRP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A41B426E-BBC2-004E-9323-C1CA4DC7A11E}"/>
              </a:ext>
            </a:extLst>
          </p:cNvPr>
          <p:cNvSpPr txBox="1"/>
          <p:nvPr/>
        </p:nvSpPr>
        <p:spPr>
          <a:xfrm>
            <a:off x="6171830" y="3051442"/>
            <a:ext cx="5226470" cy="1569660"/>
          </a:xfrm>
          <a:prstGeom prst="rect">
            <a:avLst/>
          </a:prstGeom>
          <a:solidFill>
            <a:schemeClr val="accent5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solidFill>
                  <a:schemeClr val="bg1"/>
                </a:solidFill>
              </a:rPr>
              <a:t>Own name </a:t>
            </a:r>
            <a:r>
              <a:rPr lang="en-US" sz="2400" dirty="0" err="1">
                <a:solidFill>
                  <a:schemeClr val="bg1"/>
                </a:solidFill>
              </a:rPr>
              <a:t>defence</a:t>
            </a:r>
            <a:r>
              <a:rPr lang="en-US" sz="2400" dirty="0">
                <a:solidFill>
                  <a:schemeClr val="bg1"/>
                </a:solidFill>
              </a:rPr>
              <a:t> – whether in accordance with honest practices – intention or not of damaging claimant’s business relevant – </a:t>
            </a:r>
            <a:r>
              <a:rPr lang="en-US" sz="2400" i="1" dirty="0">
                <a:solidFill>
                  <a:schemeClr val="bg1"/>
                </a:solidFill>
              </a:rPr>
              <a:t>ASOS</a:t>
            </a:r>
            <a:endParaRPr lang="en-GB" sz="2400" dirty="0">
              <a:solidFill>
                <a:schemeClr val="bg1"/>
              </a:solidFill>
            </a:endParaRP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D2E023C9-66C4-5C48-9CFE-08FC4EFDEFE1}"/>
              </a:ext>
            </a:extLst>
          </p:cNvPr>
          <p:cNvSpPr txBox="1"/>
          <p:nvPr/>
        </p:nvSpPr>
        <p:spPr>
          <a:xfrm>
            <a:off x="6171830" y="4924207"/>
            <a:ext cx="5516867" cy="1569660"/>
          </a:xfrm>
          <a:prstGeom prst="rect">
            <a:avLst/>
          </a:prstGeom>
          <a:solidFill>
            <a:schemeClr val="accent5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GB" sz="2400" dirty="0">
                <a:solidFill>
                  <a:schemeClr val="bg1"/>
                </a:solidFill>
              </a:rPr>
              <a:t>U.S.C. s. 1125(c) [s. 43 (c)(3) Lanham Act] – fair use of a famous mark for inter alia – </a:t>
            </a:r>
          </a:p>
          <a:p>
            <a:pPr algn="ctr"/>
            <a:r>
              <a:rPr lang="en-US" sz="2400" dirty="0">
                <a:solidFill>
                  <a:schemeClr val="bg1"/>
                </a:solidFill>
              </a:rPr>
              <a:t>Comparative advertising;</a:t>
            </a:r>
            <a:endParaRPr lang="en-GB" sz="2400" dirty="0">
              <a:solidFill>
                <a:schemeClr val="bg1"/>
              </a:solidFill>
            </a:endParaRPr>
          </a:p>
          <a:p>
            <a:pPr algn="ctr"/>
            <a:r>
              <a:rPr lang="en-US" sz="2400" dirty="0">
                <a:solidFill>
                  <a:schemeClr val="bg1"/>
                </a:solidFill>
              </a:rPr>
              <a:t>parody</a:t>
            </a:r>
            <a:endParaRPr lang="en-GB" sz="2400" dirty="0">
              <a:solidFill>
                <a:schemeClr val="bg1"/>
              </a:solidFill>
            </a:endParaRP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5A0DD80C-DF4D-D940-AEEE-58FA6A48819B}"/>
              </a:ext>
            </a:extLst>
          </p:cNvPr>
          <p:cNvSpPr txBox="1"/>
          <p:nvPr/>
        </p:nvSpPr>
        <p:spPr>
          <a:xfrm>
            <a:off x="4778307" y="5247372"/>
            <a:ext cx="704040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 algn="ctr">
              <a:defRPr/>
            </a:pPr>
            <a:r>
              <a:rPr lang="en-US" sz="5400" b="1" dirty="0">
                <a:solidFill>
                  <a:srgbClr val="00B050"/>
                </a:solidFill>
              </a:rPr>
              <a:t>✓</a:t>
            </a:r>
          </a:p>
        </p:txBody>
      </p:sp>
    </p:spTree>
    <p:extLst>
      <p:ext uri="{BB962C8B-B14F-4D97-AF65-F5344CB8AC3E}">
        <p14:creationId xmlns:p14="http://schemas.microsoft.com/office/powerpoint/2010/main" val="6318433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 animBg="1"/>
      <p:bldP spid="24" grpId="0" animBg="1"/>
      <p:bldP spid="25" grpId="0" animBg="1"/>
      <p:bldP spid="28" grpId="0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3FEFBF77-114B-134B-841F-E128732A586D}"/>
              </a:ext>
            </a:extLst>
          </p:cNvPr>
          <p:cNvGraphicFramePr>
            <a:graphicFrameLocks noGrp="1"/>
          </p:cNvGraphicFramePr>
          <p:nvPr>
            <p:extLst/>
          </p:nvPr>
        </p:nvGraphicFramePr>
        <p:xfrm>
          <a:off x="421330" y="300045"/>
          <a:ext cx="11284296" cy="623363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80716">
                  <a:extLst>
                    <a:ext uri="{9D8B030D-6E8A-4147-A177-3AD203B41FA5}">
                      <a16:colId xmlns:a16="http://schemas.microsoft.com/office/drawing/2014/main" val="166890612"/>
                    </a:ext>
                  </a:extLst>
                </a:gridCol>
                <a:gridCol w="1880716">
                  <a:extLst>
                    <a:ext uri="{9D8B030D-6E8A-4147-A177-3AD203B41FA5}">
                      <a16:colId xmlns:a16="http://schemas.microsoft.com/office/drawing/2014/main" val="1093253382"/>
                    </a:ext>
                  </a:extLst>
                </a:gridCol>
                <a:gridCol w="1880716">
                  <a:extLst>
                    <a:ext uri="{9D8B030D-6E8A-4147-A177-3AD203B41FA5}">
                      <a16:colId xmlns:a16="http://schemas.microsoft.com/office/drawing/2014/main" val="2971866624"/>
                    </a:ext>
                  </a:extLst>
                </a:gridCol>
                <a:gridCol w="1880716">
                  <a:extLst>
                    <a:ext uri="{9D8B030D-6E8A-4147-A177-3AD203B41FA5}">
                      <a16:colId xmlns:a16="http://schemas.microsoft.com/office/drawing/2014/main" val="2001922158"/>
                    </a:ext>
                  </a:extLst>
                </a:gridCol>
                <a:gridCol w="1880716">
                  <a:extLst>
                    <a:ext uri="{9D8B030D-6E8A-4147-A177-3AD203B41FA5}">
                      <a16:colId xmlns:a16="http://schemas.microsoft.com/office/drawing/2014/main" val="2353664028"/>
                    </a:ext>
                  </a:extLst>
                </a:gridCol>
                <a:gridCol w="1880716">
                  <a:extLst>
                    <a:ext uri="{9D8B030D-6E8A-4147-A177-3AD203B41FA5}">
                      <a16:colId xmlns:a16="http://schemas.microsoft.com/office/drawing/2014/main" val="2028684834"/>
                    </a:ext>
                  </a:extLst>
                </a:gridCol>
              </a:tblGrid>
              <a:tr h="599259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Copyright</a:t>
                      </a:r>
                    </a:p>
                  </a:txBody>
                  <a:tcPr>
                    <a:solidFill>
                      <a:srgbClr val="7030A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Trademarks</a:t>
                      </a:r>
                    </a:p>
                  </a:txBody>
                  <a:tcPr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Patents</a:t>
                      </a:r>
                    </a:p>
                  </a:txBody>
                  <a:tcPr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Trade Secrets</a:t>
                      </a:r>
                    </a:p>
                  </a:txBody>
                  <a:tcPr>
                    <a:solidFill>
                      <a:srgbClr val="C71E5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Passing OFF</a:t>
                      </a:r>
                    </a:p>
                  </a:txBody>
                  <a:tcPr>
                    <a:solidFill>
                      <a:srgbClr val="79A90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80718199"/>
                  </a:ext>
                </a:extLst>
              </a:tr>
              <a:tr h="1532608">
                <a:tc>
                  <a:txBody>
                    <a:bodyPr/>
                    <a:lstStyle/>
                    <a:p>
                      <a:r>
                        <a:rPr lang="en-US" dirty="0"/>
                        <a:t>Intention</a:t>
                      </a: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5400" dirty="0"/>
                    </a:p>
                  </a:txBody>
                  <a:tcPr>
                    <a:solidFill>
                      <a:srgbClr val="D0C5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5400" b="1" dirty="0">
                        <a:solidFill>
                          <a:srgbClr val="00B050"/>
                        </a:solidFill>
                      </a:endParaRPr>
                    </a:p>
                  </a:txBody>
                  <a:tcP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5400" dirty="0"/>
                    </a:p>
                  </a:txBody>
                  <a:tcP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5400" dirty="0"/>
                    </a:p>
                  </a:txBody>
                  <a:tcPr>
                    <a:solidFill>
                      <a:srgbClr val="F09CCB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5400" dirty="0"/>
                    </a:p>
                  </a:txBody>
                  <a:tcPr>
                    <a:solidFill>
                      <a:srgbClr val="BDFF1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53530550"/>
                  </a:ext>
                </a:extLst>
              </a:tr>
              <a:tr h="1036555">
                <a:tc>
                  <a:txBody>
                    <a:bodyPr/>
                    <a:lstStyle/>
                    <a:p>
                      <a:r>
                        <a:rPr lang="en-US" dirty="0"/>
                        <a:t>Recklessness</a:t>
                      </a: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5400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solidFill>
                      <a:srgbClr val="D0C5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54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uLnTx/>
                        <a:uFillTx/>
                        <a:latin typeface="Calibri" panose="020F0502020204030204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54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uLnTx/>
                        <a:uFillTx/>
                        <a:latin typeface="Calibri" panose="020F0502020204030204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54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uLnTx/>
                        <a:uFillTx/>
                        <a:latin typeface="Calibri" panose="020F0502020204030204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rgbClr val="F09CC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54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uLnTx/>
                        <a:uFillTx/>
                        <a:latin typeface="Calibri" panose="020F0502020204030204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rgbClr val="BDFF1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83038517"/>
                  </a:ext>
                </a:extLst>
              </a:tr>
              <a:tr h="1532608">
                <a:tc>
                  <a:txBody>
                    <a:bodyPr/>
                    <a:lstStyle/>
                    <a:p>
                      <a:r>
                        <a:rPr lang="en-US" dirty="0"/>
                        <a:t>Belief/Knowledge</a:t>
                      </a: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5400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solidFill>
                      <a:srgbClr val="D0C5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5400" b="1" dirty="0">
                        <a:solidFill>
                          <a:srgbClr val="00B050"/>
                        </a:solidFill>
                      </a:endParaRPr>
                    </a:p>
                  </a:txBody>
                  <a:tcP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54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uLnTx/>
                        <a:uFillTx/>
                        <a:latin typeface="Calibri" panose="020F0502020204030204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54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uLnTx/>
                        <a:uFillTx/>
                        <a:latin typeface="Calibri" panose="020F0502020204030204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rgbClr val="F09CC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54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uLnTx/>
                        <a:uFillTx/>
                        <a:latin typeface="Calibri" panose="020F0502020204030204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rgbClr val="BDFF1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26788233"/>
                  </a:ext>
                </a:extLst>
              </a:tr>
              <a:tr h="1532608">
                <a:tc>
                  <a:txBody>
                    <a:bodyPr/>
                    <a:lstStyle/>
                    <a:p>
                      <a:r>
                        <a:rPr lang="en-US" dirty="0"/>
                        <a:t>Motive/purpose</a:t>
                      </a: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5400" b="1" dirty="0">
                        <a:solidFill>
                          <a:srgbClr val="00B050"/>
                        </a:solidFill>
                      </a:endParaRPr>
                    </a:p>
                  </a:txBody>
                  <a:tcPr>
                    <a:solidFill>
                      <a:srgbClr val="D0C5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5400" b="1" dirty="0">
                        <a:solidFill>
                          <a:srgbClr val="00B050"/>
                        </a:solidFill>
                      </a:endParaRPr>
                    </a:p>
                  </a:txBody>
                  <a:tcP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5400" b="1" dirty="0">
                        <a:solidFill>
                          <a:srgbClr val="00B050"/>
                        </a:solidFill>
                      </a:endParaRPr>
                    </a:p>
                  </a:txBody>
                  <a:tcP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5400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5400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04637435"/>
                  </a:ext>
                </a:extLst>
              </a:tr>
            </a:tbl>
          </a:graphicData>
        </a:graphic>
      </p:graphicFrame>
      <p:sp>
        <p:nvSpPr>
          <p:cNvPr id="3" name="TextBox 2">
            <a:extLst>
              <a:ext uri="{FF2B5EF4-FFF2-40B4-BE49-F238E27FC236}">
                <a16:creationId xmlns:a16="http://schemas.microsoft.com/office/drawing/2014/main" id="{04A8CB07-68BD-014C-8D29-00D2A0408663}"/>
              </a:ext>
            </a:extLst>
          </p:cNvPr>
          <p:cNvSpPr txBox="1"/>
          <p:nvPr/>
        </p:nvSpPr>
        <p:spPr>
          <a:xfrm>
            <a:off x="2930614" y="1143684"/>
            <a:ext cx="704040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 algn="ctr">
              <a:defRPr/>
            </a:pPr>
            <a:r>
              <a:rPr lang="en-US" sz="5400" b="1" dirty="0">
                <a:solidFill>
                  <a:srgbClr val="00B050"/>
                </a:solidFill>
              </a:rPr>
              <a:t>✓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7FDBF836-C9F1-BE4B-BC8A-67628CBBF1FA}"/>
              </a:ext>
            </a:extLst>
          </p:cNvPr>
          <p:cNvSpPr txBox="1"/>
          <p:nvPr/>
        </p:nvSpPr>
        <p:spPr>
          <a:xfrm>
            <a:off x="4778307" y="1227661"/>
            <a:ext cx="704040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 algn="ctr">
              <a:defRPr/>
            </a:pPr>
            <a:r>
              <a:rPr lang="en-US" sz="5400" b="1" dirty="0">
                <a:solidFill>
                  <a:srgbClr val="00B050"/>
                </a:solidFill>
              </a:rPr>
              <a:t>✓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1D35BF3E-BB4B-A34B-B5B7-6CA13E22355A}"/>
              </a:ext>
            </a:extLst>
          </p:cNvPr>
          <p:cNvSpPr txBox="1"/>
          <p:nvPr/>
        </p:nvSpPr>
        <p:spPr>
          <a:xfrm>
            <a:off x="6709655" y="1227661"/>
            <a:ext cx="704040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 algn="ctr">
              <a:defRPr/>
            </a:pPr>
            <a:r>
              <a:rPr lang="en-US" sz="5400" b="1" dirty="0">
                <a:solidFill>
                  <a:srgbClr val="00B050"/>
                </a:solidFill>
              </a:rPr>
              <a:t>✓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3B662356-97F7-614E-BDBF-6192F550B0C9}"/>
              </a:ext>
            </a:extLst>
          </p:cNvPr>
          <p:cNvSpPr txBox="1"/>
          <p:nvPr/>
        </p:nvSpPr>
        <p:spPr>
          <a:xfrm>
            <a:off x="10297545" y="1227661"/>
            <a:ext cx="704040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 algn="ctr">
              <a:defRPr/>
            </a:pPr>
            <a:r>
              <a:rPr lang="en-US" sz="5400" b="1" dirty="0">
                <a:solidFill>
                  <a:srgbClr val="00B050"/>
                </a:solidFill>
              </a:rPr>
              <a:t>✓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39A1341B-0A43-0B47-A8E9-A726407185A5}"/>
              </a:ext>
            </a:extLst>
          </p:cNvPr>
          <p:cNvSpPr txBox="1"/>
          <p:nvPr/>
        </p:nvSpPr>
        <p:spPr>
          <a:xfrm>
            <a:off x="2930614" y="2448988"/>
            <a:ext cx="704040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 algn="ctr">
              <a:defRPr/>
            </a:pPr>
            <a:r>
              <a:rPr lang="en-US" sz="5400" b="1" dirty="0">
                <a:solidFill>
                  <a:srgbClr val="00B050"/>
                </a:solidFill>
              </a:rPr>
              <a:t>✓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3FE847BF-942D-8C46-88A7-832E2FA85BB0}"/>
              </a:ext>
            </a:extLst>
          </p:cNvPr>
          <p:cNvSpPr txBox="1"/>
          <p:nvPr/>
        </p:nvSpPr>
        <p:spPr>
          <a:xfrm>
            <a:off x="4778307" y="2448988"/>
            <a:ext cx="907621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 algn="ctr">
              <a:defRPr/>
            </a:pPr>
            <a:r>
              <a:rPr lang="en-US" sz="5400" b="1" dirty="0">
                <a:solidFill>
                  <a:srgbClr val="FF0000"/>
                </a:solidFill>
              </a:rPr>
              <a:t>✘</a:t>
            </a:r>
            <a:r>
              <a:rPr lang="en-US" sz="5400" b="1" dirty="0">
                <a:solidFill>
                  <a:srgbClr val="00B050"/>
                </a:solidFill>
              </a:rPr>
              <a:t> 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92AAA3E8-26D4-6D42-A19A-CAB53494B0C7}"/>
              </a:ext>
            </a:extLst>
          </p:cNvPr>
          <p:cNvSpPr txBox="1"/>
          <p:nvPr/>
        </p:nvSpPr>
        <p:spPr>
          <a:xfrm>
            <a:off x="6709655" y="2448988"/>
            <a:ext cx="704040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 algn="ctr">
              <a:defRPr/>
            </a:pPr>
            <a:r>
              <a:rPr lang="en-US" sz="5400" b="1" dirty="0">
                <a:solidFill>
                  <a:srgbClr val="00B050"/>
                </a:solidFill>
              </a:rPr>
              <a:t>✓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2BD7414B-29EC-B24C-B1F4-7C069D3F5743}"/>
              </a:ext>
            </a:extLst>
          </p:cNvPr>
          <p:cNvSpPr txBox="1"/>
          <p:nvPr/>
        </p:nvSpPr>
        <p:spPr>
          <a:xfrm>
            <a:off x="8437422" y="2448988"/>
            <a:ext cx="907621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 algn="ctr">
              <a:defRPr/>
            </a:pPr>
            <a:r>
              <a:rPr lang="en-US" sz="5400" b="1" dirty="0">
                <a:solidFill>
                  <a:srgbClr val="FF0000"/>
                </a:solidFill>
              </a:rPr>
              <a:t>✘</a:t>
            </a:r>
            <a:r>
              <a:rPr lang="en-US" sz="5400" b="1" dirty="0">
                <a:solidFill>
                  <a:srgbClr val="00B050"/>
                </a:solidFill>
              </a:rPr>
              <a:t> 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507F2C46-7039-3F49-B96A-FA4152845634}"/>
              </a:ext>
            </a:extLst>
          </p:cNvPr>
          <p:cNvSpPr txBox="1"/>
          <p:nvPr/>
        </p:nvSpPr>
        <p:spPr>
          <a:xfrm>
            <a:off x="10297545" y="2493534"/>
            <a:ext cx="907621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 algn="ctr">
              <a:defRPr/>
            </a:pPr>
            <a:r>
              <a:rPr lang="en-US" sz="5400" b="1" dirty="0">
                <a:solidFill>
                  <a:srgbClr val="FF0000"/>
                </a:solidFill>
              </a:rPr>
              <a:t>✘</a:t>
            </a:r>
            <a:r>
              <a:rPr lang="en-US" sz="5400" b="1" dirty="0">
                <a:solidFill>
                  <a:srgbClr val="00B050"/>
                </a:solidFill>
              </a:rPr>
              <a:t> 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F960AFB7-BD6D-C44E-9414-6B3C07343DE1}"/>
              </a:ext>
            </a:extLst>
          </p:cNvPr>
          <p:cNvSpPr txBox="1"/>
          <p:nvPr/>
        </p:nvSpPr>
        <p:spPr>
          <a:xfrm>
            <a:off x="2886916" y="3754292"/>
            <a:ext cx="704040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 algn="ctr">
              <a:defRPr/>
            </a:pPr>
            <a:r>
              <a:rPr lang="en-US" sz="5400" b="1" dirty="0">
                <a:solidFill>
                  <a:srgbClr val="00B050"/>
                </a:solidFill>
              </a:rPr>
              <a:t>✓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0481BD5C-9DEF-3945-8951-C23626DFC437}"/>
              </a:ext>
            </a:extLst>
          </p:cNvPr>
          <p:cNvSpPr txBox="1"/>
          <p:nvPr/>
        </p:nvSpPr>
        <p:spPr>
          <a:xfrm>
            <a:off x="4778307" y="3754292"/>
            <a:ext cx="704040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 algn="ctr">
              <a:defRPr/>
            </a:pPr>
            <a:r>
              <a:rPr lang="en-US" sz="5400" b="1" dirty="0">
                <a:solidFill>
                  <a:srgbClr val="00B050"/>
                </a:solidFill>
              </a:rPr>
              <a:t>✓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36036929-DDCF-8745-9C29-69A054AF6184}"/>
              </a:ext>
            </a:extLst>
          </p:cNvPr>
          <p:cNvSpPr txBox="1"/>
          <p:nvPr/>
        </p:nvSpPr>
        <p:spPr>
          <a:xfrm>
            <a:off x="6669698" y="3754292"/>
            <a:ext cx="704040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 algn="ctr">
              <a:defRPr/>
            </a:pPr>
            <a:r>
              <a:rPr lang="en-US" sz="5400" b="1" dirty="0">
                <a:solidFill>
                  <a:srgbClr val="00B050"/>
                </a:solidFill>
              </a:rPr>
              <a:t>✓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A65C5591-1DC2-524B-BB9A-A9D51D87E7F4}"/>
              </a:ext>
            </a:extLst>
          </p:cNvPr>
          <p:cNvSpPr txBox="1"/>
          <p:nvPr/>
        </p:nvSpPr>
        <p:spPr>
          <a:xfrm>
            <a:off x="10297545" y="3754292"/>
            <a:ext cx="907621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 algn="ctr">
              <a:defRPr/>
            </a:pPr>
            <a:r>
              <a:rPr lang="en-US" sz="5400" b="1" dirty="0">
                <a:solidFill>
                  <a:srgbClr val="FF0000"/>
                </a:solidFill>
              </a:rPr>
              <a:t>✘</a:t>
            </a:r>
            <a:r>
              <a:rPr lang="en-US" sz="5400" b="1" dirty="0">
                <a:solidFill>
                  <a:srgbClr val="00B050"/>
                </a:solidFill>
              </a:rPr>
              <a:t> 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CAFB1336-74ED-014B-8C27-830DE649A8E5}"/>
              </a:ext>
            </a:extLst>
          </p:cNvPr>
          <p:cNvSpPr txBox="1"/>
          <p:nvPr/>
        </p:nvSpPr>
        <p:spPr>
          <a:xfrm>
            <a:off x="2889428" y="5252651"/>
            <a:ext cx="704040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 algn="ctr">
              <a:defRPr/>
            </a:pPr>
            <a:r>
              <a:rPr lang="en-US" sz="5400" b="1" dirty="0">
                <a:solidFill>
                  <a:srgbClr val="00B050"/>
                </a:solidFill>
              </a:rPr>
              <a:t>✓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D2E023C9-66C4-5C48-9CFE-08FC4EFDEFE1}"/>
              </a:ext>
            </a:extLst>
          </p:cNvPr>
          <p:cNvSpPr txBox="1"/>
          <p:nvPr/>
        </p:nvSpPr>
        <p:spPr>
          <a:xfrm>
            <a:off x="8138459" y="5332211"/>
            <a:ext cx="3396036" cy="1200328"/>
          </a:xfrm>
          <a:prstGeom prst="rect">
            <a:avLst/>
          </a:prstGeom>
          <a:solidFill>
            <a:schemeClr val="accent2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solidFill>
                  <a:schemeClr val="bg1"/>
                </a:solidFill>
              </a:rPr>
              <a:t>Exceptions – purposes that are non-commercial; experimental </a:t>
            </a:r>
            <a:endParaRPr lang="en-GB" sz="2400" dirty="0">
              <a:solidFill>
                <a:schemeClr val="bg1"/>
              </a:solidFill>
            </a:endParaRP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5A0DD80C-DF4D-D940-AEEE-58FA6A48819B}"/>
              </a:ext>
            </a:extLst>
          </p:cNvPr>
          <p:cNvSpPr txBox="1"/>
          <p:nvPr/>
        </p:nvSpPr>
        <p:spPr>
          <a:xfrm>
            <a:off x="4778307" y="5247372"/>
            <a:ext cx="704040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 algn="ctr">
              <a:defRPr/>
            </a:pPr>
            <a:r>
              <a:rPr lang="en-US" sz="5400" b="1" dirty="0">
                <a:solidFill>
                  <a:srgbClr val="00B050"/>
                </a:solidFill>
              </a:rPr>
              <a:t>✓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C8F44EB1-7B64-9647-861D-F0D30B544DC6}"/>
              </a:ext>
            </a:extLst>
          </p:cNvPr>
          <p:cNvSpPr txBox="1"/>
          <p:nvPr/>
        </p:nvSpPr>
        <p:spPr>
          <a:xfrm>
            <a:off x="6667186" y="5276578"/>
            <a:ext cx="704040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 algn="ctr">
              <a:defRPr/>
            </a:pPr>
            <a:r>
              <a:rPr lang="en-US" sz="5400" b="1" dirty="0">
                <a:solidFill>
                  <a:srgbClr val="00B050"/>
                </a:solidFill>
              </a:rPr>
              <a:t>✓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A77720E9-9239-5240-8EB5-911B711B7F37}"/>
              </a:ext>
            </a:extLst>
          </p:cNvPr>
          <p:cNvSpPr txBox="1"/>
          <p:nvPr/>
        </p:nvSpPr>
        <p:spPr>
          <a:xfrm>
            <a:off x="8641003" y="1227661"/>
            <a:ext cx="907621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 algn="ctr">
              <a:defRPr/>
            </a:pPr>
            <a:r>
              <a:rPr lang="en-US" sz="5400" b="1" dirty="0">
                <a:solidFill>
                  <a:srgbClr val="FF0000"/>
                </a:solidFill>
              </a:rPr>
              <a:t>✘</a:t>
            </a:r>
            <a:r>
              <a:rPr lang="en-US" sz="5400" b="1" dirty="0">
                <a:solidFill>
                  <a:srgbClr val="00B050"/>
                </a:solidFill>
              </a:rPr>
              <a:t> 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9C3E6F89-8490-4F4D-B2C8-42809DD42C24}"/>
              </a:ext>
            </a:extLst>
          </p:cNvPr>
          <p:cNvSpPr txBox="1"/>
          <p:nvPr/>
        </p:nvSpPr>
        <p:spPr>
          <a:xfrm>
            <a:off x="8437422" y="3838269"/>
            <a:ext cx="704040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 algn="ctr">
              <a:defRPr/>
            </a:pPr>
            <a:r>
              <a:rPr lang="en-US" sz="5400" b="1" dirty="0">
                <a:solidFill>
                  <a:srgbClr val="00B050"/>
                </a:solidFill>
              </a:rPr>
              <a:t>✓</a:t>
            </a:r>
          </a:p>
        </p:txBody>
      </p:sp>
    </p:spTree>
    <p:extLst>
      <p:ext uri="{BB962C8B-B14F-4D97-AF65-F5344CB8AC3E}">
        <p14:creationId xmlns:p14="http://schemas.microsoft.com/office/powerpoint/2010/main" val="837422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 animBg="1"/>
      <p:bldP spid="23" grpId="0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3FEFBF77-114B-134B-841F-E128732A586D}"/>
              </a:ext>
            </a:extLst>
          </p:cNvPr>
          <p:cNvGraphicFramePr>
            <a:graphicFrameLocks noGrp="1"/>
          </p:cNvGraphicFramePr>
          <p:nvPr>
            <p:extLst/>
          </p:nvPr>
        </p:nvGraphicFramePr>
        <p:xfrm>
          <a:off x="421330" y="300045"/>
          <a:ext cx="11284296" cy="623363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80716">
                  <a:extLst>
                    <a:ext uri="{9D8B030D-6E8A-4147-A177-3AD203B41FA5}">
                      <a16:colId xmlns:a16="http://schemas.microsoft.com/office/drawing/2014/main" val="166890612"/>
                    </a:ext>
                  </a:extLst>
                </a:gridCol>
                <a:gridCol w="1880716">
                  <a:extLst>
                    <a:ext uri="{9D8B030D-6E8A-4147-A177-3AD203B41FA5}">
                      <a16:colId xmlns:a16="http://schemas.microsoft.com/office/drawing/2014/main" val="1093253382"/>
                    </a:ext>
                  </a:extLst>
                </a:gridCol>
                <a:gridCol w="1880716">
                  <a:extLst>
                    <a:ext uri="{9D8B030D-6E8A-4147-A177-3AD203B41FA5}">
                      <a16:colId xmlns:a16="http://schemas.microsoft.com/office/drawing/2014/main" val="2971866624"/>
                    </a:ext>
                  </a:extLst>
                </a:gridCol>
                <a:gridCol w="1880716">
                  <a:extLst>
                    <a:ext uri="{9D8B030D-6E8A-4147-A177-3AD203B41FA5}">
                      <a16:colId xmlns:a16="http://schemas.microsoft.com/office/drawing/2014/main" val="2001922158"/>
                    </a:ext>
                  </a:extLst>
                </a:gridCol>
                <a:gridCol w="1880716">
                  <a:extLst>
                    <a:ext uri="{9D8B030D-6E8A-4147-A177-3AD203B41FA5}">
                      <a16:colId xmlns:a16="http://schemas.microsoft.com/office/drawing/2014/main" val="2353664028"/>
                    </a:ext>
                  </a:extLst>
                </a:gridCol>
                <a:gridCol w="1880716">
                  <a:extLst>
                    <a:ext uri="{9D8B030D-6E8A-4147-A177-3AD203B41FA5}">
                      <a16:colId xmlns:a16="http://schemas.microsoft.com/office/drawing/2014/main" val="2028684834"/>
                    </a:ext>
                  </a:extLst>
                </a:gridCol>
              </a:tblGrid>
              <a:tr h="599259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Copyright</a:t>
                      </a:r>
                    </a:p>
                  </a:txBody>
                  <a:tcPr>
                    <a:solidFill>
                      <a:srgbClr val="7030A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Trademarks</a:t>
                      </a:r>
                    </a:p>
                  </a:txBody>
                  <a:tcPr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Patents</a:t>
                      </a:r>
                    </a:p>
                  </a:txBody>
                  <a:tcPr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Trade Secrets</a:t>
                      </a:r>
                    </a:p>
                  </a:txBody>
                  <a:tcPr>
                    <a:solidFill>
                      <a:srgbClr val="C71E5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Passing OFF</a:t>
                      </a:r>
                    </a:p>
                  </a:txBody>
                  <a:tcPr>
                    <a:solidFill>
                      <a:srgbClr val="79A90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80718199"/>
                  </a:ext>
                </a:extLst>
              </a:tr>
              <a:tr h="1532608">
                <a:tc>
                  <a:txBody>
                    <a:bodyPr/>
                    <a:lstStyle/>
                    <a:p>
                      <a:r>
                        <a:rPr lang="en-US" dirty="0"/>
                        <a:t>Intention</a:t>
                      </a: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5400" dirty="0"/>
                    </a:p>
                  </a:txBody>
                  <a:tcPr>
                    <a:solidFill>
                      <a:srgbClr val="D0C5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5400" b="1" dirty="0">
                        <a:solidFill>
                          <a:srgbClr val="00B050"/>
                        </a:solidFill>
                      </a:endParaRPr>
                    </a:p>
                  </a:txBody>
                  <a:tcP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5400" dirty="0"/>
                    </a:p>
                  </a:txBody>
                  <a:tcP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5400" dirty="0"/>
                    </a:p>
                  </a:txBody>
                  <a:tcPr>
                    <a:solidFill>
                      <a:srgbClr val="F09CCB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5400" dirty="0"/>
                    </a:p>
                  </a:txBody>
                  <a:tcPr>
                    <a:solidFill>
                      <a:srgbClr val="BDFF1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53530550"/>
                  </a:ext>
                </a:extLst>
              </a:tr>
              <a:tr h="1036555">
                <a:tc>
                  <a:txBody>
                    <a:bodyPr/>
                    <a:lstStyle/>
                    <a:p>
                      <a:r>
                        <a:rPr lang="en-US" dirty="0"/>
                        <a:t>Recklessness</a:t>
                      </a: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5400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solidFill>
                      <a:srgbClr val="D0C5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54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uLnTx/>
                        <a:uFillTx/>
                        <a:latin typeface="Calibri" panose="020F0502020204030204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54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uLnTx/>
                        <a:uFillTx/>
                        <a:latin typeface="Calibri" panose="020F0502020204030204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54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uLnTx/>
                        <a:uFillTx/>
                        <a:latin typeface="Calibri" panose="020F0502020204030204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rgbClr val="F09CC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54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uLnTx/>
                        <a:uFillTx/>
                        <a:latin typeface="Calibri" panose="020F0502020204030204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rgbClr val="BDFF1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83038517"/>
                  </a:ext>
                </a:extLst>
              </a:tr>
              <a:tr h="1532608">
                <a:tc>
                  <a:txBody>
                    <a:bodyPr/>
                    <a:lstStyle/>
                    <a:p>
                      <a:r>
                        <a:rPr lang="en-US" dirty="0"/>
                        <a:t>Belief/Knowledge</a:t>
                      </a: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5400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solidFill>
                      <a:srgbClr val="D0C5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5400" b="1" dirty="0">
                        <a:solidFill>
                          <a:srgbClr val="00B050"/>
                        </a:solidFill>
                      </a:endParaRPr>
                    </a:p>
                  </a:txBody>
                  <a:tcP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54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uLnTx/>
                        <a:uFillTx/>
                        <a:latin typeface="Calibri" panose="020F0502020204030204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54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uLnTx/>
                        <a:uFillTx/>
                        <a:latin typeface="Calibri" panose="020F0502020204030204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rgbClr val="F09CC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54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uLnTx/>
                        <a:uFillTx/>
                        <a:latin typeface="Calibri" panose="020F0502020204030204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rgbClr val="BDFF1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26788233"/>
                  </a:ext>
                </a:extLst>
              </a:tr>
              <a:tr h="1532608">
                <a:tc>
                  <a:txBody>
                    <a:bodyPr/>
                    <a:lstStyle/>
                    <a:p>
                      <a:r>
                        <a:rPr lang="en-US" dirty="0"/>
                        <a:t>Motive/purpose</a:t>
                      </a: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5400" b="1" dirty="0">
                        <a:solidFill>
                          <a:srgbClr val="00B050"/>
                        </a:solidFill>
                      </a:endParaRPr>
                    </a:p>
                  </a:txBody>
                  <a:tcPr>
                    <a:solidFill>
                      <a:srgbClr val="D0C5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5400" b="1" dirty="0">
                        <a:solidFill>
                          <a:srgbClr val="00B050"/>
                        </a:solidFill>
                      </a:endParaRPr>
                    </a:p>
                  </a:txBody>
                  <a:tcP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5400" b="1" dirty="0">
                        <a:solidFill>
                          <a:srgbClr val="00B050"/>
                        </a:solidFill>
                      </a:endParaRPr>
                    </a:p>
                  </a:txBody>
                  <a:tcP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5400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solidFill>
                      <a:srgbClr val="F09CC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5400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04637435"/>
                  </a:ext>
                </a:extLst>
              </a:tr>
            </a:tbl>
          </a:graphicData>
        </a:graphic>
      </p:graphicFrame>
      <p:sp>
        <p:nvSpPr>
          <p:cNvPr id="3" name="TextBox 2">
            <a:extLst>
              <a:ext uri="{FF2B5EF4-FFF2-40B4-BE49-F238E27FC236}">
                <a16:creationId xmlns:a16="http://schemas.microsoft.com/office/drawing/2014/main" id="{04A8CB07-68BD-014C-8D29-00D2A0408663}"/>
              </a:ext>
            </a:extLst>
          </p:cNvPr>
          <p:cNvSpPr txBox="1"/>
          <p:nvPr/>
        </p:nvSpPr>
        <p:spPr>
          <a:xfrm>
            <a:off x="2930614" y="1143684"/>
            <a:ext cx="704040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 algn="ctr">
              <a:defRPr/>
            </a:pPr>
            <a:r>
              <a:rPr lang="en-US" sz="5400" b="1" dirty="0">
                <a:solidFill>
                  <a:srgbClr val="00B050"/>
                </a:solidFill>
              </a:rPr>
              <a:t>✓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7FDBF836-C9F1-BE4B-BC8A-67628CBBF1FA}"/>
              </a:ext>
            </a:extLst>
          </p:cNvPr>
          <p:cNvSpPr txBox="1"/>
          <p:nvPr/>
        </p:nvSpPr>
        <p:spPr>
          <a:xfrm>
            <a:off x="4778307" y="1227661"/>
            <a:ext cx="704040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 algn="ctr">
              <a:defRPr/>
            </a:pPr>
            <a:r>
              <a:rPr lang="en-US" sz="5400" b="1" dirty="0">
                <a:solidFill>
                  <a:srgbClr val="00B050"/>
                </a:solidFill>
              </a:rPr>
              <a:t>✓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1D35BF3E-BB4B-A34B-B5B7-6CA13E22355A}"/>
              </a:ext>
            </a:extLst>
          </p:cNvPr>
          <p:cNvSpPr txBox="1"/>
          <p:nvPr/>
        </p:nvSpPr>
        <p:spPr>
          <a:xfrm>
            <a:off x="6709655" y="1227661"/>
            <a:ext cx="704040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 algn="ctr">
              <a:defRPr/>
            </a:pPr>
            <a:r>
              <a:rPr lang="en-US" sz="5400" b="1" dirty="0">
                <a:solidFill>
                  <a:srgbClr val="00B050"/>
                </a:solidFill>
              </a:rPr>
              <a:t>✓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3B662356-97F7-614E-BDBF-6192F550B0C9}"/>
              </a:ext>
            </a:extLst>
          </p:cNvPr>
          <p:cNvSpPr txBox="1"/>
          <p:nvPr/>
        </p:nvSpPr>
        <p:spPr>
          <a:xfrm>
            <a:off x="10297545" y="1227661"/>
            <a:ext cx="704040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 algn="ctr">
              <a:defRPr/>
            </a:pPr>
            <a:r>
              <a:rPr lang="en-US" sz="5400" b="1" dirty="0">
                <a:solidFill>
                  <a:srgbClr val="00B050"/>
                </a:solidFill>
              </a:rPr>
              <a:t>✓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39A1341B-0A43-0B47-A8E9-A726407185A5}"/>
              </a:ext>
            </a:extLst>
          </p:cNvPr>
          <p:cNvSpPr txBox="1"/>
          <p:nvPr/>
        </p:nvSpPr>
        <p:spPr>
          <a:xfrm>
            <a:off x="2930614" y="2448988"/>
            <a:ext cx="704040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 algn="ctr">
              <a:defRPr/>
            </a:pPr>
            <a:r>
              <a:rPr lang="en-US" sz="5400" b="1" dirty="0">
                <a:solidFill>
                  <a:srgbClr val="00B050"/>
                </a:solidFill>
              </a:rPr>
              <a:t>✓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3FE847BF-942D-8C46-88A7-832E2FA85BB0}"/>
              </a:ext>
            </a:extLst>
          </p:cNvPr>
          <p:cNvSpPr txBox="1"/>
          <p:nvPr/>
        </p:nvSpPr>
        <p:spPr>
          <a:xfrm>
            <a:off x="4778307" y="2448988"/>
            <a:ext cx="907621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 algn="ctr">
              <a:defRPr/>
            </a:pPr>
            <a:r>
              <a:rPr lang="en-US" sz="5400" b="1" dirty="0">
                <a:solidFill>
                  <a:srgbClr val="FF0000"/>
                </a:solidFill>
              </a:rPr>
              <a:t>✘</a:t>
            </a:r>
            <a:r>
              <a:rPr lang="en-US" sz="5400" b="1" dirty="0">
                <a:solidFill>
                  <a:srgbClr val="00B050"/>
                </a:solidFill>
              </a:rPr>
              <a:t> 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92AAA3E8-26D4-6D42-A19A-CAB53494B0C7}"/>
              </a:ext>
            </a:extLst>
          </p:cNvPr>
          <p:cNvSpPr txBox="1"/>
          <p:nvPr/>
        </p:nvSpPr>
        <p:spPr>
          <a:xfrm>
            <a:off x="6709655" y="2448988"/>
            <a:ext cx="704040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 algn="ctr">
              <a:defRPr/>
            </a:pPr>
            <a:r>
              <a:rPr lang="en-US" sz="5400" b="1" dirty="0">
                <a:solidFill>
                  <a:srgbClr val="00B050"/>
                </a:solidFill>
              </a:rPr>
              <a:t>✓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2BD7414B-29EC-B24C-B1F4-7C069D3F5743}"/>
              </a:ext>
            </a:extLst>
          </p:cNvPr>
          <p:cNvSpPr txBox="1"/>
          <p:nvPr/>
        </p:nvSpPr>
        <p:spPr>
          <a:xfrm>
            <a:off x="8437422" y="2448988"/>
            <a:ext cx="907621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 algn="ctr">
              <a:defRPr/>
            </a:pPr>
            <a:r>
              <a:rPr lang="en-US" sz="5400" b="1" dirty="0">
                <a:solidFill>
                  <a:srgbClr val="FF0000"/>
                </a:solidFill>
              </a:rPr>
              <a:t>✘</a:t>
            </a:r>
            <a:r>
              <a:rPr lang="en-US" sz="5400" b="1" dirty="0">
                <a:solidFill>
                  <a:srgbClr val="00B050"/>
                </a:solidFill>
              </a:rPr>
              <a:t> 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507F2C46-7039-3F49-B96A-FA4152845634}"/>
              </a:ext>
            </a:extLst>
          </p:cNvPr>
          <p:cNvSpPr txBox="1"/>
          <p:nvPr/>
        </p:nvSpPr>
        <p:spPr>
          <a:xfrm>
            <a:off x="10297545" y="2493534"/>
            <a:ext cx="907621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 algn="ctr">
              <a:defRPr/>
            </a:pPr>
            <a:r>
              <a:rPr lang="en-US" sz="5400" b="1" dirty="0">
                <a:solidFill>
                  <a:srgbClr val="FF0000"/>
                </a:solidFill>
              </a:rPr>
              <a:t>✘</a:t>
            </a:r>
            <a:r>
              <a:rPr lang="en-US" sz="5400" b="1" dirty="0">
                <a:solidFill>
                  <a:srgbClr val="00B050"/>
                </a:solidFill>
              </a:rPr>
              <a:t> 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F960AFB7-BD6D-C44E-9414-6B3C07343DE1}"/>
              </a:ext>
            </a:extLst>
          </p:cNvPr>
          <p:cNvSpPr txBox="1"/>
          <p:nvPr/>
        </p:nvSpPr>
        <p:spPr>
          <a:xfrm>
            <a:off x="2886916" y="3754292"/>
            <a:ext cx="704040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 algn="ctr">
              <a:defRPr/>
            </a:pPr>
            <a:r>
              <a:rPr lang="en-US" sz="5400" b="1" dirty="0">
                <a:solidFill>
                  <a:srgbClr val="00B050"/>
                </a:solidFill>
              </a:rPr>
              <a:t>✓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0481BD5C-9DEF-3945-8951-C23626DFC437}"/>
              </a:ext>
            </a:extLst>
          </p:cNvPr>
          <p:cNvSpPr txBox="1"/>
          <p:nvPr/>
        </p:nvSpPr>
        <p:spPr>
          <a:xfrm>
            <a:off x="4778307" y="3754292"/>
            <a:ext cx="704040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 algn="ctr">
              <a:defRPr/>
            </a:pPr>
            <a:r>
              <a:rPr lang="en-US" sz="5400" b="1" dirty="0">
                <a:solidFill>
                  <a:srgbClr val="00B050"/>
                </a:solidFill>
              </a:rPr>
              <a:t>✓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36036929-DDCF-8745-9C29-69A054AF6184}"/>
              </a:ext>
            </a:extLst>
          </p:cNvPr>
          <p:cNvSpPr txBox="1"/>
          <p:nvPr/>
        </p:nvSpPr>
        <p:spPr>
          <a:xfrm>
            <a:off x="6669698" y="3754292"/>
            <a:ext cx="704040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 algn="ctr">
              <a:defRPr/>
            </a:pPr>
            <a:r>
              <a:rPr lang="en-US" sz="5400" b="1" dirty="0">
                <a:solidFill>
                  <a:srgbClr val="00B050"/>
                </a:solidFill>
              </a:rPr>
              <a:t>✓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A65C5591-1DC2-524B-BB9A-A9D51D87E7F4}"/>
              </a:ext>
            </a:extLst>
          </p:cNvPr>
          <p:cNvSpPr txBox="1"/>
          <p:nvPr/>
        </p:nvSpPr>
        <p:spPr>
          <a:xfrm>
            <a:off x="10297545" y="3754292"/>
            <a:ext cx="907621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 algn="ctr">
              <a:defRPr/>
            </a:pPr>
            <a:r>
              <a:rPr lang="en-US" sz="5400" b="1" dirty="0">
                <a:solidFill>
                  <a:srgbClr val="FF0000"/>
                </a:solidFill>
              </a:rPr>
              <a:t>✘</a:t>
            </a:r>
            <a:r>
              <a:rPr lang="en-US" sz="5400" b="1" dirty="0">
                <a:solidFill>
                  <a:srgbClr val="00B050"/>
                </a:solidFill>
              </a:rPr>
              <a:t> 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CAFB1336-74ED-014B-8C27-830DE649A8E5}"/>
              </a:ext>
            </a:extLst>
          </p:cNvPr>
          <p:cNvSpPr txBox="1"/>
          <p:nvPr/>
        </p:nvSpPr>
        <p:spPr>
          <a:xfrm>
            <a:off x="2889428" y="5252651"/>
            <a:ext cx="704040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 algn="ctr">
              <a:defRPr/>
            </a:pPr>
            <a:r>
              <a:rPr lang="en-US" sz="5400" b="1" dirty="0">
                <a:solidFill>
                  <a:srgbClr val="00B050"/>
                </a:solidFill>
              </a:rPr>
              <a:t>✓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D2E023C9-66C4-5C48-9CFE-08FC4EFDEFE1}"/>
              </a:ext>
            </a:extLst>
          </p:cNvPr>
          <p:cNvSpPr txBox="1"/>
          <p:nvPr/>
        </p:nvSpPr>
        <p:spPr>
          <a:xfrm>
            <a:off x="2575744" y="1330476"/>
            <a:ext cx="5109166" cy="830997"/>
          </a:xfrm>
          <a:prstGeom prst="rect">
            <a:avLst/>
          </a:prstGeom>
          <a:solidFill>
            <a:srgbClr val="C71E55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solidFill>
                  <a:schemeClr val="bg1"/>
                </a:solidFill>
              </a:rPr>
              <a:t>Art 4 – lawful acquisition if for the purpose of reverse engineering</a:t>
            </a:r>
            <a:endParaRPr lang="en-GB" sz="2400" dirty="0">
              <a:solidFill>
                <a:schemeClr val="bg1"/>
              </a:solidFill>
            </a:endParaRP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5A0DD80C-DF4D-D940-AEEE-58FA6A48819B}"/>
              </a:ext>
            </a:extLst>
          </p:cNvPr>
          <p:cNvSpPr txBox="1"/>
          <p:nvPr/>
        </p:nvSpPr>
        <p:spPr>
          <a:xfrm>
            <a:off x="4778307" y="5247372"/>
            <a:ext cx="704040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 algn="ctr">
              <a:defRPr/>
            </a:pPr>
            <a:r>
              <a:rPr lang="en-US" sz="5400" b="1" dirty="0">
                <a:solidFill>
                  <a:srgbClr val="00B050"/>
                </a:solidFill>
              </a:rPr>
              <a:t>✓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C8F44EB1-7B64-9647-861D-F0D30B544DC6}"/>
              </a:ext>
            </a:extLst>
          </p:cNvPr>
          <p:cNvSpPr txBox="1"/>
          <p:nvPr/>
        </p:nvSpPr>
        <p:spPr>
          <a:xfrm>
            <a:off x="6667186" y="5276578"/>
            <a:ext cx="704040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 algn="ctr">
              <a:defRPr/>
            </a:pPr>
            <a:r>
              <a:rPr lang="en-US" sz="5400" b="1" dirty="0">
                <a:solidFill>
                  <a:srgbClr val="00B050"/>
                </a:solidFill>
              </a:rPr>
              <a:t>✓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5EE8FB3C-C258-C840-8609-2F43AA7422D0}"/>
              </a:ext>
            </a:extLst>
          </p:cNvPr>
          <p:cNvSpPr txBox="1"/>
          <p:nvPr/>
        </p:nvSpPr>
        <p:spPr>
          <a:xfrm>
            <a:off x="8437422" y="5325016"/>
            <a:ext cx="704040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 algn="ctr">
              <a:defRPr/>
            </a:pPr>
            <a:r>
              <a:rPr lang="en-US" sz="5400" b="1" dirty="0">
                <a:solidFill>
                  <a:srgbClr val="00B050"/>
                </a:solidFill>
              </a:rPr>
              <a:t>✓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EF051A13-5980-494A-B8AD-5E18ADC46940}"/>
              </a:ext>
            </a:extLst>
          </p:cNvPr>
          <p:cNvSpPr txBox="1"/>
          <p:nvPr/>
        </p:nvSpPr>
        <p:spPr>
          <a:xfrm>
            <a:off x="8641003" y="1227661"/>
            <a:ext cx="907621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 algn="ctr">
              <a:defRPr/>
            </a:pPr>
            <a:r>
              <a:rPr lang="en-US" sz="5400" b="1" dirty="0">
                <a:solidFill>
                  <a:srgbClr val="FF0000"/>
                </a:solidFill>
              </a:rPr>
              <a:t>✘</a:t>
            </a:r>
            <a:r>
              <a:rPr lang="en-US" sz="5400" b="1" dirty="0">
                <a:solidFill>
                  <a:srgbClr val="00B050"/>
                </a:solidFill>
              </a:rPr>
              <a:t> 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2AF13B2F-2091-F744-B5D2-25934E3276C5}"/>
              </a:ext>
            </a:extLst>
          </p:cNvPr>
          <p:cNvSpPr txBox="1"/>
          <p:nvPr/>
        </p:nvSpPr>
        <p:spPr>
          <a:xfrm>
            <a:off x="8437422" y="3754292"/>
            <a:ext cx="704040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 algn="ctr">
              <a:defRPr/>
            </a:pPr>
            <a:r>
              <a:rPr lang="en-US" sz="5400" b="1" dirty="0">
                <a:solidFill>
                  <a:srgbClr val="00B050"/>
                </a:solidFill>
              </a:rPr>
              <a:t>✓</a:t>
            </a:r>
          </a:p>
        </p:txBody>
      </p:sp>
    </p:spTree>
    <p:extLst>
      <p:ext uri="{BB962C8B-B14F-4D97-AF65-F5344CB8AC3E}">
        <p14:creationId xmlns:p14="http://schemas.microsoft.com/office/powerpoint/2010/main" val="8550305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 animBg="1"/>
      <p:bldP spid="22" grpId="0"/>
    </p:bld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3FEFBF77-114B-134B-841F-E128732A586D}"/>
              </a:ext>
            </a:extLst>
          </p:cNvPr>
          <p:cNvGraphicFramePr>
            <a:graphicFrameLocks noGrp="1"/>
          </p:cNvGraphicFramePr>
          <p:nvPr>
            <p:extLst/>
          </p:nvPr>
        </p:nvGraphicFramePr>
        <p:xfrm>
          <a:off x="421330" y="300045"/>
          <a:ext cx="11284296" cy="623363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80716">
                  <a:extLst>
                    <a:ext uri="{9D8B030D-6E8A-4147-A177-3AD203B41FA5}">
                      <a16:colId xmlns:a16="http://schemas.microsoft.com/office/drawing/2014/main" val="166890612"/>
                    </a:ext>
                  </a:extLst>
                </a:gridCol>
                <a:gridCol w="1880716">
                  <a:extLst>
                    <a:ext uri="{9D8B030D-6E8A-4147-A177-3AD203B41FA5}">
                      <a16:colId xmlns:a16="http://schemas.microsoft.com/office/drawing/2014/main" val="1093253382"/>
                    </a:ext>
                  </a:extLst>
                </a:gridCol>
                <a:gridCol w="1880716">
                  <a:extLst>
                    <a:ext uri="{9D8B030D-6E8A-4147-A177-3AD203B41FA5}">
                      <a16:colId xmlns:a16="http://schemas.microsoft.com/office/drawing/2014/main" val="2971866624"/>
                    </a:ext>
                  </a:extLst>
                </a:gridCol>
                <a:gridCol w="1880716">
                  <a:extLst>
                    <a:ext uri="{9D8B030D-6E8A-4147-A177-3AD203B41FA5}">
                      <a16:colId xmlns:a16="http://schemas.microsoft.com/office/drawing/2014/main" val="2001922158"/>
                    </a:ext>
                  </a:extLst>
                </a:gridCol>
                <a:gridCol w="1880716">
                  <a:extLst>
                    <a:ext uri="{9D8B030D-6E8A-4147-A177-3AD203B41FA5}">
                      <a16:colId xmlns:a16="http://schemas.microsoft.com/office/drawing/2014/main" val="2353664028"/>
                    </a:ext>
                  </a:extLst>
                </a:gridCol>
                <a:gridCol w="1880716">
                  <a:extLst>
                    <a:ext uri="{9D8B030D-6E8A-4147-A177-3AD203B41FA5}">
                      <a16:colId xmlns:a16="http://schemas.microsoft.com/office/drawing/2014/main" val="2028684834"/>
                    </a:ext>
                  </a:extLst>
                </a:gridCol>
              </a:tblGrid>
              <a:tr h="599259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Copyright</a:t>
                      </a:r>
                    </a:p>
                  </a:txBody>
                  <a:tcPr>
                    <a:solidFill>
                      <a:srgbClr val="7030A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Trademarks</a:t>
                      </a:r>
                    </a:p>
                  </a:txBody>
                  <a:tcPr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Patents</a:t>
                      </a:r>
                    </a:p>
                  </a:txBody>
                  <a:tcPr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Trade Secrets</a:t>
                      </a:r>
                    </a:p>
                  </a:txBody>
                  <a:tcPr>
                    <a:solidFill>
                      <a:srgbClr val="C71E5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Passing OFF</a:t>
                      </a:r>
                    </a:p>
                  </a:txBody>
                  <a:tcPr>
                    <a:solidFill>
                      <a:srgbClr val="79A90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80718199"/>
                  </a:ext>
                </a:extLst>
              </a:tr>
              <a:tr h="1532608">
                <a:tc>
                  <a:txBody>
                    <a:bodyPr/>
                    <a:lstStyle/>
                    <a:p>
                      <a:r>
                        <a:rPr lang="en-US" dirty="0"/>
                        <a:t>Intention</a:t>
                      </a: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5400" dirty="0"/>
                    </a:p>
                  </a:txBody>
                  <a:tcPr>
                    <a:solidFill>
                      <a:srgbClr val="D0C5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5400" b="1" dirty="0">
                        <a:solidFill>
                          <a:srgbClr val="00B050"/>
                        </a:solidFill>
                      </a:endParaRPr>
                    </a:p>
                  </a:txBody>
                  <a:tcP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5400" dirty="0"/>
                    </a:p>
                  </a:txBody>
                  <a:tcP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5400" dirty="0"/>
                    </a:p>
                  </a:txBody>
                  <a:tcPr>
                    <a:solidFill>
                      <a:srgbClr val="F09CCB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5400" dirty="0"/>
                    </a:p>
                  </a:txBody>
                  <a:tcPr>
                    <a:solidFill>
                      <a:srgbClr val="BDFF1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53530550"/>
                  </a:ext>
                </a:extLst>
              </a:tr>
              <a:tr h="1036555">
                <a:tc>
                  <a:txBody>
                    <a:bodyPr/>
                    <a:lstStyle/>
                    <a:p>
                      <a:r>
                        <a:rPr lang="en-US" dirty="0"/>
                        <a:t>Recklessness</a:t>
                      </a: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5400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solidFill>
                      <a:srgbClr val="D0C5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54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uLnTx/>
                        <a:uFillTx/>
                        <a:latin typeface="Calibri" panose="020F0502020204030204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54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uLnTx/>
                        <a:uFillTx/>
                        <a:latin typeface="Calibri" panose="020F0502020204030204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54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uLnTx/>
                        <a:uFillTx/>
                        <a:latin typeface="Calibri" panose="020F0502020204030204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rgbClr val="F09CC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54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uLnTx/>
                        <a:uFillTx/>
                        <a:latin typeface="Calibri" panose="020F0502020204030204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rgbClr val="BDFF1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83038517"/>
                  </a:ext>
                </a:extLst>
              </a:tr>
              <a:tr h="1532608">
                <a:tc>
                  <a:txBody>
                    <a:bodyPr/>
                    <a:lstStyle/>
                    <a:p>
                      <a:r>
                        <a:rPr lang="en-US" dirty="0"/>
                        <a:t>Belief/Knowledge</a:t>
                      </a: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5400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solidFill>
                      <a:srgbClr val="D0C5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5400" b="1" dirty="0">
                        <a:solidFill>
                          <a:srgbClr val="00B050"/>
                        </a:solidFill>
                      </a:endParaRPr>
                    </a:p>
                  </a:txBody>
                  <a:tcP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54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uLnTx/>
                        <a:uFillTx/>
                        <a:latin typeface="Calibri" panose="020F0502020204030204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54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uLnTx/>
                        <a:uFillTx/>
                        <a:latin typeface="Calibri" panose="020F0502020204030204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rgbClr val="F09CC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54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uLnTx/>
                        <a:uFillTx/>
                        <a:latin typeface="Calibri" panose="020F0502020204030204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rgbClr val="BDFF1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26788233"/>
                  </a:ext>
                </a:extLst>
              </a:tr>
              <a:tr h="1532608">
                <a:tc>
                  <a:txBody>
                    <a:bodyPr/>
                    <a:lstStyle/>
                    <a:p>
                      <a:r>
                        <a:rPr lang="en-US" dirty="0"/>
                        <a:t>Motive/purpose</a:t>
                      </a: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5400" b="1" dirty="0">
                        <a:solidFill>
                          <a:srgbClr val="00B050"/>
                        </a:solidFill>
                      </a:endParaRPr>
                    </a:p>
                  </a:txBody>
                  <a:tcPr>
                    <a:solidFill>
                      <a:srgbClr val="D0C5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5400" b="1" dirty="0">
                        <a:solidFill>
                          <a:srgbClr val="00B050"/>
                        </a:solidFill>
                      </a:endParaRPr>
                    </a:p>
                  </a:txBody>
                  <a:tcP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5400" b="1" dirty="0">
                        <a:solidFill>
                          <a:srgbClr val="00B050"/>
                        </a:solidFill>
                      </a:endParaRPr>
                    </a:p>
                  </a:txBody>
                  <a:tcP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5400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solidFill>
                      <a:srgbClr val="F09CC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5400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solidFill>
                      <a:srgbClr val="BDFF1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04637435"/>
                  </a:ext>
                </a:extLst>
              </a:tr>
            </a:tbl>
          </a:graphicData>
        </a:graphic>
      </p:graphicFrame>
      <p:sp>
        <p:nvSpPr>
          <p:cNvPr id="3" name="TextBox 2">
            <a:extLst>
              <a:ext uri="{FF2B5EF4-FFF2-40B4-BE49-F238E27FC236}">
                <a16:creationId xmlns:a16="http://schemas.microsoft.com/office/drawing/2014/main" id="{04A8CB07-68BD-014C-8D29-00D2A0408663}"/>
              </a:ext>
            </a:extLst>
          </p:cNvPr>
          <p:cNvSpPr txBox="1"/>
          <p:nvPr/>
        </p:nvSpPr>
        <p:spPr>
          <a:xfrm>
            <a:off x="2930614" y="1143684"/>
            <a:ext cx="704040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 algn="ctr">
              <a:defRPr/>
            </a:pPr>
            <a:r>
              <a:rPr lang="en-US" sz="5400" b="1" dirty="0">
                <a:solidFill>
                  <a:srgbClr val="00B050"/>
                </a:solidFill>
              </a:rPr>
              <a:t>✓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7FDBF836-C9F1-BE4B-BC8A-67628CBBF1FA}"/>
              </a:ext>
            </a:extLst>
          </p:cNvPr>
          <p:cNvSpPr txBox="1"/>
          <p:nvPr/>
        </p:nvSpPr>
        <p:spPr>
          <a:xfrm>
            <a:off x="4778307" y="1227661"/>
            <a:ext cx="704040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 algn="ctr">
              <a:defRPr/>
            </a:pPr>
            <a:r>
              <a:rPr lang="en-US" sz="5400" b="1" dirty="0">
                <a:solidFill>
                  <a:srgbClr val="00B050"/>
                </a:solidFill>
              </a:rPr>
              <a:t>✓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1D35BF3E-BB4B-A34B-B5B7-6CA13E22355A}"/>
              </a:ext>
            </a:extLst>
          </p:cNvPr>
          <p:cNvSpPr txBox="1"/>
          <p:nvPr/>
        </p:nvSpPr>
        <p:spPr>
          <a:xfrm>
            <a:off x="6709655" y="1227661"/>
            <a:ext cx="704040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 algn="ctr">
              <a:defRPr/>
            </a:pPr>
            <a:r>
              <a:rPr lang="en-US" sz="5400" b="1" dirty="0">
                <a:solidFill>
                  <a:srgbClr val="00B050"/>
                </a:solidFill>
              </a:rPr>
              <a:t>✓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3B662356-97F7-614E-BDBF-6192F550B0C9}"/>
              </a:ext>
            </a:extLst>
          </p:cNvPr>
          <p:cNvSpPr txBox="1"/>
          <p:nvPr/>
        </p:nvSpPr>
        <p:spPr>
          <a:xfrm>
            <a:off x="10297545" y="1227661"/>
            <a:ext cx="704040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 algn="ctr">
              <a:defRPr/>
            </a:pPr>
            <a:r>
              <a:rPr lang="en-US" sz="5400" b="1" dirty="0">
                <a:solidFill>
                  <a:srgbClr val="00B050"/>
                </a:solidFill>
              </a:rPr>
              <a:t>✓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39A1341B-0A43-0B47-A8E9-A726407185A5}"/>
              </a:ext>
            </a:extLst>
          </p:cNvPr>
          <p:cNvSpPr txBox="1"/>
          <p:nvPr/>
        </p:nvSpPr>
        <p:spPr>
          <a:xfrm>
            <a:off x="2930614" y="2448988"/>
            <a:ext cx="704040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 algn="ctr">
              <a:defRPr/>
            </a:pPr>
            <a:r>
              <a:rPr lang="en-US" sz="5400" b="1" dirty="0">
                <a:solidFill>
                  <a:srgbClr val="00B050"/>
                </a:solidFill>
              </a:rPr>
              <a:t>✓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3FE847BF-942D-8C46-88A7-832E2FA85BB0}"/>
              </a:ext>
            </a:extLst>
          </p:cNvPr>
          <p:cNvSpPr txBox="1"/>
          <p:nvPr/>
        </p:nvSpPr>
        <p:spPr>
          <a:xfrm>
            <a:off x="4778307" y="2448988"/>
            <a:ext cx="907621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 algn="ctr">
              <a:defRPr/>
            </a:pPr>
            <a:r>
              <a:rPr lang="en-US" sz="5400" b="1" dirty="0">
                <a:solidFill>
                  <a:srgbClr val="FF0000"/>
                </a:solidFill>
              </a:rPr>
              <a:t>✘</a:t>
            </a:r>
            <a:r>
              <a:rPr lang="en-US" sz="5400" b="1" dirty="0">
                <a:solidFill>
                  <a:srgbClr val="00B050"/>
                </a:solidFill>
              </a:rPr>
              <a:t> 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92AAA3E8-26D4-6D42-A19A-CAB53494B0C7}"/>
              </a:ext>
            </a:extLst>
          </p:cNvPr>
          <p:cNvSpPr txBox="1"/>
          <p:nvPr/>
        </p:nvSpPr>
        <p:spPr>
          <a:xfrm>
            <a:off x="6709655" y="2448988"/>
            <a:ext cx="704040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 algn="ctr">
              <a:defRPr/>
            </a:pPr>
            <a:r>
              <a:rPr lang="en-US" sz="5400" b="1" dirty="0">
                <a:solidFill>
                  <a:srgbClr val="00B050"/>
                </a:solidFill>
              </a:rPr>
              <a:t>✓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2BD7414B-29EC-B24C-B1F4-7C069D3F5743}"/>
              </a:ext>
            </a:extLst>
          </p:cNvPr>
          <p:cNvSpPr txBox="1"/>
          <p:nvPr/>
        </p:nvSpPr>
        <p:spPr>
          <a:xfrm>
            <a:off x="8437422" y="2448988"/>
            <a:ext cx="907621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 algn="ctr">
              <a:defRPr/>
            </a:pPr>
            <a:r>
              <a:rPr lang="en-US" sz="5400" b="1" dirty="0">
                <a:solidFill>
                  <a:srgbClr val="FF0000"/>
                </a:solidFill>
              </a:rPr>
              <a:t>✘</a:t>
            </a:r>
            <a:r>
              <a:rPr lang="en-US" sz="5400" b="1" dirty="0">
                <a:solidFill>
                  <a:srgbClr val="00B050"/>
                </a:solidFill>
              </a:rPr>
              <a:t> 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507F2C46-7039-3F49-B96A-FA4152845634}"/>
              </a:ext>
            </a:extLst>
          </p:cNvPr>
          <p:cNvSpPr txBox="1"/>
          <p:nvPr/>
        </p:nvSpPr>
        <p:spPr>
          <a:xfrm>
            <a:off x="10297545" y="2493534"/>
            <a:ext cx="907621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 algn="ctr">
              <a:defRPr/>
            </a:pPr>
            <a:r>
              <a:rPr lang="en-US" sz="5400" b="1" dirty="0">
                <a:solidFill>
                  <a:srgbClr val="FF0000"/>
                </a:solidFill>
              </a:rPr>
              <a:t>✘</a:t>
            </a:r>
            <a:r>
              <a:rPr lang="en-US" sz="5400" b="1" dirty="0">
                <a:solidFill>
                  <a:srgbClr val="00B050"/>
                </a:solidFill>
              </a:rPr>
              <a:t> 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F960AFB7-BD6D-C44E-9414-6B3C07343DE1}"/>
              </a:ext>
            </a:extLst>
          </p:cNvPr>
          <p:cNvSpPr txBox="1"/>
          <p:nvPr/>
        </p:nvSpPr>
        <p:spPr>
          <a:xfrm>
            <a:off x="2886916" y="3754292"/>
            <a:ext cx="704040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 algn="ctr">
              <a:defRPr/>
            </a:pPr>
            <a:r>
              <a:rPr lang="en-US" sz="5400" b="1" dirty="0">
                <a:solidFill>
                  <a:srgbClr val="00B050"/>
                </a:solidFill>
              </a:rPr>
              <a:t>✓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0481BD5C-9DEF-3945-8951-C23626DFC437}"/>
              </a:ext>
            </a:extLst>
          </p:cNvPr>
          <p:cNvSpPr txBox="1"/>
          <p:nvPr/>
        </p:nvSpPr>
        <p:spPr>
          <a:xfrm>
            <a:off x="4778307" y="3754292"/>
            <a:ext cx="704040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 algn="ctr">
              <a:defRPr/>
            </a:pPr>
            <a:r>
              <a:rPr lang="en-US" sz="5400" b="1" dirty="0">
                <a:solidFill>
                  <a:srgbClr val="00B050"/>
                </a:solidFill>
              </a:rPr>
              <a:t>✓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36036929-DDCF-8745-9C29-69A054AF6184}"/>
              </a:ext>
            </a:extLst>
          </p:cNvPr>
          <p:cNvSpPr txBox="1"/>
          <p:nvPr/>
        </p:nvSpPr>
        <p:spPr>
          <a:xfrm>
            <a:off x="6669698" y="3754292"/>
            <a:ext cx="704040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 algn="ctr">
              <a:defRPr/>
            </a:pPr>
            <a:r>
              <a:rPr lang="en-US" sz="5400" b="1" dirty="0">
                <a:solidFill>
                  <a:srgbClr val="00B050"/>
                </a:solidFill>
              </a:rPr>
              <a:t>✓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A65C5591-1DC2-524B-BB9A-A9D51D87E7F4}"/>
              </a:ext>
            </a:extLst>
          </p:cNvPr>
          <p:cNvSpPr txBox="1"/>
          <p:nvPr/>
        </p:nvSpPr>
        <p:spPr>
          <a:xfrm>
            <a:off x="10297545" y="3754292"/>
            <a:ext cx="907621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 algn="ctr">
              <a:defRPr/>
            </a:pPr>
            <a:r>
              <a:rPr lang="en-US" sz="5400" b="1" dirty="0">
                <a:solidFill>
                  <a:srgbClr val="FF0000"/>
                </a:solidFill>
              </a:rPr>
              <a:t>✘</a:t>
            </a:r>
            <a:r>
              <a:rPr lang="en-US" sz="5400" b="1" dirty="0">
                <a:solidFill>
                  <a:srgbClr val="00B050"/>
                </a:solidFill>
              </a:rPr>
              <a:t> 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CAFB1336-74ED-014B-8C27-830DE649A8E5}"/>
              </a:ext>
            </a:extLst>
          </p:cNvPr>
          <p:cNvSpPr txBox="1"/>
          <p:nvPr/>
        </p:nvSpPr>
        <p:spPr>
          <a:xfrm>
            <a:off x="2889428" y="5252651"/>
            <a:ext cx="704040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 algn="ctr">
              <a:defRPr/>
            </a:pPr>
            <a:r>
              <a:rPr lang="en-US" sz="5400" b="1" dirty="0">
                <a:solidFill>
                  <a:srgbClr val="00B050"/>
                </a:solidFill>
              </a:rPr>
              <a:t>✓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D2E023C9-66C4-5C48-9CFE-08FC4EFDEFE1}"/>
              </a:ext>
            </a:extLst>
          </p:cNvPr>
          <p:cNvSpPr txBox="1"/>
          <p:nvPr/>
        </p:nvSpPr>
        <p:spPr>
          <a:xfrm>
            <a:off x="2575744" y="3590658"/>
            <a:ext cx="5109166" cy="1200329"/>
          </a:xfrm>
          <a:prstGeom prst="rect">
            <a:avLst/>
          </a:prstGeom>
          <a:solidFill>
            <a:srgbClr val="79A90C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2400" i="1" dirty="0">
                <a:solidFill>
                  <a:schemeClr val="bg1"/>
                </a:solidFill>
              </a:rPr>
              <a:t>Reed</a:t>
            </a:r>
            <a:r>
              <a:rPr lang="en-GB" sz="2400" dirty="0">
                <a:solidFill>
                  <a:schemeClr val="bg1"/>
                </a:solidFill>
                <a:effectLst/>
              </a:rPr>
              <a:t> </a:t>
            </a:r>
            <a:endParaRPr lang="en-GB" sz="2400" dirty="0">
              <a:solidFill>
                <a:schemeClr val="bg1"/>
              </a:solidFill>
            </a:endParaRPr>
          </a:p>
          <a:p>
            <a:pPr algn="ctr"/>
            <a:r>
              <a:rPr lang="en-US" sz="2400" dirty="0">
                <a:solidFill>
                  <a:schemeClr val="bg1"/>
                </a:solidFill>
              </a:rPr>
              <a:t>Use of own name </a:t>
            </a:r>
            <a:r>
              <a:rPr lang="en-US" sz="2400" dirty="0" err="1">
                <a:solidFill>
                  <a:schemeClr val="bg1"/>
                </a:solidFill>
              </a:rPr>
              <a:t>defence</a:t>
            </a:r>
            <a:r>
              <a:rPr lang="en-US" sz="2400" dirty="0">
                <a:solidFill>
                  <a:schemeClr val="bg1"/>
                </a:solidFill>
              </a:rPr>
              <a:t> - where no confusion and does so honestly</a:t>
            </a:r>
            <a:endParaRPr lang="en-GB" sz="2400" dirty="0">
              <a:solidFill>
                <a:schemeClr val="bg1"/>
              </a:solidFill>
            </a:endParaRP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5A0DD80C-DF4D-D940-AEEE-58FA6A48819B}"/>
              </a:ext>
            </a:extLst>
          </p:cNvPr>
          <p:cNvSpPr txBox="1"/>
          <p:nvPr/>
        </p:nvSpPr>
        <p:spPr>
          <a:xfrm>
            <a:off x="4778307" y="5247372"/>
            <a:ext cx="704040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 algn="ctr">
              <a:defRPr/>
            </a:pPr>
            <a:r>
              <a:rPr lang="en-US" sz="5400" b="1" dirty="0">
                <a:solidFill>
                  <a:srgbClr val="00B050"/>
                </a:solidFill>
              </a:rPr>
              <a:t>✓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C8F44EB1-7B64-9647-861D-F0D30B544DC6}"/>
              </a:ext>
            </a:extLst>
          </p:cNvPr>
          <p:cNvSpPr txBox="1"/>
          <p:nvPr/>
        </p:nvSpPr>
        <p:spPr>
          <a:xfrm>
            <a:off x="6667186" y="5276578"/>
            <a:ext cx="704040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 algn="ctr">
              <a:defRPr/>
            </a:pPr>
            <a:r>
              <a:rPr lang="en-US" sz="5400" b="1" dirty="0">
                <a:solidFill>
                  <a:srgbClr val="00B050"/>
                </a:solidFill>
              </a:rPr>
              <a:t>✓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5EE8FB3C-C258-C840-8609-2F43AA7422D0}"/>
              </a:ext>
            </a:extLst>
          </p:cNvPr>
          <p:cNvSpPr txBox="1"/>
          <p:nvPr/>
        </p:nvSpPr>
        <p:spPr>
          <a:xfrm>
            <a:off x="8437422" y="5325016"/>
            <a:ext cx="704040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 algn="ctr">
              <a:defRPr/>
            </a:pPr>
            <a:r>
              <a:rPr lang="en-US" sz="5400" b="1" dirty="0">
                <a:solidFill>
                  <a:srgbClr val="00B050"/>
                </a:solidFill>
              </a:rPr>
              <a:t>✓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C19A8FBA-019A-0B43-BC73-A7DDA4FF82C2}"/>
              </a:ext>
            </a:extLst>
          </p:cNvPr>
          <p:cNvSpPr txBox="1"/>
          <p:nvPr/>
        </p:nvSpPr>
        <p:spPr>
          <a:xfrm>
            <a:off x="10305157" y="5325016"/>
            <a:ext cx="704040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 algn="ctr">
              <a:defRPr/>
            </a:pPr>
            <a:r>
              <a:rPr lang="en-US" sz="5400" b="1" dirty="0">
                <a:solidFill>
                  <a:srgbClr val="00B050"/>
                </a:solidFill>
              </a:rPr>
              <a:t>✓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AA580DB6-294C-DD45-992A-96AC4EEDF2B5}"/>
              </a:ext>
            </a:extLst>
          </p:cNvPr>
          <p:cNvSpPr txBox="1"/>
          <p:nvPr/>
        </p:nvSpPr>
        <p:spPr>
          <a:xfrm>
            <a:off x="8641003" y="1227661"/>
            <a:ext cx="907621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 algn="ctr">
              <a:defRPr/>
            </a:pPr>
            <a:r>
              <a:rPr lang="en-US" sz="5400" b="1" dirty="0">
                <a:solidFill>
                  <a:srgbClr val="FF0000"/>
                </a:solidFill>
              </a:rPr>
              <a:t>✘</a:t>
            </a:r>
            <a:r>
              <a:rPr lang="en-US" sz="5400" b="1" dirty="0">
                <a:solidFill>
                  <a:srgbClr val="00B050"/>
                </a:solidFill>
              </a:rPr>
              <a:t> 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8A9EED57-52F9-294A-893A-404CB0BF9246}"/>
              </a:ext>
            </a:extLst>
          </p:cNvPr>
          <p:cNvSpPr txBox="1"/>
          <p:nvPr/>
        </p:nvSpPr>
        <p:spPr>
          <a:xfrm>
            <a:off x="8437422" y="3754292"/>
            <a:ext cx="704040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 algn="ctr">
              <a:defRPr/>
            </a:pPr>
            <a:r>
              <a:rPr lang="en-US" sz="5400" b="1" dirty="0">
                <a:solidFill>
                  <a:srgbClr val="00B050"/>
                </a:solidFill>
              </a:rPr>
              <a:t>✓</a:t>
            </a:r>
          </a:p>
        </p:txBody>
      </p:sp>
    </p:spTree>
    <p:extLst>
      <p:ext uri="{BB962C8B-B14F-4D97-AF65-F5344CB8AC3E}">
        <p14:creationId xmlns:p14="http://schemas.microsoft.com/office/powerpoint/2010/main" val="16846658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 animBg="1"/>
    </p:bld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3FEFBF77-114B-134B-841F-E128732A586D}"/>
              </a:ext>
            </a:extLst>
          </p:cNvPr>
          <p:cNvGraphicFramePr>
            <a:graphicFrameLocks noGrp="1"/>
          </p:cNvGraphicFramePr>
          <p:nvPr>
            <p:extLst/>
          </p:nvPr>
        </p:nvGraphicFramePr>
        <p:xfrm>
          <a:off x="421330" y="300045"/>
          <a:ext cx="11284296" cy="623363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80716">
                  <a:extLst>
                    <a:ext uri="{9D8B030D-6E8A-4147-A177-3AD203B41FA5}">
                      <a16:colId xmlns:a16="http://schemas.microsoft.com/office/drawing/2014/main" val="166890612"/>
                    </a:ext>
                  </a:extLst>
                </a:gridCol>
                <a:gridCol w="1880716">
                  <a:extLst>
                    <a:ext uri="{9D8B030D-6E8A-4147-A177-3AD203B41FA5}">
                      <a16:colId xmlns:a16="http://schemas.microsoft.com/office/drawing/2014/main" val="1093253382"/>
                    </a:ext>
                  </a:extLst>
                </a:gridCol>
                <a:gridCol w="1880716">
                  <a:extLst>
                    <a:ext uri="{9D8B030D-6E8A-4147-A177-3AD203B41FA5}">
                      <a16:colId xmlns:a16="http://schemas.microsoft.com/office/drawing/2014/main" val="2971866624"/>
                    </a:ext>
                  </a:extLst>
                </a:gridCol>
                <a:gridCol w="1880716">
                  <a:extLst>
                    <a:ext uri="{9D8B030D-6E8A-4147-A177-3AD203B41FA5}">
                      <a16:colId xmlns:a16="http://schemas.microsoft.com/office/drawing/2014/main" val="2001922158"/>
                    </a:ext>
                  </a:extLst>
                </a:gridCol>
                <a:gridCol w="1880716">
                  <a:extLst>
                    <a:ext uri="{9D8B030D-6E8A-4147-A177-3AD203B41FA5}">
                      <a16:colId xmlns:a16="http://schemas.microsoft.com/office/drawing/2014/main" val="2353664028"/>
                    </a:ext>
                  </a:extLst>
                </a:gridCol>
                <a:gridCol w="1880716">
                  <a:extLst>
                    <a:ext uri="{9D8B030D-6E8A-4147-A177-3AD203B41FA5}">
                      <a16:colId xmlns:a16="http://schemas.microsoft.com/office/drawing/2014/main" val="2028684834"/>
                    </a:ext>
                  </a:extLst>
                </a:gridCol>
              </a:tblGrid>
              <a:tr h="599259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Copyright</a:t>
                      </a:r>
                    </a:p>
                  </a:txBody>
                  <a:tcPr>
                    <a:solidFill>
                      <a:srgbClr val="7030A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Trademarks</a:t>
                      </a:r>
                    </a:p>
                  </a:txBody>
                  <a:tcPr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Patents</a:t>
                      </a:r>
                    </a:p>
                  </a:txBody>
                  <a:tcPr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Trade Secrets</a:t>
                      </a:r>
                    </a:p>
                  </a:txBody>
                  <a:tcPr>
                    <a:solidFill>
                      <a:srgbClr val="C71E5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Passing OFF</a:t>
                      </a:r>
                    </a:p>
                  </a:txBody>
                  <a:tcPr>
                    <a:solidFill>
                      <a:srgbClr val="79A90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80718199"/>
                  </a:ext>
                </a:extLst>
              </a:tr>
              <a:tr h="1532608">
                <a:tc>
                  <a:txBody>
                    <a:bodyPr/>
                    <a:lstStyle/>
                    <a:p>
                      <a:r>
                        <a:rPr lang="en-US" dirty="0"/>
                        <a:t>Intention</a:t>
                      </a: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5400" dirty="0"/>
                    </a:p>
                  </a:txBody>
                  <a:tcPr>
                    <a:solidFill>
                      <a:srgbClr val="D0C5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5400" b="1" dirty="0">
                        <a:solidFill>
                          <a:srgbClr val="00B050"/>
                        </a:solidFill>
                      </a:endParaRPr>
                    </a:p>
                  </a:txBody>
                  <a:tcP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5400" dirty="0"/>
                    </a:p>
                  </a:txBody>
                  <a:tcP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5400" dirty="0"/>
                    </a:p>
                  </a:txBody>
                  <a:tcPr>
                    <a:solidFill>
                      <a:srgbClr val="F09CCB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5400" dirty="0"/>
                    </a:p>
                  </a:txBody>
                  <a:tcPr>
                    <a:solidFill>
                      <a:srgbClr val="BDFF1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53530550"/>
                  </a:ext>
                </a:extLst>
              </a:tr>
              <a:tr h="1036555">
                <a:tc>
                  <a:txBody>
                    <a:bodyPr/>
                    <a:lstStyle/>
                    <a:p>
                      <a:r>
                        <a:rPr lang="en-US" dirty="0"/>
                        <a:t>Recklessness</a:t>
                      </a: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5400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solidFill>
                      <a:srgbClr val="D0C5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54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uLnTx/>
                        <a:uFillTx/>
                        <a:latin typeface="Calibri" panose="020F0502020204030204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54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uLnTx/>
                        <a:uFillTx/>
                        <a:latin typeface="Calibri" panose="020F0502020204030204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54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uLnTx/>
                        <a:uFillTx/>
                        <a:latin typeface="Calibri" panose="020F0502020204030204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rgbClr val="F09CC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54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uLnTx/>
                        <a:uFillTx/>
                        <a:latin typeface="Calibri" panose="020F0502020204030204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rgbClr val="BDFF1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83038517"/>
                  </a:ext>
                </a:extLst>
              </a:tr>
              <a:tr h="1532608">
                <a:tc>
                  <a:txBody>
                    <a:bodyPr/>
                    <a:lstStyle/>
                    <a:p>
                      <a:r>
                        <a:rPr lang="en-US" dirty="0"/>
                        <a:t>Belief/Knowledge</a:t>
                      </a: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5400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solidFill>
                      <a:srgbClr val="D0C5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5400" b="1" dirty="0">
                        <a:solidFill>
                          <a:srgbClr val="00B050"/>
                        </a:solidFill>
                      </a:endParaRPr>
                    </a:p>
                  </a:txBody>
                  <a:tcP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54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uLnTx/>
                        <a:uFillTx/>
                        <a:latin typeface="Calibri" panose="020F0502020204030204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54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uLnTx/>
                        <a:uFillTx/>
                        <a:latin typeface="Calibri" panose="020F0502020204030204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rgbClr val="F09CC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54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uLnTx/>
                        <a:uFillTx/>
                        <a:latin typeface="Calibri" panose="020F0502020204030204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rgbClr val="BDFF1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26788233"/>
                  </a:ext>
                </a:extLst>
              </a:tr>
              <a:tr h="1532608">
                <a:tc>
                  <a:txBody>
                    <a:bodyPr/>
                    <a:lstStyle/>
                    <a:p>
                      <a:r>
                        <a:rPr lang="en-US" dirty="0"/>
                        <a:t>Motive/purpose</a:t>
                      </a: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5400" b="1" dirty="0">
                        <a:solidFill>
                          <a:srgbClr val="00B050"/>
                        </a:solidFill>
                      </a:endParaRPr>
                    </a:p>
                  </a:txBody>
                  <a:tcPr>
                    <a:solidFill>
                      <a:srgbClr val="D0C5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5400" b="1" dirty="0">
                        <a:solidFill>
                          <a:srgbClr val="00B050"/>
                        </a:solidFill>
                      </a:endParaRPr>
                    </a:p>
                  </a:txBody>
                  <a:tcP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5400" b="1" dirty="0">
                        <a:solidFill>
                          <a:srgbClr val="00B050"/>
                        </a:solidFill>
                      </a:endParaRPr>
                    </a:p>
                  </a:txBody>
                  <a:tcP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5400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solidFill>
                      <a:srgbClr val="F09CC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5400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solidFill>
                      <a:srgbClr val="BDFF1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04637435"/>
                  </a:ext>
                </a:extLst>
              </a:tr>
            </a:tbl>
          </a:graphicData>
        </a:graphic>
      </p:graphicFrame>
      <p:sp>
        <p:nvSpPr>
          <p:cNvPr id="3" name="TextBox 2">
            <a:extLst>
              <a:ext uri="{FF2B5EF4-FFF2-40B4-BE49-F238E27FC236}">
                <a16:creationId xmlns:a16="http://schemas.microsoft.com/office/drawing/2014/main" id="{04A8CB07-68BD-014C-8D29-00D2A0408663}"/>
              </a:ext>
            </a:extLst>
          </p:cNvPr>
          <p:cNvSpPr txBox="1"/>
          <p:nvPr/>
        </p:nvSpPr>
        <p:spPr>
          <a:xfrm>
            <a:off x="2930614" y="1143684"/>
            <a:ext cx="704040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 algn="ctr">
              <a:defRPr/>
            </a:pPr>
            <a:r>
              <a:rPr lang="en-US" sz="5400" b="1" dirty="0">
                <a:solidFill>
                  <a:srgbClr val="00B050"/>
                </a:solidFill>
              </a:rPr>
              <a:t>✓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7FDBF836-C9F1-BE4B-BC8A-67628CBBF1FA}"/>
              </a:ext>
            </a:extLst>
          </p:cNvPr>
          <p:cNvSpPr txBox="1"/>
          <p:nvPr/>
        </p:nvSpPr>
        <p:spPr>
          <a:xfrm>
            <a:off x="4778307" y="1227661"/>
            <a:ext cx="704040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 algn="ctr">
              <a:defRPr/>
            </a:pPr>
            <a:r>
              <a:rPr lang="en-US" sz="5400" b="1" dirty="0">
                <a:solidFill>
                  <a:srgbClr val="00B050"/>
                </a:solidFill>
              </a:rPr>
              <a:t>✓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1D35BF3E-BB4B-A34B-B5B7-6CA13E22355A}"/>
              </a:ext>
            </a:extLst>
          </p:cNvPr>
          <p:cNvSpPr txBox="1"/>
          <p:nvPr/>
        </p:nvSpPr>
        <p:spPr>
          <a:xfrm>
            <a:off x="6709655" y="1227661"/>
            <a:ext cx="704040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 algn="ctr">
              <a:defRPr/>
            </a:pPr>
            <a:r>
              <a:rPr lang="en-US" sz="5400" b="1" dirty="0">
                <a:solidFill>
                  <a:srgbClr val="00B050"/>
                </a:solidFill>
              </a:rPr>
              <a:t>✓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3B662356-97F7-614E-BDBF-6192F550B0C9}"/>
              </a:ext>
            </a:extLst>
          </p:cNvPr>
          <p:cNvSpPr txBox="1"/>
          <p:nvPr/>
        </p:nvSpPr>
        <p:spPr>
          <a:xfrm>
            <a:off x="10297545" y="1227661"/>
            <a:ext cx="704040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 algn="ctr">
              <a:defRPr/>
            </a:pPr>
            <a:r>
              <a:rPr lang="en-US" sz="5400" b="1" dirty="0">
                <a:solidFill>
                  <a:srgbClr val="00B050"/>
                </a:solidFill>
              </a:rPr>
              <a:t>✓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39A1341B-0A43-0B47-A8E9-A726407185A5}"/>
              </a:ext>
            </a:extLst>
          </p:cNvPr>
          <p:cNvSpPr txBox="1"/>
          <p:nvPr/>
        </p:nvSpPr>
        <p:spPr>
          <a:xfrm>
            <a:off x="2930614" y="2448988"/>
            <a:ext cx="704040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 algn="ctr">
              <a:defRPr/>
            </a:pPr>
            <a:r>
              <a:rPr lang="en-US" sz="5400" b="1" dirty="0">
                <a:solidFill>
                  <a:srgbClr val="00B050"/>
                </a:solidFill>
              </a:rPr>
              <a:t>✓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3FE847BF-942D-8C46-88A7-832E2FA85BB0}"/>
              </a:ext>
            </a:extLst>
          </p:cNvPr>
          <p:cNvSpPr txBox="1"/>
          <p:nvPr/>
        </p:nvSpPr>
        <p:spPr>
          <a:xfrm>
            <a:off x="4778307" y="2448988"/>
            <a:ext cx="907621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 algn="ctr">
              <a:defRPr/>
            </a:pPr>
            <a:r>
              <a:rPr lang="en-US" sz="5400" b="1" dirty="0">
                <a:solidFill>
                  <a:srgbClr val="FF0000"/>
                </a:solidFill>
              </a:rPr>
              <a:t>✘</a:t>
            </a:r>
            <a:r>
              <a:rPr lang="en-US" sz="5400" b="1" dirty="0">
                <a:solidFill>
                  <a:srgbClr val="00B050"/>
                </a:solidFill>
              </a:rPr>
              <a:t> 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92AAA3E8-26D4-6D42-A19A-CAB53494B0C7}"/>
              </a:ext>
            </a:extLst>
          </p:cNvPr>
          <p:cNvSpPr txBox="1"/>
          <p:nvPr/>
        </p:nvSpPr>
        <p:spPr>
          <a:xfrm>
            <a:off x="6709655" y="2448988"/>
            <a:ext cx="704040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 algn="ctr">
              <a:defRPr/>
            </a:pPr>
            <a:r>
              <a:rPr lang="en-US" sz="5400" b="1" dirty="0">
                <a:solidFill>
                  <a:srgbClr val="00B050"/>
                </a:solidFill>
              </a:rPr>
              <a:t>✓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2BD7414B-29EC-B24C-B1F4-7C069D3F5743}"/>
              </a:ext>
            </a:extLst>
          </p:cNvPr>
          <p:cNvSpPr txBox="1"/>
          <p:nvPr/>
        </p:nvSpPr>
        <p:spPr>
          <a:xfrm>
            <a:off x="8437422" y="2448988"/>
            <a:ext cx="907621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 algn="ctr">
              <a:defRPr/>
            </a:pPr>
            <a:r>
              <a:rPr lang="en-US" sz="5400" b="1" dirty="0">
                <a:solidFill>
                  <a:srgbClr val="FF0000"/>
                </a:solidFill>
              </a:rPr>
              <a:t>✘</a:t>
            </a:r>
            <a:r>
              <a:rPr lang="en-US" sz="5400" b="1" dirty="0">
                <a:solidFill>
                  <a:srgbClr val="00B050"/>
                </a:solidFill>
              </a:rPr>
              <a:t> 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507F2C46-7039-3F49-B96A-FA4152845634}"/>
              </a:ext>
            </a:extLst>
          </p:cNvPr>
          <p:cNvSpPr txBox="1"/>
          <p:nvPr/>
        </p:nvSpPr>
        <p:spPr>
          <a:xfrm>
            <a:off x="10297545" y="2493534"/>
            <a:ext cx="907621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 algn="ctr">
              <a:defRPr/>
            </a:pPr>
            <a:r>
              <a:rPr lang="en-US" sz="5400" b="1" dirty="0">
                <a:solidFill>
                  <a:srgbClr val="FF0000"/>
                </a:solidFill>
              </a:rPr>
              <a:t>✘</a:t>
            </a:r>
            <a:r>
              <a:rPr lang="en-US" sz="5400" b="1" dirty="0">
                <a:solidFill>
                  <a:srgbClr val="00B050"/>
                </a:solidFill>
              </a:rPr>
              <a:t> 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F960AFB7-BD6D-C44E-9414-6B3C07343DE1}"/>
              </a:ext>
            </a:extLst>
          </p:cNvPr>
          <p:cNvSpPr txBox="1"/>
          <p:nvPr/>
        </p:nvSpPr>
        <p:spPr>
          <a:xfrm>
            <a:off x="2886916" y="3754292"/>
            <a:ext cx="704040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 algn="ctr">
              <a:defRPr/>
            </a:pPr>
            <a:r>
              <a:rPr lang="en-US" sz="5400" b="1" dirty="0">
                <a:solidFill>
                  <a:srgbClr val="00B050"/>
                </a:solidFill>
              </a:rPr>
              <a:t>✓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0481BD5C-9DEF-3945-8951-C23626DFC437}"/>
              </a:ext>
            </a:extLst>
          </p:cNvPr>
          <p:cNvSpPr txBox="1"/>
          <p:nvPr/>
        </p:nvSpPr>
        <p:spPr>
          <a:xfrm>
            <a:off x="4778307" y="3754292"/>
            <a:ext cx="704040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 algn="ctr">
              <a:defRPr/>
            </a:pPr>
            <a:r>
              <a:rPr lang="en-US" sz="5400" b="1" dirty="0">
                <a:solidFill>
                  <a:srgbClr val="00B050"/>
                </a:solidFill>
              </a:rPr>
              <a:t>✓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36036929-DDCF-8745-9C29-69A054AF6184}"/>
              </a:ext>
            </a:extLst>
          </p:cNvPr>
          <p:cNvSpPr txBox="1"/>
          <p:nvPr/>
        </p:nvSpPr>
        <p:spPr>
          <a:xfrm>
            <a:off x="6669698" y="3754292"/>
            <a:ext cx="704040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 algn="ctr">
              <a:defRPr/>
            </a:pPr>
            <a:r>
              <a:rPr lang="en-US" sz="5400" b="1" dirty="0">
                <a:solidFill>
                  <a:srgbClr val="00B050"/>
                </a:solidFill>
              </a:rPr>
              <a:t>✓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A65C5591-1DC2-524B-BB9A-A9D51D87E7F4}"/>
              </a:ext>
            </a:extLst>
          </p:cNvPr>
          <p:cNvSpPr txBox="1"/>
          <p:nvPr/>
        </p:nvSpPr>
        <p:spPr>
          <a:xfrm>
            <a:off x="10297545" y="3754292"/>
            <a:ext cx="907621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 algn="ctr">
              <a:defRPr/>
            </a:pPr>
            <a:r>
              <a:rPr lang="en-US" sz="5400" b="1" dirty="0">
                <a:solidFill>
                  <a:srgbClr val="FF0000"/>
                </a:solidFill>
              </a:rPr>
              <a:t>✘</a:t>
            </a:r>
            <a:r>
              <a:rPr lang="en-US" sz="5400" b="1" dirty="0">
                <a:solidFill>
                  <a:srgbClr val="00B050"/>
                </a:solidFill>
              </a:rPr>
              <a:t> 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CAFB1336-74ED-014B-8C27-830DE649A8E5}"/>
              </a:ext>
            </a:extLst>
          </p:cNvPr>
          <p:cNvSpPr txBox="1"/>
          <p:nvPr/>
        </p:nvSpPr>
        <p:spPr>
          <a:xfrm>
            <a:off x="2889428" y="5252651"/>
            <a:ext cx="704040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 algn="ctr">
              <a:defRPr/>
            </a:pPr>
            <a:r>
              <a:rPr lang="en-US" sz="5400" b="1" dirty="0">
                <a:solidFill>
                  <a:srgbClr val="00B050"/>
                </a:solidFill>
              </a:rPr>
              <a:t>✓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5A0DD80C-DF4D-D940-AEEE-58FA6A48819B}"/>
              </a:ext>
            </a:extLst>
          </p:cNvPr>
          <p:cNvSpPr txBox="1"/>
          <p:nvPr/>
        </p:nvSpPr>
        <p:spPr>
          <a:xfrm>
            <a:off x="4778307" y="5247372"/>
            <a:ext cx="704040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 algn="ctr">
              <a:defRPr/>
            </a:pPr>
            <a:r>
              <a:rPr lang="en-US" sz="5400" b="1" dirty="0">
                <a:solidFill>
                  <a:srgbClr val="00B050"/>
                </a:solidFill>
              </a:rPr>
              <a:t>✓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C8F44EB1-7B64-9647-861D-F0D30B544DC6}"/>
              </a:ext>
            </a:extLst>
          </p:cNvPr>
          <p:cNvSpPr txBox="1"/>
          <p:nvPr/>
        </p:nvSpPr>
        <p:spPr>
          <a:xfrm>
            <a:off x="6667186" y="5276578"/>
            <a:ext cx="704040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 algn="ctr">
              <a:defRPr/>
            </a:pPr>
            <a:r>
              <a:rPr lang="en-US" sz="5400" b="1" dirty="0">
                <a:solidFill>
                  <a:srgbClr val="00B050"/>
                </a:solidFill>
              </a:rPr>
              <a:t>✓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5EE8FB3C-C258-C840-8609-2F43AA7422D0}"/>
              </a:ext>
            </a:extLst>
          </p:cNvPr>
          <p:cNvSpPr txBox="1"/>
          <p:nvPr/>
        </p:nvSpPr>
        <p:spPr>
          <a:xfrm>
            <a:off x="8437422" y="5325016"/>
            <a:ext cx="704040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 algn="ctr">
              <a:defRPr/>
            </a:pPr>
            <a:r>
              <a:rPr lang="en-US" sz="5400" b="1" dirty="0">
                <a:solidFill>
                  <a:srgbClr val="00B050"/>
                </a:solidFill>
              </a:rPr>
              <a:t>✓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C19A8FBA-019A-0B43-BC73-A7DDA4FF82C2}"/>
              </a:ext>
            </a:extLst>
          </p:cNvPr>
          <p:cNvSpPr txBox="1"/>
          <p:nvPr/>
        </p:nvSpPr>
        <p:spPr>
          <a:xfrm>
            <a:off x="10305157" y="5325016"/>
            <a:ext cx="704040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 algn="ctr">
              <a:defRPr/>
            </a:pPr>
            <a:r>
              <a:rPr lang="en-US" sz="5400" b="1" dirty="0">
                <a:solidFill>
                  <a:srgbClr val="00B050"/>
                </a:solidFill>
              </a:rPr>
              <a:t>✓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326BF7D8-7D62-314A-99B5-FA7E018B19A0}"/>
              </a:ext>
            </a:extLst>
          </p:cNvPr>
          <p:cNvSpPr txBox="1"/>
          <p:nvPr/>
        </p:nvSpPr>
        <p:spPr>
          <a:xfrm>
            <a:off x="8641003" y="1227661"/>
            <a:ext cx="907621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 algn="ctr">
              <a:defRPr/>
            </a:pPr>
            <a:r>
              <a:rPr lang="en-US" sz="5400" b="1" dirty="0">
                <a:solidFill>
                  <a:srgbClr val="FF0000"/>
                </a:solidFill>
              </a:rPr>
              <a:t>✘</a:t>
            </a:r>
            <a:r>
              <a:rPr lang="en-US" sz="5400" b="1" dirty="0">
                <a:solidFill>
                  <a:srgbClr val="00B050"/>
                </a:solidFill>
              </a:rPr>
              <a:t> 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BEA4D8E1-2F5C-A643-9D22-02A6D3B02BDC}"/>
              </a:ext>
            </a:extLst>
          </p:cNvPr>
          <p:cNvSpPr txBox="1"/>
          <p:nvPr/>
        </p:nvSpPr>
        <p:spPr>
          <a:xfrm>
            <a:off x="8390773" y="3754815"/>
            <a:ext cx="704040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 algn="ctr">
              <a:defRPr/>
            </a:pPr>
            <a:r>
              <a:rPr lang="en-US" sz="5400" b="1" dirty="0">
                <a:solidFill>
                  <a:srgbClr val="00B050"/>
                </a:solidFill>
              </a:rPr>
              <a:t>✓</a:t>
            </a:r>
          </a:p>
        </p:txBody>
      </p:sp>
    </p:spTree>
    <p:extLst>
      <p:ext uri="{BB962C8B-B14F-4D97-AF65-F5344CB8AC3E}">
        <p14:creationId xmlns:p14="http://schemas.microsoft.com/office/powerpoint/2010/main" val="14565123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GB" dirty="0" smtClean="0">
                <a:latin typeface="Garamond" charset="0"/>
                <a:cs typeface="Arial" charset="0"/>
              </a:rPr>
              <a:t>LIABILITY - SUMMARY</a:t>
            </a:r>
            <a:endParaRPr lang="en-GB" dirty="0">
              <a:latin typeface="Garamond" charset="0"/>
              <a:cs typeface="Arial" charset="0"/>
            </a:endParaRPr>
          </a:p>
        </p:txBody>
      </p:sp>
      <p:sp>
        <p:nvSpPr>
          <p:cNvPr id="80898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>
            <a:noAutofit/>
          </a:bodyPr>
          <a:lstStyle/>
          <a:p>
            <a:pPr marL="495300" indent="-495300" eaLnBrk="1" hangingPunct="1"/>
            <a:r>
              <a:rPr lang="de-DE" sz="3200" b="1" dirty="0" smtClean="0">
                <a:solidFill>
                  <a:srgbClr val="000000"/>
                </a:solidFill>
                <a:latin typeface="Garamond" charset="0"/>
                <a:cs typeface="Arial" charset="0"/>
              </a:rPr>
              <a:t>Intention</a:t>
            </a:r>
            <a:r>
              <a:rPr lang="de-DE" sz="3200" dirty="0" smtClean="0">
                <a:solidFill>
                  <a:srgbClr val="000000"/>
                </a:solidFill>
                <a:latin typeface="Garamond" charset="0"/>
                <a:cs typeface="Arial" charset="0"/>
              </a:rPr>
              <a:t> – </a:t>
            </a:r>
            <a:r>
              <a:rPr lang="de-DE" sz="3200" dirty="0" err="1" smtClean="0">
                <a:solidFill>
                  <a:srgbClr val="000000"/>
                </a:solidFill>
                <a:latin typeface="Garamond" charset="0"/>
                <a:cs typeface="Arial" charset="0"/>
              </a:rPr>
              <a:t>very</a:t>
            </a:r>
            <a:r>
              <a:rPr lang="de-DE" sz="3200" dirty="0" smtClean="0">
                <a:solidFill>
                  <a:srgbClr val="000000"/>
                </a:solidFill>
                <a:latin typeface="Garamond" charset="0"/>
                <a:cs typeface="Arial" charset="0"/>
              </a:rPr>
              <a:t> limited </a:t>
            </a:r>
            <a:r>
              <a:rPr lang="de-DE" sz="3200" dirty="0" err="1" smtClean="0">
                <a:solidFill>
                  <a:srgbClr val="000000"/>
                </a:solidFill>
                <a:latin typeface="Garamond" charset="0"/>
                <a:cs typeface="Arial" charset="0"/>
              </a:rPr>
              <a:t>role</a:t>
            </a:r>
            <a:r>
              <a:rPr lang="de-DE" sz="3200" dirty="0" smtClean="0">
                <a:solidFill>
                  <a:srgbClr val="000000"/>
                </a:solidFill>
                <a:latin typeface="Garamond" charset="0"/>
                <a:cs typeface="Arial" charset="0"/>
              </a:rPr>
              <a:t> – CTP; </a:t>
            </a:r>
            <a:r>
              <a:rPr lang="de-DE" sz="3200" dirty="0" err="1" smtClean="0">
                <a:solidFill>
                  <a:srgbClr val="000000"/>
                </a:solidFill>
                <a:latin typeface="Garamond" charset="0"/>
                <a:cs typeface="Arial" charset="0"/>
              </a:rPr>
              <a:t>second</a:t>
            </a:r>
            <a:r>
              <a:rPr lang="de-DE" sz="3200" dirty="0" smtClean="0">
                <a:solidFill>
                  <a:srgbClr val="000000"/>
                </a:solidFill>
                <a:latin typeface="Garamond" charset="0"/>
                <a:cs typeface="Arial" charset="0"/>
              </a:rPr>
              <a:t> </a:t>
            </a:r>
            <a:r>
              <a:rPr lang="de-DE" sz="3200" dirty="0" err="1" smtClean="0">
                <a:solidFill>
                  <a:srgbClr val="000000"/>
                </a:solidFill>
                <a:latin typeface="Garamond" charset="0"/>
                <a:cs typeface="Arial" charset="0"/>
              </a:rPr>
              <a:t>medical</a:t>
            </a:r>
            <a:r>
              <a:rPr lang="de-DE" sz="3200" dirty="0" smtClean="0">
                <a:solidFill>
                  <a:srgbClr val="000000"/>
                </a:solidFill>
                <a:latin typeface="Garamond" charset="0"/>
                <a:cs typeface="Arial" charset="0"/>
              </a:rPr>
              <a:t> </a:t>
            </a:r>
            <a:r>
              <a:rPr lang="de-DE" sz="3200" dirty="0" err="1" smtClean="0">
                <a:solidFill>
                  <a:srgbClr val="000000"/>
                </a:solidFill>
                <a:latin typeface="Garamond" charset="0"/>
                <a:cs typeface="Arial" charset="0"/>
              </a:rPr>
              <a:t>use</a:t>
            </a:r>
            <a:r>
              <a:rPr lang="de-DE" sz="3200" dirty="0" smtClean="0">
                <a:solidFill>
                  <a:srgbClr val="000000"/>
                </a:solidFill>
                <a:latin typeface="Garamond" charset="0"/>
                <a:cs typeface="Arial" charset="0"/>
              </a:rPr>
              <a:t>?; </a:t>
            </a:r>
            <a:r>
              <a:rPr lang="de-DE" sz="3200" dirty="0" err="1" smtClean="0">
                <a:solidFill>
                  <a:srgbClr val="000000"/>
                </a:solidFill>
                <a:latin typeface="Garamond" charset="0"/>
                <a:cs typeface="Arial" charset="0"/>
              </a:rPr>
              <a:t>free</a:t>
            </a:r>
            <a:r>
              <a:rPr lang="de-DE" sz="3200" dirty="0" smtClean="0">
                <a:solidFill>
                  <a:srgbClr val="000000"/>
                </a:solidFill>
                <a:latin typeface="Garamond" charset="0"/>
                <a:cs typeface="Arial" charset="0"/>
              </a:rPr>
              <a:t> </a:t>
            </a:r>
            <a:r>
              <a:rPr lang="de-DE" sz="3200" dirty="0" err="1" smtClean="0">
                <a:solidFill>
                  <a:srgbClr val="000000"/>
                </a:solidFill>
                <a:latin typeface="Garamond" charset="0"/>
                <a:cs typeface="Arial" charset="0"/>
              </a:rPr>
              <a:t>riding</a:t>
            </a:r>
            <a:r>
              <a:rPr lang="de-DE" sz="3200" dirty="0" smtClean="0">
                <a:solidFill>
                  <a:srgbClr val="000000"/>
                </a:solidFill>
                <a:latin typeface="Garamond" charset="0"/>
                <a:cs typeface="Arial" charset="0"/>
              </a:rPr>
              <a:t> [</a:t>
            </a:r>
            <a:r>
              <a:rPr lang="de-DE" sz="3200" dirty="0" err="1" smtClean="0">
                <a:solidFill>
                  <a:srgbClr val="000000"/>
                </a:solidFill>
                <a:latin typeface="Garamond" charset="0"/>
                <a:cs typeface="Arial" charset="0"/>
              </a:rPr>
              <a:t>even</a:t>
            </a:r>
            <a:r>
              <a:rPr lang="de-DE" sz="3200" dirty="0" smtClean="0">
                <a:solidFill>
                  <a:srgbClr val="000000"/>
                </a:solidFill>
                <a:latin typeface="Garamond" charset="0"/>
                <a:cs typeface="Arial" charset="0"/>
              </a:rPr>
              <a:t> </a:t>
            </a:r>
            <a:r>
              <a:rPr lang="de-DE" sz="3200" dirty="0" err="1" smtClean="0">
                <a:solidFill>
                  <a:srgbClr val="000000"/>
                </a:solidFill>
                <a:latin typeface="Garamond" charset="0"/>
                <a:cs typeface="Arial" charset="0"/>
              </a:rPr>
              <a:t>less</a:t>
            </a:r>
            <a:r>
              <a:rPr lang="de-DE" sz="3200" dirty="0" smtClean="0">
                <a:solidFill>
                  <a:srgbClr val="000000"/>
                </a:solidFill>
                <a:latin typeface="Garamond" charset="0"/>
                <a:cs typeface="Arial" charset="0"/>
              </a:rPr>
              <a:t> </a:t>
            </a:r>
            <a:r>
              <a:rPr lang="de-DE" sz="3200" dirty="0" err="1" smtClean="0">
                <a:solidFill>
                  <a:srgbClr val="000000"/>
                </a:solidFill>
                <a:latin typeface="Garamond" charset="0"/>
                <a:cs typeface="Arial" charset="0"/>
              </a:rPr>
              <a:t>of</a:t>
            </a:r>
            <a:r>
              <a:rPr lang="de-DE" sz="3200" dirty="0" smtClean="0">
                <a:solidFill>
                  <a:srgbClr val="000000"/>
                </a:solidFill>
                <a:latin typeface="Garamond" charset="0"/>
                <a:cs typeface="Arial" charset="0"/>
              </a:rPr>
              <a:t> a </a:t>
            </a:r>
            <a:r>
              <a:rPr lang="de-DE" sz="3200" dirty="0" err="1" smtClean="0">
                <a:solidFill>
                  <a:srgbClr val="000000"/>
                </a:solidFill>
                <a:latin typeface="Garamond" charset="0"/>
                <a:cs typeface="Arial" charset="0"/>
              </a:rPr>
              <a:t>role</a:t>
            </a:r>
            <a:r>
              <a:rPr lang="de-DE" sz="3200" dirty="0" smtClean="0">
                <a:solidFill>
                  <a:srgbClr val="000000"/>
                </a:solidFill>
                <a:latin typeface="Garamond" charset="0"/>
                <a:cs typeface="Arial" charset="0"/>
              </a:rPr>
              <a:t> </a:t>
            </a:r>
            <a:r>
              <a:rPr lang="de-DE" sz="3200" dirty="0" err="1" smtClean="0">
                <a:solidFill>
                  <a:srgbClr val="000000"/>
                </a:solidFill>
                <a:latin typeface="Garamond" charset="0"/>
                <a:cs typeface="Arial" charset="0"/>
              </a:rPr>
              <a:t>for</a:t>
            </a:r>
            <a:r>
              <a:rPr lang="de-DE" sz="3200" dirty="0" smtClean="0">
                <a:solidFill>
                  <a:srgbClr val="000000"/>
                </a:solidFill>
                <a:latin typeface="Garamond" charset="0"/>
                <a:cs typeface="Arial" charset="0"/>
              </a:rPr>
              <a:t> </a:t>
            </a:r>
            <a:r>
              <a:rPr lang="de-DE" sz="3200" dirty="0" err="1" smtClean="0">
                <a:solidFill>
                  <a:srgbClr val="000000"/>
                </a:solidFill>
                <a:latin typeface="Garamond" charset="0"/>
                <a:cs typeface="Arial" charset="0"/>
              </a:rPr>
              <a:t>recklessness</a:t>
            </a:r>
            <a:r>
              <a:rPr lang="de-DE" sz="3200" dirty="0" smtClean="0">
                <a:solidFill>
                  <a:srgbClr val="000000"/>
                </a:solidFill>
                <a:latin typeface="Garamond" charset="0"/>
                <a:cs typeface="Arial" charset="0"/>
              </a:rPr>
              <a:t>]</a:t>
            </a:r>
            <a:endParaRPr lang="de-DE" sz="3200" dirty="0">
              <a:solidFill>
                <a:srgbClr val="000000"/>
              </a:solidFill>
              <a:latin typeface="Garamond" charset="0"/>
              <a:cs typeface="Arial" charset="0"/>
            </a:endParaRPr>
          </a:p>
          <a:p>
            <a:pPr marL="495300" indent="-495300"/>
            <a:r>
              <a:rPr lang="en-GB" sz="3200" b="1" dirty="0" smtClean="0">
                <a:solidFill>
                  <a:srgbClr val="000000"/>
                </a:solidFill>
                <a:latin typeface="Garamond" charset="0"/>
                <a:cs typeface="Arial" charset="0"/>
              </a:rPr>
              <a:t>Knowledge </a:t>
            </a:r>
            <a:r>
              <a:rPr lang="en-GB" sz="3200" dirty="0" smtClean="0">
                <a:solidFill>
                  <a:srgbClr val="000000"/>
                </a:solidFill>
                <a:latin typeface="Garamond" charset="0"/>
                <a:cs typeface="Arial" charset="0"/>
              </a:rPr>
              <a:t>– plays a significant role – </a:t>
            </a:r>
            <a:r>
              <a:rPr lang="de-DE" sz="3200" dirty="0" smtClean="0">
                <a:solidFill>
                  <a:srgbClr val="000000"/>
                </a:solidFill>
                <a:latin typeface="Garamond" charset="0"/>
                <a:cs typeface="Arial" charset="0"/>
              </a:rPr>
              <a:t>© in </a:t>
            </a:r>
            <a:r>
              <a:rPr lang="de-DE" sz="3200" dirty="0" err="1" smtClean="0">
                <a:solidFill>
                  <a:srgbClr val="000000"/>
                </a:solidFill>
                <a:latin typeface="Garamond" charset="0"/>
                <a:cs typeface="Arial" charset="0"/>
              </a:rPr>
              <a:t>secondary</a:t>
            </a:r>
            <a:r>
              <a:rPr lang="de-DE" sz="3200" dirty="0" smtClean="0">
                <a:solidFill>
                  <a:srgbClr val="000000"/>
                </a:solidFill>
                <a:latin typeface="Garamond" charset="0"/>
                <a:cs typeface="Arial" charset="0"/>
              </a:rPr>
              <a:t> </a:t>
            </a:r>
            <a:r>
              <a:rPr lang="de-DE" sz="3200" dirty="0" err="1" smtClean="0">
                <a:solidFill>
                  <a:srgbClr val="000000"/>
                </a:solidFill>
                <a:latin typeface="Garamond" charset="0"/>
                <a:cs typeface="Arial" charset="0"/>
              </a:rPr>
              <a:t>liability</a:t>
            </a:r>
            <a:r>
              <a:rPr lang="de-DE" sz="3200" dirty="0" smtClean="0">
                <a:solidFill>
                  <a:srgbClr val="000000"/>
                </a:solidFill>
                <a:latin typeface="Garamond" charset="0"/>
                <a:cs typeface="Arial" charset="0"/>
              </a:rPr>
              <a:t>; P – </a:t>
            </a:r>
            <a:r>
              <a:rPr lang="de-DE" sz="3200" dirty="0" err="1" smtClean="0">
                <a:solidFill>
                  <a:srgbClr val="000000"/>
                </a:solidFill>
                <a:latin typeface="Garamond" charset="0"/>
                <a:cs typeface="Arial" charset="0"/>
              </a:rPr>
              <a:t>indirect</a:t>
            </a:r>
            <a:r>
              <a:rPr lang="de-DE" sz="3200" dirty="0" smtClean="0">
                <a:solidFill>
                  <a:srgbClr val="000000"/>
                </a:solidFill>
                <a:latin typeface="Garamond" charset="0"/>
                <a:cs typeface="Arial" charset="0"/>
              </a:rPr>
              <a:t> </a:t>
            </a:r>
            <a:r>
              <a:rPr lang="de-DE" sz="3200" dirty="0" err="1" smtClean="0">
                <a:solidFill>
                  <a:srgbClr val="000000"/>
                </a:solidFill>
                <a:latin typeface="Garamond" charset="0"/>
                <a:cs typeface="Arial" charset="0"/>
              </a:rPr>
              <a:t>infringement</a:t>
            </a:r>
            <a:r>
              <a:rPr lang="de-DE" sz="3200" dirty="0" smtClean="0">
                <a:solidFill>
                  <a:srgbClr val="000000"/>
                </a:solidFill>
                <a:latin typeface="Garamond" charset="0"/>
                <a:cs typeface="Arial" charset="0"/>
              </a:rPr>
              <a:t>; TS – </a:t>
            </a:r>
            <a:r>
              <a:rPr lang="de-DE" sz="3200" dirty="0" err="1" smtClean="0">
                <a:solidFill>
                  <a:srgbClr val="000000"/>
                </a:solidFill>
                <a:latin typeface="Garamond" charset="0"/>
                <a:cs typeface="Arial" charset="0"/>
              </a:rPr>
              <a:t>third</a:t>
            </a:r>
            <a:r>
              <a:rPr lang="de-DE" sz="3200" dirty="0" smtClean="0">
                <a:solidFill>
                  <a:srgbClr val="000000"/>
                </a:solidFill>
                <a:latin typeface="Garamond" charset="0"/>
                <a:cs typeface="Arial" charset="0"/>
              </a:rPr>
              <a:t> </a:t>
            </a:r>
            <a:r>
              <a:rPr lang="de-DE" sz="3200" dirty="0" err="1" smtClean="0">
                <a:solidFill>
                  <a:srgbClr val="000000"/>
                </a:solidFill>
                <a:latin typeface="Garamond" charset="0"/>
                <a:cs typeface="Arial" charset="0"/>
              </a:rPr>
              <a:t>parties</a:t>
            </a:r>
            <a:r>
              <a:rPr lang="de-DE" sz="3200" dirty="0" smtClean="0">
                <a:solidFill>
                  <a:srgbClr val="000000"/>
                </a:solidFill>
                <a:latin typeface="Garamond" charset="0"/>
                <a:cs typeface="Arial" charset="0"/>
              </a:rPr>
              <a:t>/</a:t>
            </a:r>
            <a:r>
              <a:rPr lang="de-DE" sz="3200" dirty="0" err="1" smtClean="0">
                <a:solidFill>
                  <a:srgbClr val="000000"/>
                </a:solidFill>
                <a:latin typeface="Garamond" charset="0"/>
                <a:cs typeface="Arial" charset="0"/>
              </a:rPr>
              <a:t>infringing</a:t>
            </a:r>
            <a:r>
              <a:rPr lang="de-DE" sz="3200" dirty="0" smtClean="0">
                <a:solidFill>
                  <a:srgbClr val="000000"/>
                </a:solidFill>
                <a:latin typeface="Garamond" charset="0"/>
                <a:cs typeface="Arial" charset="0"/>
              </a:rPr>
              <a:t> </a:t>
            </a:r>
            <a:r>
              <a:rPr lang="de-DE" sz="3200" dirty="0" err="1" smtClean="0">
                <a:solidFill>
                  <a:srgbClr val="000000"/>
                </a:solidFill>
                <a:latin typeface="Garamond" charset="0"/>
                <a:cs typeface="Arial" charset="0"/>
              </a:rPr>
              <a:t>goods</a:t>
            </a:r>
            <a:endParaRPr lang="de-DE" sz="3200" dirty="0">
              <a:solidFill>
                <a:srgbClr val="000000"/>
              </a:solidFill>
              <a:latin typeface="Garamond" charset="0"/>
              <a:cs typeface="Arial" charset="0"/>
            </a:endParaRPr>
          </a:p>
          <a:p>
            <a:pPr marL="495300" indent="-495300"/>
            <a:r>
              <a:rPr lang="de-DE" sz="3200" b="1" dirty="0" err="1" smtClean="0">
                <a:solidFill>
                  <a:srgbClr val="000000"/>
                </a:solidFill>
                <a:latin typeface="Garamond" charset="0"/>
                <a:cs typeface="Arial" charset="0"/>
              </a:rPr>
              <a:t>Purpose</a:t>
            </a:r>
            <a:r>
              <a:rPr lang="de-DE" sz="3200" b="1" dirty="0" smtClean="0">
                <a:solidFill>
                  <a:srgbClr val="000000"/>
                </a:solidFill>
                <a:latin typeface="Garamond" charset="0"/>
                <a:cs typeface="Arial" charset="0"/>
              </a:rPr>
              <a:t> – </a:t>
            </a:r>
            <a:r>
              <a:rPr lang="de-DE" sz="3200" dirty="0" err="1" smtClean="0">
                <a:solidFill>
                  <a:srgbClr val="000000"/>
                </a:solidFill>
                <a:latin typeface="Garamond" charset="0"/>
                <a:cs typeface="Arial" charset="0"/>
              </a:rPr>
              <a:t>plays</a:t>
            </a:r>
            <a:r>
              <a:rPr lang="de-DE" sz="3200" dirty="0" smtClean="0">
                <a:solidFill>
                  <a:srgbClr val="000000"/>
                </a:solidFill>
                <a:latin typeface="Garamond" charset="0"/>
                <a:cs typeface="Arial" charset="0"/>
              </a:rPr>
              <a:t> </a:t>
            </a:r>
            <a:r>
              <a:rPr lang="de-DE" sz="3200" dirty="0" err="1" smtClean="0">
                <a:solidFill>
                  <a:srgbClr val="000000"/>
                </a:solidFill>
                <a:latin typeface="Garamond" charset="0"/>
                <a:cs typeface="Arial" charset="0"/>
              </a:rPr>
              <a:t>the</a:t>
            </a:r>
            <a:r>
              <a:rPr lang="de-DE" sz="3200" dirty="0" smtClean="0">
                <a:solidFill>
                  <a:srgbClr val="000000"/>
                </a:solidFill>
                <a:latin typeface="Garamond" charset="0"/>
                <a:cs typeface="Arial" charset="0"/>
              </a:rPr>
              <a:t> </a:t>
            </a:r>
            <a:r>
              <a:rPr lang="de-DE" sz="3200" dirty="0" err="1" smtClean="0">
                <a:solidFill>
                  <a:srgbClr val="000000"/>
                </a:solidFill>
                <a:latin typeface="Garamond" charset="0"/>
                <a:cs typeface="Arial" charset="0"/>
              </a:rPr>
              <a:t>biggest</a:t>
            </a:r>
            <a:r>
              <a:rPr lang="de-DE" sz="3200" dirty="0" smtClean="0">
                <a:solidFill>
                  <a:srgbClr val="000000"/>
                </a:solidFill>
                <a:latin typeface="Garamond" charset="0"/>
                <a:cs typeface="Arial" charset="0"/>
              </a:rPr>
              <a:t> </a:t>
            </a:r>
            <a:r>
              <a:rPr lang="de-DE" sz="3200" dirty="0" err="1" smtClean="0">
                <a:solidFill>
                  <a:srgbClr val="000000"/>
                </a:solidFill>
                <a:latin typeface="Garamond" charset="0"/>
                <a:cs typeface="Arial" charset="0"/>
              </a:rPr>
              <a:t>role</a:t>
            </a:r>
            <a:r>
              <a:rPr lang="de-DE" sz="3200" dirty="0" smtClean="0">
                <a:solidFill>
                  <a:srgbClr val="000000"/>
                </a:solidFill>
                <a:latin typeface="Garamond" charset="0"/>
                <a:cs typeface="Arial" charset="0"/>
              </a:rPr>
              <a:t> – in </a:t>
            </a:r>
            <a:r>
              <a:rPr lang="de-DE" sz="3200" dirty="0" err="1" smtClean="0">
                <a:solidFill>
                  <a:srgbClr val="000000"/>
                </a:solidFill>
                <a:latin typeface="Garamond" charset="0"/>
                <a:cs typeface="Arial" charset="0"/>
              </a:rPr>
              <a:t>relation</a:t>
            </a:r>
            <a:r>
              <a:rPr lang="de-DE" sz="3200" dirty="0" smtClean="0">
                <a:solidFill>
                  <a:srgbClr val="000000"/>
                </a:solidFill>
                <a:latin typeface="Garamond" charset="0"/>
                <a:cs typeface="Arial" charset="0"/>
              </a:rPr>
              <a:t> </a:t>
            </a:r>
            <a:r>
              <a:rPr lang="de-DE" sz="3200" dirty="0" err="1" smtClean="0">
                <a:solidFill>
                  <a:srgbClr val="000000"/>
                </a:solidFill>
                <a:latin typeface="Garamond" charset="0"/>
                <a:cs typeface="Arial" charset="0"/>
              </a:rPr>
              <a:t>to</a:t>
            </a:r>
            <a:r>
              <a:rPr lang="de-DE" sz="3200" dirty="0" smtClean="0">
                <a:solidFill>
                  <a:srgbClr val="000000"/>
                </a:solidFill>
                <a:latin typeface="Garamond" charset="0"/>
                <a:cs typeface="Arial" charset="0"/>
              </a:rPr>
              <a:t> </a:t>
            </a:r>
            <a:r>
              <a:rPr lang="de-DE" sz="3200" dirty="0" err="1" smtClean="0">
                <a:solidFill>
                  <a:srgbClr val="000000"/>
                </a:solidFill>
                <a:latin typeface="Garamond" charset="0"/>
                <a:cs typeface="Arial" charset="0"/>
              </a:rPr>
              <a:t>exceptions</a:t>
            </a:r>
            <a:r>
              <a:rPr lang="de-DE" sz="3200" dirty="0" smtClean="0">
                <a:solidFill>
                  <a:srgbClr val="000000"/>
                </a:solidFill>
                <a:latin typeface="Garamond" charset="0"/>
                <a:cs typeface="Arial" charset="0"/>
              </a:rPr>
              <a:t> </a:t>
            </a:r>
            <a:r>
              <a:rPr lang="de-DE" sz="3200" dirty="0" err="1" smtClean="0">
                <a:solidFill>
                  <a:srgbClr val="000000"/>
                </a:solidFill>
                <a:latin typeface="Garamond" charset="0"/>
                <a:cs typeface="Arial" charset="0"/>
              </a:rPr>
              <a:t>for</a:t>
            </a:r>
            <a:r>
              <a:rPr lang="de-DE" sz="3200" dirty="0" smtClean="0">
                <a:solidFill>
                  <a:srgbClr val="000000"/>
                </a:solidFill>
                <a:latin typeface="Garamond" charset="0"/>
                <a:cs typeface="Arial" charset="0"/>
              </a:rPr>
              <a:t> ©, TS, P </a:t>
            </a:r>
            <a:r>
              <a:rPr lang="de-DE" sz="3200" dirty="0" err="1" smtClean="0">
                <a:solidFill>
                  <a:srgbClr val="000000"/>
                </a:solidFill>
                <a:latin typeface="Garamond" charset="0"/>
                <a:cs typeface="Arial" charset="0"/>
              </a:rPr>
              <a:t>and</a:t>
            </a:r>
            <a:r>
              <a:rPr lang="de-DE" sz="3200" dirty="0" smtClean="0">
                <a:solidFill>
                  <a:srgbClr val="000000"/>
                </a:solidFill>
                <a:latin typeface="Garamond" charset="0"/>
                <a:cs typeface="Arial" charset="0"/>
              </a:rPr>
              <a:t> TMs (</a:t>
            </a:r>
            <a:r>
              <a:rPr lang="de-DE" sz="3200" dirty="0" err="1" smtClean="0">
                <a:solidFill>
                  <a:srgbClr val="000000"/>
                </a:solidFill>
                <a:latin typeface="Garamond" charset="0"/>
                <a:cs typeface="Arial" charset="0"/>
              </a:rPr>
              <a:t>and</a:t>
            </a:r>
            <a:r>
              <a:rPr lang="de-DE" sz="3200" dirty="0" smtClean="0">
                <a:solidFill>
                  <a:srgbClr val="000000"/>
                </a:solidFill>
                <a:latin typeface="Garamond" charset="0"/>
                <a:cs typeface="Arial" charset="0"/>
              </a:rPr>
              <a:t> </a:t>
            </a:r>
            <a:r>
              <a:rPr lang="de-DE" sz="3200" dirty="0" err="1" smtClean="0">
                <a:solidFill>
                  <a:srgbClr val="000000"/>
                </a:solidFill>
                <a:latin typeface="Garamond" charset="0"/>
                <a:cs typeface="Arial" charset="0"/>
              </a:rPr>
              <a:t>for</a:t>
            </a:r>
            <a:r>
              <a:rPr lang="de-DE" sz="3200" dirty="0" smtClean="0">
                <a:solidFill>
                  <a:srgbClr val="000000"/>
                </a:solidFill>
                <a:latin typeface="Garamond" charset="0"/>
                <a:cs typeface="Arial" charset="0"/>
              </a:rPr>
              <a:t> </a:t>
            </a:r>
            <a:r>
              <a:rPr lang="de-DE" sz="3200" dirty="0" err="1" smtClean="0">
                <a:solidFill>
                  <a:srgbClr val="000000"/>
                </a:solidFill>
                <a:latin typeface="Garamond" charset="0"/>
                <a:cs typeface="Arial" charset="0"/>
              </a:rPr>
              <a:t>free</a:t>
            </a:r>
            <a:r>
              <a:rPr lang="de-DE" sz="3200" dirty="0" smtClean="0">
                <a:solidFill>
                  <a:srgbClr val="000000"/>
                </a:solidFill>
                <a:latin typeface="Garamond" charset="0"/>
                <a:cs typeface="Arial" charset="0"/>
              </a:rPr>
              <a:t> </a:t>
            </a:r>
            <a:r>
              <a:rPr lang="de-DE" sz="3200" dirty="0" err="1" smtClean="0">
                <a:solidFill>
                  <a:srgbClr val="000000"/>
                </a:solidFill>
                <a:latin typeface="Garamond" charset="0"/>
                <a:cs typeface="Arial" charset="0"/>
              </a:rPr>
              <a:t>riding</a:t>
            </a:r>
            <a:r>
              <a:rPr lang="de-DE" sz="3200" dirty="0" smtClean="0">
                <a:solidFill>
                  <a:srgbClr val="000000"/>
                </a:solidFill>
                <a:latin typeface="Garamond" charset="0"/>
                <a:cs typeface="Arial" charset="0"/>
              </a:rPr>
              <a:t> in TMs)</a:t>
            </a:r>
          </a:p>
          <a:p>
            <a:pPr marL="495300" indent="-495300"/>
            <a:r>
              <a:rPr lang="de-DE" sz="3200" i="1" dirty="0" err="1" smtClean="0">
                <a:solidFill>
                  <a:srgbClr val="000000"/>
                </a:solidFill>
                <a:latin typeface="Garamond" charset="0"/>
                <a:cs typeface="Arial" charset="0"/>
              </a:rPr>
              <a:t>Does</a:t>
            </a:r>
            <a:r>
              <a:rPr lang="de-DE" sz="3200" i="1" dirty="0" smtClean="0">
                <a:solidFill>
                  <a:srgbClr val="000000"/>
                </a:solidFill>
                <a:latin typeface="Garamond" charset="0"/>
                <a:cs typeface="Arial" charset="0"/>
              </a:rPr>
              <a:t> </a:t>
            </a:r>
            <a:r>
              <a:rPr lang="de-DE" sz="3200" i="1" dirty="0" err="1" smtClean="0">
                <a:solidFill>
                  <a:srgbClr val="000000"/>
                </a:solidFill>
                <a:latin typeface="Garamond" charset="0"/>
                <a:cs typeface="Arial" charset="0"/>
              </a:rPr>
              <a:t>strict</a:t>
            </a:r>
            <a:r>
              <a:rPr lang="de-DE" sz="3200" i="1" dirty="0" smtClean="0">
                <a:solidFill>
                  <a:srgbClr val="000000"/>
                </a:solidFill>
                <a:latin typeface="Garamond" charset="0"/>
                <a:cs typeface="Arial" charset="0"/>
              </a:rPr>
              <a:t> </a:t>
            </a:r>
            <a:r>
              <a:rPr lang="de-DE" sz="3200" i="1" dirty="0" err="1" smtClean="0">
                <a:solidFill>
                  <a:srgbClr val="000000"/>
                </a:solidFill>
                <a:latin typeface="Garamond" charset="0"/>
                <a:cs typeface="Arial" charset="0"/>
              </a:rPr>
              <a:t>liability</a:t>
            </a:r>
            <a:r>
              <a:rPr lang="de-DE" sz="3200" i="1" dirty="0" smtClean="0">
                <a:solidFill>
                  <a:srgbClr val="000000"/>
                </a:solidFill>
                <a:latin typeface="Garamond" charset="0"/>
                <a:cs typeface="Arial" charset="0"/>
              </a:rPr>
              <a:t>/</a:t>
            </a:r>
            <a:r>
              <a:rPr lang="de-DE" sz="3200" i="1" dirty="0" err="1" smtClean="0">
                <a:solidFill>
                  <a:srgbClr val="000000"/>
                </a:solidFill>
                <a:latin typeface="Garamond" charset="0"/>
                <a:cs typeface="Arial" charset="0"/>
              </a:rPr>
              <a:t>contributory</a:t>
            </a:r>
            <a:r>
              <a:rPr lang="de-DE" sz="3200" i="1" dirty="0" smtClean="0">
                <a:solidFill>
                  <a:srgbClr val="000000"/>
                </a:solidFill>
                <a:latin typeface="Garamond" charset="0"/>
                <a:cs typeface="Arial" charset="0"/>
              </a:rPr>
              <a:t> </a:t>
            </a:r>
            <a:r>
              <a:rPr lang="de-DE" sz="3200" i="1" dirty="0" err="1" smtClean="0">
                <a:solidFill>
                  <a:srgbClr val="000000"/>
                </a:solidFill>
                <a:latin typeface="Garamond" charset="0"/>
                <a:cs typeface="Arial" charset="0"/>
              </a:rPr>
              <a:t>liability</a:t>
            </a:r>
            <a:r>
              <a:rPr lang="de-DE" sz="3200" i="1" dirty="0" smtClean="0">
                <a:solidFill>
                  <a:srgbClr val="000000"/>
                </a:solidFill>
                <a:latin typeface="Garamond" charset="0"/>
                <a:cs typeface="Arial" charset="0"/>
              </a:rPr>
              <a:t> </a:t>
            </a:r>
            <a:r>
              <a:rPr lang="de-DE" sz="3200" i="1" dirty="0" err="1" smtClean="0">
                <a:solidFill>
                  <a:srgbClr val="000000"/>
                </a:solidFill>
                <a:latin typeface="Garamond" charset="0"/>
                <a:cs typeface="Arial" charset="0"/>
              </a:rPr>
              <a:t>distinction</a:t>
            </a:r>
            <a:r>
              <a:rPr lang="de-DE" sz="3200" i="1" dirty="0" smtClean="0">
                <a:solidFill>
                  <a:srgbClr val="000000"/>
                </a:solidFill>
                <a:latin typeface="Garamond" charset="0"/>
                <a:cs typeface="Arial" charset="0"/>
              </a:rPr>
              <a:t> hold? </a:t>
            </a:r>
            <a:r>
              <a:rPr lang="de-DE" sz="3200" dirty="0" err="1" smtClean="0">
                <a:solidFill>
                  <a:srgbClr val="000000"/>
                </a:solidFill>
                <a:latin typeface="Garamond" charset="0"/>
                <a:cs typeface="Arial" charset="0"/>
              </a:rPr>
              <a:t>Is</a:t>
            </a:r>
            <a:r>
              <a:rPr lang="de-DE" sz="3200" dirty="0" smtClean="0">
                <a:solidFill>
                  <a:srgbClr val="000000"/>
                </a:solidFill>
                <a:latin typeface="Garamond" charset="0"/>
                <a:cs typeface="Arial" charset="0"/>
              </a:rPr>
              <a:t> </a:t>
            </a:r>
            <a:r>
              <a:rPr lang="de-DE" sz="3200" dirty="0" err="1" smtClean="0">
                <a:solidFill>
                  <a:srgbClr val="000000"/>
                </a:solidFill>
                <a:latin typeface="Garamond" charset="0"/>
                <a:cs typeface="Arial" charset="0"/>
              </a:rPr>
              <a:t>scope</a:t>
            </a:r>
            <a:r>
              <a:rPr lang="de-DE" sz="3200" dirty="0" smtClean="0">
                <a:solidFill>
                  <a:srgbClr val="000000"/>
                </a:solidFill>
                <a:latin typeface="Garamond" charset="0"/>
                <a:cs typeface="Arial" charset="0"/>
              </a:rPr>
              <a:t> </a:t>
            </a:r>
            <a:r>
              <a:rPr lang="de-DE" sz="3200" dirty="0" err="1" smtClean="0">
                <a:solidFill>
                  <a:srgbClr val="000000"/>
                </a:solidFill>
                <a:latin typeface="Garamond" charset="0"/>
                <a:cs typeface="Arial" charset="0"/>
              </a:rPr>
              <a:t>of</a:t>
            </a:r>
            <a:r>
              <a:rPr lang="de-DE" sz="3200" dirty="0" smtClean="0">
                <a:solidFill>
                  <a:srgbClr val="000000"/>
                </a:solidFill>
                <a:latin typeface="Garamond" charset="0"/>
                <a:cs typeface="Arial" charset="0"/>
              </a:rPr>
              <a:t> </a:t>
            </a:r>
            <a:r>
              <a:rPr lang="de-DE" sz="3200" dirty="0" err="1" smtClean="0">
                <a:solidFill>
                  <a:srgbClr val="000000"/>
                </a:solidFill>
                <a:latin typeface="Garamond" charset="0"/>
                <a:cs typeface="Arial" charset="0"/>
              </a:rPr>
              <a:t>contributory</a:t>
            </a:r>
            <a:r>
              <a:rPr lang="de-DE" sz="3200" dirty="0" smtClean="0">
                <a:solidFill>
                  <a:srgbClr val="000000"/>
                </a:solidFill>
                <a:latin typeface="Garamond" charset="0"/>
                <a:cs typeface="Arial" charset="0"/>
              </a:rPr>
              <a:t> </a:t>
            </a:r>
            <a:r>
              <a:rPr lang="de-DE" sz="3200" dirty="0" err="1" smtClean="0">
                <a:solidFill>
                  <a:srgbClr val="000000"/>
                </a:solidFill>
                <a:latin typeface="Garamond" charset="0"/>
                <a:cs typeface="Arial" charset="0"/>
              </a:rPr>
              <a:t>liability</a:t>
            </a:r>
            <a:r>
              <a:rPr lang="de-DE" sz="3200" dirty="0" smtClean="0">
                <a:solidFill>
                  <a:srgbClr val="000000"/>
                </a:solidFill>
                <a:latin typeface="Garamond" charset="0"/>
                <a:cs typeface="Arial" charset="0"/>
              </a:rPr>
              <a:t> </a:t>
            </a:r>
            <a:r>
              <a:rPr lang="de-DE" sz="3200" dirty="0" err="1" smtClean="0">
                <a:solidFill>
                  <a:srgbClr val="000000"/>
                </a:solidFill>
                <a:latin typeface="Garamond" charset="0"/>
                <a:cs typeface="Arial" charset="0"/>
              </a:rPr>
              <a:t>too</a:t>
            </a:r>
            <a:r>
              <a:rPr lang="de-DE" sz="3200" dirty="0" smtClean="0">
                <a:solidFill>
                  <a:srgbClr val="000000"/>
                </a:solidFill>
                <a:latin typeface="Garamond" charset="0"/>
                <a:cs typeface="Arial" charset="0"/>
              </a:rPr>
              <a:t> </a:t>
            </a:r>
            <a:r>
              <a:rPr lang="de-DE" sz="3200" dirty="0" err="1" smtClean="0">
                <a:solidFill>
                  <a:srgbClr val="000000"/>
                </a:solidFill>
                <a:latin typeface="Garamond" charset="0"/>
                <a:cs typeface="Arial" charset="0"/>
              </a:rPr>
              <a:t>wide</a:t>
            </a:r>
            <a:r>
              <a:rPr lang="de-DE" sz="3200" dirty="0" smtClean="0">
                <a:solidFill>
                  <a:srgbClr val="000000"/>
                </a:solidFill>
                <a:latin typeface="Garamond" charset="0"/>
                <a:cs typeface="Arial" charset="0"/>
              </a:rPr>
              <a:t> </a:t>
            </a:r>
            <a:r>
              <a:rPr lang="de-DE" sz="3200" dirty="0" err="1" smtClean="0">
                <a:solidFill>
                  <a:srgbClr val="000000"/>
                </a:solidFill>
                <a:latin typeface="Garamond" charset="0"/>
                <a:cs typeface="Arial" charset="0"/>
              </a:rPr>
              <a:t>because</a:t>
            </a:r>
            <a:r>
              <a:rPr lang="de-DE" sz="3200" dirty="0" smtClean="0">
                <a:solidFill>
                  <a:srgbClr val="000000"/>
                </a:solidFill>
                <a:latin typeface="Garamond" charset="0"/>
                <a:cs typeface="Arial" charset="0"/>
              </a:rPr>
              <a:t> </a:t>
            </a:r>
            <a:r>
              <a:rPr lang="de-DE" sz="3200" dirty="0" err="1" smtClean="0">
                <a:solidFill>
                  <a:srgbClr val="000000"/>
                </a:solidFill>
                <a:latin typeface="Garamond" charset="0"/>
                <a:cs typeface="Arial" charset="0"/>
              </a:rPr>
              <a:t>of</a:t>
            </a:r>
            <a:r>
              <a:rPr lang="de-DE" sz="3200" dirty="0" smtClean="0">
                <a:solidFill>
                  <a:srgbClr val="000000"/>
                </a:solidFill>
                <a:latin typeface="Garamond" charset="0"/>
                <a:cs typeface="Arial" charset="0"/>
              </a:rPr>
              <a:t> </a:t>
            </a:r>
            <a:r>
              <a:rPr lang="de-DE" sz="3200" dirty="0" err="1" smtClean="0">
                <a:solidFill>
                  <a:srgbClr val="000000"/>
                </a:solidFill>
                <a:latin typeface="Garamond" charset="0"/>
                <a:cs typeface="Arial" charset="0"/>
              </a:rPr>
              <a:t>constructive</a:t>
            </a:r>
            <a:r>
              <a:rPr lang="de-DE" sz="3200" dirty="0" smtClean="0">
                <a:solidFill>
                  <a:srgbClr val="000000"/>
                </a:solidFill>
                <a:latin typeface="Garamond" charset="0"/>
                <a:cs typeface="Arial" charset="0"/>
              </a:rPr>
              <a:t> </a:t>
            </a:r>
            <a:r>
              <a:rPr lang="de-DE" sz="3200" dirty="0" err="1" smtClean="0">
                <a:solidFill>
                  <a:srgbClr val="000000"/>
                </a:solidFill>
                <a:latin typeface="Garamond" charset="0"/>
                <a:cs typeface="Arial" charset="0"/>
              </a:rPr>
              <a:t>knowledge</a:t>
            </a:r>
            <a:r>
              <a:rPr lang="de-DE" sz="3200" dirty="0" smtClean="0">
                <a:solidFill>
                  <a:srgbClr val="000000"/>
                </a:solidFill>
                <a:latin typeface="Garamond" charset="0"/>
                <a:cs typeface="Arial" charset="0"/>
              </a:rPr>
              <a:t>? (See Davies)</a:t>
            </a:r>
          </a:p>
          <a:p>
            <a:pPr marL="495300" indent="-495300"/>
            <a:endParaRPr lang="de-DE" sz="3600" b="1" dirty="0">
              <a:solidFill>
                <a:srgbClr val="000000"/>
              </a:solidFill>
              <a:latin typeface="Garamond" charset="0"/>
              <a:cs typeface="Arial" charset="0"/>
            </a:endParaRPr>
          </a:p>
          <a:p>
            <a:pPr marL="0" indent="0" eaLnBrk="1" hangingPunct="1">
              <a:buNone/>
            </a:pPr>
            <a:endParaRPr lang="en-GB" sz="3600" dirty="0">
              <a:solidFill>
                <a:srgbClr val="000000"/>
              </a:solidFill>
              <a:latin typeface="Garamond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682673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F292A8-579A-E645-89A4-0E07A1BC82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/>
              <a:t>REMEDIES</a:t>
            </a:r>
            <a:r>
              <a:rPr lang="en-GB" dirty="0"/>
              <a:t/>
            </a:r>
            <a:br>
              <a:rPr lang="en-GB" dirty="0"/>
            </a:b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85EC686-B525-164E-A494-DD767686909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09324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3FEFBF77-114B-134B-841F-E128732A586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34151295"/>
              </p:ext>
            </p:extLst>
          </p:nvPr>
        </p:nvGraphicFramePr>
        <p:xfrm>
          <a:off x="636380" y="370946"/>
          <a:ext cx="10919240" cy="611610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83848">
                  <a:extLst>
                    <a:ext uri="{9D8B030D-6E8A-4147-A177-3AD203B41FA5}">
                      <a16:colId xmlns:a16="http://schemas.microsoft.com/office/drawing/2014/main" val="166890612"/>
                    </a:ext>
                  </a:extLst>
                </a:gridCol>
                <a:gridCol w="2183848">
                  <a:extLst>
                    <a:ext uri="{9D8B030D-6E8A-4147-A177-3AD203B41FA5}">
                      <a16:colId xmlns:a16="http://schemas.microsoft.com/office/drawing/2014/main" val="1093253382"/>
                    </a:ext>
                  </a:extLst>
                </a:gridCol>
                <a:gridCol w="2183848">
                  <a:extLst>
                    <a:ext uri="{9D8B030D-6E8A-4147-A177-3AD203B41FA5}">
                      <a16:colId xmlns:a16="http://schemas.microsoft.com/office/drawing/2014/main" val="2971866624"/>
                    </a:ext>
                  </a:extLst>
                </a:gridCol>
                <a:gridCol w="2183848">
                  <a:extLst>
                    <a:ext uri="{9D8B030D-6E8A-4147-A177-3AD203B41FA5}">
                      <a16:colId xmlns:a16="http://schemas.microsoft.com/office/drawing/2014/main" val="2001922158"/>
                    </a:ext>
                  </a:extLst>
                </a:gridCol>
                <a:gridCol w="2183848">
                  <a:extLst>
                    <a:ext uri="{9D8B030D-6E8A-4147-A177-3AD203B41FA5}">
                      <a16:colId xmlns:a16="http://schemas.microsoft.com/office/drawing/2014/main" val="2353664028"/>
                    </a:ext>
                  </a:extLst>
                </a:gridCol>
              </a:tblGrid>
              <a:tr h="844182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Copyright</a:t>
                      </a:r>
                    </a:p>
                    <a:p>
                      <a:pPr algn="ctr"/>
                      <a:r>
                        <a:rPr lang="en-US" dirty="0"/>
                        <a:t>Performer’s rights</a:t>
                      </a:r>
                    </a:p>
                    <a:p>
                      <a:pPr algn="ctr"/>
                      <a:r>
                        <a:rPr lang="en-US" dirty="0"/>
                        <a:t>Unregistered designs</a:t>
                      </a: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Registered designs</a:t>
                      </a: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Patents</a:t>
                      </a: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Trade Secrets</a:t>
                      </a: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80718199"/>
                  </a:ext>
                </a:extLst>
              </a:tr>
              <a:tr h="1414917">
                <a:tc>
                  <a:txBody>
                    <a:bodyPr/>
                    <a:lstStyle/>
                    <a:p>
                      <a:r>
                        <a:rPr lang="en-US" dirty="0"/>
                        <a:t>Intention</a:t>
                      </a: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5400" dirty="0"/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5400" b="1" dirty="0">
                        <a:solidFill>
                          <a:srgbClr val="00B050"/>
                        </a:solidFill>
                      </a:endParaRP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5400" dirty="0"/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5400" dirty="0"/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53530550"/>
                  </a:ext>
                </a:extLst>
              </a:tr>
              <a:tr h="956957">
                <a:tc>
                  <a:txBody>
                    <a:bodyPr/>
                    <a:lstStyle/>
                    <a:p>
                      <a:r>
                        <a:rPr lang="en-US" dirty="0"/>
                        <a:t>Recklessness</a:t>
                      </a: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5400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54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uLnTx/>
                        <a:uFillTx/>
                        <a:latin typeface="Calibri" panose="020F0502020204030204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54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uLnTx/>
                        <a:uFillTx/>
                        <a:latin typeface="Calibri" panose="020F0502020204030204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54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uLnTx/>
                        <a:uFillTx/>
                        <a:latin typeface="Calibri" panose="020F0502020204030204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83038517"/>
                  </a:ext>
                </a:extLst>
              </a:tr>
              <a:tr h="1414917">
                <a:tc>
                  <a:txBody>
                    <a:bodyPr/>
                    <a:lstStyle/>
                    <a:p>
                      <a:r>
                        <a:rPr lang="en-US" dirty="0"/>
                        <a:t>Belief/Knowledge</a:t>
                      </a: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5400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5400" b="1" dirty="0">
                        <a:solidFill>
                          <a:srgbClr val="00B050"/>
                        </a:solidFill>
                      </a:endParaRP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54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uLnTx/>
                        <a:uFillTx/>
                        <a:latin typeface="Calibri" panose="020F0502020204030204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54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uLnTx/>
                        <a:uFillTx/>
                        <a:latin typeface="Calibri" panose="020F0502020204030204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26788233"/>
                  </a:ext>
                </a:extLst>
              </a:tr>
              <a:tr h="1414917">
                <a:tc>
                  <a:txBody>
                    <a:bodyPr/>
                    <a:lstStyle/>
                    <a:p>
                      <a:r>
                        <a:rPr lang="en-US" dirty="0"/>
                        <a:t>Motive/purpose</a:t>
                      </a: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5400" b="1" dirty="0">
                        <a:solidFill>
                          <a:srgbClr val="00B050"/>
                        </a:solidFill>
                      </a:endParaRP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5400" b="1" dirty="0">
                        <a:solidFill>
                          <a:srgbClr val="00B050"/>
                        </a:solidFill>
                      </a:endParaRP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5400" b="1" dirty="0">
                        <a:solidFill>
                          <a:srgbClr val="00B050"/>
                        </a:solidFill>
                      </a:endParaRP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5400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0463743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1260632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3FEFBF77-114B-134B-841F-E128732A586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33061550"/>
              </p:ext>
            </p:extLst>
          </p:nvPr>
        </p:nvGraphicFramePr>
        <p:xfrm>
          <a:off x="636380" y="370946"/>
          <a:ext cx="10919240" cy="611610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83848">
                  <a:extLst>
                    <a:ext uri="{9D8B030D-6E8A-4147-A177-3AD203B41FA5}">
                      <a16:colId xmlns:a16="http://schemas.microsoft.com/office/drawing/2014/main" val="166890612"/>
                    </a:ext>
                  </a:extLst>
                </a:gridCol>
                <a:gridCol w="2183848">
                  <a:extLst>
                    <a:ext uri="{9D8B030D-6E8A-4147-A177-3AD203B41FA5}">
                      <a16:colId xmlns:a16="http://schemas.microsoft.com/office/drawing/2014/main" val="1093253382"/>
                    </a:ext>
                  </a:extLst>
                </a:gridCol>
                <a:gridCol w="2183848">
                  <a:extLst>
                    <a:ext uri="{9D8B030D-6E8A-4147-A177-3AD203B41FA5}">
                      <a16:colId xmlns:a16="http://schemas.microsoft.com/office/drawing/2014/main" val="2971866624"/>
                    </a:ext>
                  </a:extLst>
                </a:gridCol>
                <a:gridCol w="2183848">
                  <a:extLst>
                    <a:ext uri="{9D8B030D-6E8A-4147-A177-3AD203B41FA5}">
                      <a16:colId xmlns:a16="http://schemas.microsoft.com/office/drawing/2014/main" val="2001922158"/>
                    </a:ext>
                  </a:extLst>
                </a:gridCol>
                <a:gridCol w="2183848">
                  <a:extLst>
                    <a:ext uri="{9D8B030D-6E8A-4147-A177-3AD203B41FA5}">
                      <a16:colId xmlns:a16="http://schemas.microsoft.com/office/drawing/2014/main" val="2353664028"/>
                    </a:ext>
                  </a:extLst>
                </a:gridCol>
              </a:tblGrid>
              <a:tr h="844182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Copyright</a:t>
                      </a:r>
                    </a:p>
                    <a:p>
                      <a:pPr algn="ctr"/>
                      <a:r>
                        <a:rPr lang="en-US" dirty="0"/>
                        <a:t>Performer’s rights</a:t>
                      </a:r>
                    </a:p>
                    <a:p>
                      <a:pPr algn="ctr"/>
                      <a:r>
                        <a:rPr lang="en-US" dirty="0"/>
                        <a:t>Unregistered designs</a:t>
                      </a:r>
                    </a:p>
                  </a:txBody>
                  <a:tcPr>
                    <a:solidFill>
                      <a:srgbClr val="7030A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Registered designs</a:t>
                      </a: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Patents</a:t>
                      </a: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Trade Secrets</a:t>
                      </a: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80718199"/>
                  </a:ext>
                </a:extLst>
              </a:tr>
              <a:tr h="1414917">
                <a:tc>
                  <a:txBody>
                    <a:bodyPr/>
                    <a:lstStyle/>
                    <a:p>
                      <a:r>
                        <a:rPr lang="en-US" dirty="0"/>
                        <a:t>Intention</a:t>
                      </a: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5400" dirty="0"/>
                    </a:p>
                  </a:txBody>
                  <a:tcPr>
                    <a:solidFill>
                      <a:srgbClr val="D0C5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5400" b="1" dirty="0">
                        <a:solidFill>
                          <a:srgbClr val="00B050"/>
                        </a:solidFill>
                      </a:endParaRP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5400" dirty="0"/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5400" dirty="0"/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53530550"/>
                  </a:ext>
                </a:extLst>
              </a:tr>
              <a:tr h="956957">
                <a:tc>
                  <a:txBody>
                    <a:bodyPr/>
                    <a:lstStyle/>
                    <a:p>
                      <a:r>
                        <a:rPr lang="en-US" dirty="0"/>
                        <a:t>Recklessness</a:t>
                      </a: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5400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54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uLnTx/>
                        <a:uFillTx/>
                        <a:latin typeface="Calibri" panose="020F0502020204030204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54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uLnTx/>
                        <a:uFillTx/>
                        <a:latin typeface="Calibri" panose="020F0502020204030204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54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uLnTx/>
                        <a:uFillTx/>
                        <a:latin typeface="Calibri" panose="020F0502020204030204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83038517"/>
                  </a:ext>
                </a:extLst>
              </a:tr>
              <a:tr h="1414917">
                <a:tc>
                  <a:txBody>
                    <a:bodyPr/>
                    <a:lstStyle/>
                    <a:p>
                      <a:r>
                        <a:rPr lang="en-US" dirty="0"/>
                        <a:t>Belief/Knowledge</a:t>
                      </a: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5400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5400" b="1" dirty="0">
                        <a:solidFill>
                          <a:srgbClr val="00B050"/>
                        </a:solidFill>
                      </a:endParaRP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54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uLnTx/>
                        <a:uFillTx/>
                        <a:latin typeface="Calibri" panose="020F0502020204030204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54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uLnTx/>
                        <a:uFillTx/>
                        <a:latin typeface="Calibri" panose="020F0502020204030204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26788233"/>
                  </a:ext>
                </a:extLst>
              </a:tr>
              <a:tr h="1414917">
                <a:tc>
                  <a:txBody>
                    <a:bodyPr/>
                    <a:lstStyle/>
                    <a:p>
                      <a:r>
                        <a:rPr lang="en-US" dirty="0"/>
                        <a:t>Motive/purpose</a:t>
                      </a: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5400" b="1" dirty="0">
                        <a:solidFill>
                          <a:srgbClr val="00B050"/>
                        </a:solidFill>
                      </a:endParaRP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5400" b="1" dirty="0">
                        <a:solidFill>
                          <a:srgbClr val="00B050"/>
                        </a:solidFill>
                      </a:endParaRP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5400" b="1" dirty="0">
                        <a:solidFill>
                          <a:srgbClr val="00B050"/>
                        </a:solidFill>
                      </a:endParaRP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5400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04637435"/>
                  </a:ext>
                </a:extLst>
              </a:tr>
            </a:tbl>
          </a:graphicData>
        </a:graphic>
      </p:graphicFrame>
      <p:sp>
        <p:nvSpPr>
          <p:cNvPr id="3" name="TextBox 2">
            <a:extLst>
              <a:ext uri="{FF2B5EF4-FFF2-40B4-BE49-F238E27FC236}">
                <a16:creationId xmlns:a16="http://schemas.microsoft.com/office/drawing/2014/main" id="{E8D369B4-44C7-C042-B7D4-714155B56913}"/>
              </a:ext>
            </a:extLst>
          </p:cNvPr>
          <p:cNvSpPr txBox="1"/>
          <p:nvPr/>
        </p:nvSpPr>
        <p:spPr>
          <a:xfrm>
            <a:off x="3616414" y="1512961"/>
            <a:ext cx="704040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 algn="ctr">
              <a:defRPr/>
            </a:pPr>
            <a:r>
              <a:rPr lang="en-US" sz="5400" b="1" dirty="0">
                <a:solidFill>
                  <a:srgbClr val="00B050"/>
                </a:solidFill>
              </a:rPr>
              <a:t>✓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4403D6C5-D35A-8A43-B357-8192E8B3129E}"/>
              </a:ext>
            </a:extLst>
          </p:cNvPr>
          <p:cNvSpPr txBox="1"/>
          <p:nvPr/>
        </p:nvSpPr>
        <p:spPr>
          <a:xfrm>
            <a:off x="5217922" y="1272538"/>
            <a:ext cx="6337698" cy="1107996"/>
          </a:xfrm>
          <a:prstGeom prst="rect">
            <a:avLst/>
          </a:prstGeom>
          <a:solidFill>
            <a:srgbClr val="7030A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solidFill>
                  <a:schemeClr val="bg1"/>
                </a:solidFill>
              </a:rPr>
              <a:t>s97(2), 191J CDPA</a:t>
            </a:r>
            <a:endParaRPr lang="en-US" sz="2400" i="1" dirty="0">
              <a:solidFill>
                <a:schemeClr val="bg1"/>
              </a:solidFill>
            </a:endParaRPr>
          </a:p>
          <a:p>
            <a:pPr algn="ctr"/>
            <a:r>
              <a:rPr lang="en-US" sz="2400" dirty="0">
                <a:solidFill>
                  <a:schemeClr val="bg1"/>
                </a:solidFill>
              </a:rPr>
              <a:t>Additional damages</a:t>
            </a:r>
            <a:endParaRPr lang="en-GB" sz="2400" dirty="0">
              <a:solidFill>
                <a:schemeClr val="bg1"/>
              </a:solidFill>
            </a:endParaRPr>
          </a:p>
          <a:p>
            <a:r>
              <a:rPr lang="en-US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6663645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 animBg="1"/>
    </p:bld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3FEFBF77-114B-134B-841F-E128732A586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61554108"/>
              </p:ext>
            </p:extLst>
          </p:nvPr>
        </p:nvGraphicFramePr>
        <p:xfrm>
          <a:off x="636380" y="370946"/>
          <a:ext cx="10919240" cy="611610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83848">
                  <a:extLst>
                    <a:ext uri="{9D8B030D-6E8A-4147-A177-3AD203B41FA5}">
                      <a16:colId xmlns:a16="http://schemas.microsoft.com/office/drawing/2014/main" val="166890612"/>
                    </a:ext>
                  </a:extLst>
                </a:gridCol>
                <a:gridCol w="2183848">
                  <a:extLst>
                    <a:ext uri="{9D8B030D-6E8A-4147-A177-3AD203B41FA5}">
                      <a16:colId xmlns:a16="http://schemas.microsoft.com/office/drawing/2014/main" val="1093253382"/>
                    </a:ext>
                  </a:extLst>
                </a:gridCol>
                <a:gridCol w="2183848">
                  <a:extLst>
                    <a:ext uri="{9D8B030D-6E8A-4147-A177-3AD203B41FA5}">
                      <a16:colId xmlns:a16="http://schemas.microsoft.com/office/drawing/2014/main" val="2971866624"/>
                    </a:ext>
                  </a:extLst>
                </a:gridCol>
                <a:gridCol w="2183848">
                  <a:extLst>
                    <a:ext uri="{9D8B030D-6E8A-4147-A177-3AD203B41FA5}">
                      <a16:colId xmlns:a16="http://schemas.microsoft.com/office/drawing/2014/main" val="2001922158"/>
                    </a:ext>
                  </a:extLst>
                </a:gridCol>
                <a:gridCol w="2183848">
                  <a:extLst>
                    <a:ext uri="{9D8B030D-6E8A-4147-A177-3AD203B41FA5}">
                      <a16:colId xmlns:a16="http://schemas.microsoft.com/office/drawing/2014/main" val="2353664028"/>
                    </a:ext>
                  </a:extLst>
                </a:gridCol>
              </a:tblGrid>
              <a:tr h="844182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Copyright</a:t>
                      </a:r>
                    </a:p>
                    <a:p>
                      <a:pPr algn="ctr"/>
                      <a:r>
                        <a:rPr lang="en-US" dirty="0"/>
                        <a:t>Performer’s rights</a:t>
                      </a:r>
                    </a:p>
                    <a:p>
                      <a:pPr algn="ctr"/>
                      <a:r>
                        <a:rPr lang="en-US" dirty="0"/>
                        <a:t>Unregistered designs</a:t>
                      </a:r>
                    </a:p>
                  </a:txBody>
                  <a:tcPr>
                    <a:solidFill>
                      <a:srgbClr val="7030A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Registered designs</a:t>
                      </a:r>
                    </a:p>
                  </a:txBody>
                  <a:tcPr>
                    <a:solidFill>
                      <a:srgbClr val="0BE7D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Patents</a:t>
                      </a: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Trade Secrets</a:t>
                      </a: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80718199"/>
                  </a:ext>
                </a:extLst>
              </a:tr>
              <a:tr h="1414917">
                <a:tc>
                  <a:txBody>
                    <a:bodyPr/>
                    <a:lstStyle/>
                    <a:p>
                      <a:r>
                        <a:rPr lang="en-US" dirty="0"/>
                        <a:t>Intention</a:t>
                      </a: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5400" dirty="0"/>
                    </a:p>
                  </a:txBody>
                  <a:tcPr>
                    <a:solidFill>
                      <a:srgbClr val="D0C5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5400" b="1" dirty="0">
                        <a:solidFill>
                          <a:srgbClr val="00B050"/>
                        </a:solidFill>
                      </a:endParaRPr>
                    </a:p>
                  </a:txBody>
                  <a:tcPr>
                    <a:solidFill>
                      <a:srgbClr val="8EFFF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5400" dirty="0"/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5400" dirty="0"/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53530550"/>
                  </a:ext>
                </a:extLst>
              </a:tr>
              <a:tr h="956957">
                <a:tc>
                  <a:txBody>
                    <a:bodyPr/>
                    <a:lstStyle/>
                    <a:p>
                      <a:r>
                        <a:rPr lang="en-US" dirty="0"/>
                        <a:t>Recklessness</a:t>
                      </a: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5400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54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uLnTx/>
                        <a:uFillTx/>
                        <a:latin typeface="Calibri" panose="020F0502020204030204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54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uLnTx/>
                        <a:uFillTx/>
                        <a:latin typeface="Calibri" panose="020F0502020204030204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54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uLnTx/>
                        <a:uFillTx/>
                        <a:latin typeface="Calibri" panose="020F0502020204030204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83038517"/>
                  </a:ext>
                </a:extLst>
              </a:tr>
              <a:tr h="1414917">
                <a:tc>
                  <a:txBody>
                    <a:bodyPr/>
                    <a:lstStyle/>
                    <a:p>
                      <a:r>
                        <a:rPr lang="en-US" dirty="0"/>
                        <a:t>Belief/Knowledge</a:t>
                      </a: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5400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5400" b="1" dirty="0">
                        <a:solidFill>
                          <a:srgbClr val="00B050"/>
                        </a:solidFill>
                      </a:endParaRP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54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uLnTx/>
                        <a:uFillTx/>
                        <a:latin typeface="Calibri" panose="020F0502020204030204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54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uLnTx/>
                        <a:uFillTx/>
                        <a:latin typeface="Calibri" panose="020F0502020204030204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26788233"/>
                  </a:ext>
                </a:extLst>
              </a:tr>
              <a:tr h="1414917">
                <a:tc>
                  <a:txBody>
                    <a:bodyPr/>
                    <a:lstStyle/>
                    <a:p>
                      <a:r>
                        <a:rPr lang="en-US" dirty="0"/>
                        <a:t>Motive/purpose</a:t>
                      </a: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5400" b="1" dirty="0">
                        <a:solidFill>
                          <a:srgbClr val="00B050"/>
                        </a:solidFill>
                      </a:endParaRP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5400" b="1" dirty="0">
                        <a:solidFill>
                          <a:srgbClr val="00B050"/>
                        </a:solidFill>
                      </a:endParaRP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5400" b="1" dirty="0">
                        <a:solidFill>
                          <a:srgbClr val="00B050"/>
                        </a:solidFill>
                      </a:endParaRP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5400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04637435"/>
                  </a:ext>
                </a:extLst>
              </a:tr>
            </a:tbl>
          </a:graphicData>
        </a:graphic>
      </p:graphicFrame>
      <p:sp>
        <p:nvSpPr>
          <p:cNvPr id="3" name="TextBox 2">
            <a:extLst>
              <a:ext uri="{FF2B5EF4-FFF2-40B4-BE49-F238E27FC236}">
                <a16:creationId xmlns:a16="http://schemas.microsoft.com/office/drawing/2014/main" id="{E8D369B4-44C7-C042-B7D4-714155B56913}"/>
              </a:ext>
            </a:extLst>
          </p:cNvPr>
          <p:cNvSpPr txBox="1"/>
          <p:nvPr/>
        </p:nvSpPr>
        <p:spPr>
          <a:xfrm>
            <a:off x="3616414" y="1512961"/>
            <a:ext cx="704040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 algn="ctr">
              <a:defRPr/>
            </a:pPr>
            <a:r>
              <a:rPr lang="en-US" sz="5400" b="1" dirty="0">
                <a:solidFill>
                  <a:srgbClr val="00B050"/>
                </a:solidFill>
              </a:rPr>
              <a:t>✓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9257BF9A-5C78-284F-AD9F-11063AB109C1}"/>
              </a:ext>
            </a:extLst>
          </p:cNvPr>
          <p:cNvSpPr txBox="1"/>
          <p:nvPr/>
        </p:nvSpPr>
        <p:spPr>
          <a:xfrm>
            <a:off x="5642189" y="1512961"/>
            <a:ext cx="907621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 algn="ctr">
              <a:defRPr/>
            </a:pPr>
            <a:r>
              <a:rPr lang="en-US" sz="5400" b="1" dirty="0">
                <a:solidFill>
                  <a:srgbClr val="FF0000"/>
                </a:solidFill>
              </a:rPr>
              <a:t>✘</a:t>
            </a:r>
            <a:r>
              <a:rPr lang="en-US" sz="5400" b="1" dirty="0">
                <a:solidFill>
                  <a:srgbClr val="00B050"/>
                </a:solidFill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3555544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3FEFBF77-114B-134B-841F-E128732A586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22704508"/>
              </p:ext>
            </p:extLst>
          </p:nvPr>
        </p:nvGraphicFramePr>
        <p:xfrm>
          <a:off x="636380" y="370946"/>
          <a:ext cx="10919240" cy="611610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83848">
                  <a:extLst>
                    <a:ext uri="{9D8B030D-6E8A-4147-A177-3AD203B41FA5}">
                      <a16:colId xmlns:a16="http://schemas.microsoft.com/office/drawing/2014/main" val="166890612"/>
                    </a:ext>
                  </a:extLst>
                </a:gridCol>
                <a:gridCol w="2183848">
                  <a:extLst>
                    <a:ext uri="{9D8B030D-6E8A-4147-A177-3AD203B41FA5}">
                      <a16:colId xmlns:a16="http://schemas.microsoft.com/office/drawing/2014/main" val="1093253382"/>
                    </a:ext>
                  </a:extLst>
                </a:gridCol>
                <a:gridCol w="2183848">
                  <a:extLst>
                    <a:ext uri="{9D8B030D-6E8A-4147-A177-3AD203B41FA5}">
                      <a16:colId xmlns:a16="http://schemas.microsoft.com/office/drawing/2014/main" val="2971866624"/>
                    </a:ext>
                  </a:extLst>
                </a:gridCol>
                <a:gridCol w="2183848">
                  <a:extLst>
                    <a:ext uri="{9D8B030D-6E8A-4147-A177-3AD203B41FA5}">
                      <a16:colId xmlns:a16="http://schemas.microsoft.com/office/drawing/2014/main" val="2001922158"/>
                    </a:ext>
                  </a:extLst>
                </a:gridCol>
                <a:gridCol w="2183848">
                  <a:extLst>
                    <a:ext uri="{9D8B030D-6E8A-4147-A177-3AD203B41FA5}">
                      <a16:colId xmlns:a16="http://schemas.microsoft.com/office/drawing/2014/main" val="2353664028"/>
                    </a:ext>
                  </a:extLst>
                </a:gridCol>
              </a:tblGrid>
              <a:tr h="844182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Copyright</a:t>
                      </a:r>
                    </a:p>
                    <a:p>
                      <a:pPr algn="ctr"/>
                      <a:r>
                        <a:rPr lang="en-US" dirty="0"/>
                        <a:t>Performer’s rights</a:t>
                      </a:r>
                    </a:p>
                    <a:p>
                      <a:pPr algn="ctr"/>
                      <a:r>
                        <a:rPr lang="en-US" dirty="0"/>
                        <a:t>Unregistered designs</a:t>
                      </a:r>
                    </a:p>
                  </a:txBody>
                  <a:tcPr>
                    <a:solidFill>
                      <a:srgbClr val="7030A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Registered designs</a:t>
                      </a:r>
                    </a:p>
                  </a:txBody>
                  <a:tcPr>
                    <a:solidFill>
                      <a:srgbClr val="0BE7D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Patents</a:t>
                      </a:r>
                    </a:p>
                  </a:txBody>
                  <a:tcPr>
                    <a:solidFill>
                      <a:srgbClr val="E56E0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Trade Secrets</a:t>
                      </a: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80718199"/>
                  </a:ext>
                </a:extLst>
              </a:tr>
              <a:tr h="1414917">
                <a:tc>
                  <a:txBody>
                    <a:bodyPr/>
                    <a:lstStyle/>
                    <a:p>
                      <a:r>
                        <a:rPr lang="en-US" dirty="0"/>
                        <a:t>Intention</a:t>
                      </a: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5400" dirty="0"/>
                    </a:p>
                  </a:txBody>
                  <a:tcPr>
                    <a:solidFill>
                      <a:srgbClr val="D0C5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5400" b="1" dirty="0">
                        <a:solidFill>
                          <a:srgbClr val="00B050"/>
                        </a:solidFill>
                      </a:endParaRPr>
                    </a:p>
                  </a:txBody>
                  <a:tcPr>
                    <a:solidFill>
                      <a:srgbClr val="8EFFF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5400" dirty="0"/>
                    </a:p>
                  </a:txBody>
                  <a:tcP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5400" dirty="0"/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53530550"/>
                  </a:ext>
                </a:extLst>
              </a:tr>
              <a:tr h="956957">
                <a:tc>
                  <a:txBody>
                    <a:bodyPr/>
                    <a:lstStyle/>
                    <a:p>
                      <a:r>
                        <a:rPr lang="en-US" dirty="0"/>
                        <a:t>Recklessness</a:t>
                      </a: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5400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54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uLnTx/>
                        <a:uFillTx/>
                        <a:latin typeface="Calibri" panose="020F0502020204030204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54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uLnTx/>
                        <a:uFillTx/>
                        <a:latin typeface="Calibri" panose="020F0502020204030204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54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uLnTx/>
                        <a:uFillTx/>
                        <a:latin typeface="Calibri" panose="020F0502020204030204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83038517"/>
                  </a:ext>
                </a:extLst>
              </a:tr>
              <a:tr h="1414917">
                <a:tc>
                  <a:txBody>
                    <a:bodyPr/>
                    <a:lstStyle/>
                    <a:p>
                      <a:r>
                        <a:rPr lang="en-US" dirty="0"/>
                        <a:t>Belief/Knowledge</a:t>
                      </a: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5400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5400" b="1" dirty="0">
                        <a:solidFill>
                          <a:srgbClr val="00B050"/>
                        </a:solidFill>
                      </a:endParaRP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54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uLnTx/>
                        <a:uFillTx/>
                        <a:latin typeface="Calibri" panose="020F0502020204030204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54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uLnTx/>
                        <a:uFillTx/>
                        <a:latin typeface="Calibri" panose="020F0502020204030204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26788233"/>
                  </a:ext>
                </a:extLst>
              </a:tr>
              <a:tr h="1414917">
                <a:tc>
                  <a:txBody>
                    <a:bodyPr/>
                    <a:lstStyle/>
                    <a:p>
                      <a:r>
                        <a:rPr lang="en-US" dirty="0"/>
                        <a:t>Motive/purpose</a:t>
                      </a: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5400" b="1" dirty="0">
                        <a:solidFill>
                          <a:srgbClr val="00B050"/>
                        </a:solidFill>
                      </a:endParaRP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5400" b="1" dirty="0">
                        <a:solidFill>
                          <a:srgbClr val="00B050"/>
                        </a:solidFill>
                      </a:endParaRP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5400" b="1" dirty="0">
                        <a:solidFill>
                          <a:srgbClr val="00B050"/>
                        </a:solidFill>
                      </a:endParaRP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5400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04637435"/>
                  </a:ext>
                </a:extLst>
              </a:tr>
            </a:tbl>
          </a:graphicData>
        </a:graphic>
      </p:graphicFrame>
      <p:sp>
        <p:nvSpPr>
          <p:cNvPr id="3" name="TextBox 2">
            <a:extLst>
              <a:ext uri="{FF2B5EF4-FFF2-40B4-BE49-F238E27FC236}">
                <a16:creationId xmlns:a16="http://schemas.microsoft.com/office/drawing/2014/main" id="{E8D369B4-44C7-C042-B7D4-714155B56913}"/>
              </a:ext>
            </a:extLst>
          </p:cNvPr>
          <p:cNvSpPr txBox="1"/>
          <p:nvPr/>
        </p:nvSpPr>
        <p:spPr>
          <a:xfrm>
            <a:off x="3616414" y="1512961"/>
            <a:ext cx="704040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 algn="ctr">
              <a:defRPr/>
            </a:pPr>
            <a:r>
              <a:rPr lang="en-US" sz="5400" b="1" dirty="0">
                <a:solidFill>
                  <a:srgbClr val="00B050"/>
                </a:solidFill>
              </a:rPr>
              <a:t>✓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9257BF9A-5C78-284F-AD9F-11063AB109C1}"/>
              </a:ext>
            </a:extLst>
          </p:cNvPr>
          <p:cNvSpPr txBox="1"/>
          <p:nvPr/>
        </p:nvSpPr>
        <p:spPr>
          <a:xfrm>
            <a:off x="5642189" y="1512961"/>
            <a:ext cx="907621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 algn="ctr">
              <a:defRPr/>
            </a:pPr>
            <a:r>
              <a:rPr lang="en-US" sz="5400" b="1" dirty="0">
                <a:solidFill>
                  <a:srgbClr val="FF0000"/>
                </a:solidFill>
              </a:rPr>
              <a:t>✘</a:t>
            </a:r>
            <a:r>
              <a:rPr lang="en-US" sz="5400" b="1" dirty="0">
                <a:solidFill>
                  <a:srgbClr val="00B050"/>
                </a:solidFill>
              </a:rPr>
              <a:t> 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B79DF3F2-4291-8442-A53C-7AEC5EC8C819}"/>
              </a:ext>
            </a:extLst>
          </p:cNvPr>
          <p:cNvSpPr txBox="1"/>
          <p:nvPr/>
        </p:nvSpPr>
        <p:spPr>
          <a:xfrm>
            <a:off x="7871545" y="1512961"/>
            <a:ext cx="907621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 algn="ctr">
              <a:defRPr/>
            </a:pPr>
            <a:r>
              <a:rPr lang="en-US" sz="5400" b="1" dirty="0">
                <a:solidFill>
                  <a:srgbClr val="FF0000"/>
                </a:solidFill>
              </a:rPr>
              <a:t>✘</a:t>
            </a:r>
            <a:r>
              <a:rPr lang="en-US" sz="5400" b="1" dirty="0">
                <a:solidFill>
                  <a:srgbClr val="00B050"/>
                </a:solidFill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841161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3FEFBF77-114B-134B-841F-E128732A586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00817013"/>
              </p:ext>
            </p:extLst>
          </p:nvPr>
        </p:nvGraphicFramePr>
        <p:xfrm>
          <a:off x="636380" y="370946"/>
          <a:ext cx="10919240" cy="611610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83848">
                  <a:extLst>
                    <a:ext uri="{9D8B030D-6E8A-4147-A177-3AD203B41FA5}">
                      <a16:colId xmlns:a16="http://schemas.microsoft.com/office/drawing/2014/main" val="166890612"/>
                    </a:ext>
                  </a:extLst>
                </a:gridCol>
                <a:gridCol w="2183848">
                  <a:extLst>
                    <a:ext uri="{9D8B030D-6E8A-4147-A177-3AD203B41FA5}">
                      <a16:colId xmlns:a16="http://schemas.microsoft.com/office/drawing/2014/main" val="1093253382"/>
                    </a:ext>
                  </a:extLst>
                </a:gridCol>
                <a:gridCol w="2183848">
                  <a:extLst>
                    <a:ext uri="{9D8B030D-6E8A-4147-A177-3AD203B41FA5}">
                      <a16:colId xmlns:a16="http://schemas.microsoft.com/office/drawing/2014/main" val="2971866624"/>
                    </a:ext>
                  </a:extLst>
                </a:gridCol>
                <a:gridCol w="2183848">
                  <a:extLst>
                    <a:ext uri="{9D8B030D-6E8A-4147-A177-3AD203B41FA5}">
                      <a16:colId xmlns:a16="http://schemas.microsoft.com/office/drawing/2014/main" val="2001922158"/>
                    </a:ext>
                  </a:extLst>
                </a:gridCol>
                <a:gridCol w="2183848">
                  <a:extLst>
                    <a:ext uri="{9D8B030D-6E8A-4147-A177-3AD203B41FA5}">
                      <a16:colId xmlns:a16="http://schemas.microsoft.com/office/drawing/2014/main" val="2353664028"/>
                    </a:ext>
                  </a:extLst>
                </a:gridCol>
              </a:tblGrid>
              <a:tr h="844182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Copyright</a:t>
                      </a:r>
                    </a:p>
                    <a:p>
                      <a:pPr algn="ctr"/>
                      <a:r>
                        <a:rPr lang="en-US" dirty="0"/>
                        <a:t>Performer’s rights</a:t>
                      </a:r>
                    </a:p>
                    <a:p>
                      <a:pPr algn="ctr"/>
                      <a:r>
                        <a:rPr lang="en-US" dirty="0"/>
                        <a:t>Unregistered designs</a:t>
                      </a:r>
                    </a:p>
                  </a:txBody>
                  <a:tcPr>
                    <a:solidFill>
                      <a:srgbClr val="7030A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Registered designs</a:t>
                      </a:r>
                    </a:p>
                  </a:txBody>
                  <a:tcPr>
                    <a:solidFill>
                      <a:srgbClr val="0BE7D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Patents</a:t>
                      </a:r>
                    </a:p>
                  </a:txBody>
                  <a:tcPr>
                    <a:solidFill>
                      <a:srgbClr val="E56E0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Trade Secrets</a:t>
                      </a:r>
                    </a:p>
                  </a:txBody>
                  <a:tcPr>
                    <a:solidFill>
                      <a:srgbClr val="C71E5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80718199"/>
                  </a:ext>
                </a:extLst>
              </a:tr>
              <a:tr h="1414917">
                <a:tc>
                  <a:txBody>
                    <a:bodyPr/>
                    <a:lstStyle/>
                    <a:p>
                      <a:r>
                        <a:rPr lang="en-US" dirty="0"/>
                        <a:t>Intention</a:t>
                      </a: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5400" dirty="0"/>
                    </a:p>
                  </a:txBody>
                  <a:tcPr>
                    <a:solidFill>
                      <a:srgbClr val="D0C5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5400" b="1" dirty="0">
                        <a:solidFill>
                          <a:srgbClr val="00B050"/>
                        </a:solidFill>
                      </a:endParaRPr>
                    </a:p>
                  </a:txBody>
                  <a:tcPr>
                    <a:solidFill>
                      <a:srgbClr val="8EFFF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5400" dirty="0"/>
                    </a:p>
                  </a:txBody>
                  <a:tcP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5400" dirty="0"/>
                    </a:p>
                  </a:txBody>
                  <a:tcPr>
                    <a:solidFill>
                      <a:srgbClr val="F09CC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53530550"/>
                  </a:ext>
                </a:extLst>
              </a:tr>
              <a:tr h="956957">
                <a:tc>
                  <a:txBody>
                    <a:bodyPr/>
                    <a:lstStyle/>
                    <a:p>
                      <a:r>
                        <a:rPr lang="en-US" dirty="0"/>
                        <a:t>Recklessness</a:t>
                      </a: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5400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54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uLnTx/>
                        <a:uFillTx/>
                        <a:latin typeface="Calibri" panose="020F0502020204030204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54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uLnTx/>
                        <a:uFillTx/>
                        <a:latin typeface="Calibri" panose="020F0502020204030204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54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uLnTx/>
                        <a:uFillTx/>
                        <a:latin typeface="Calibri" panose="020F0502020204030204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83038517"/>
                  </a:ext>
                </a:extLst>
              </a:tr>
              <a:tr h="1414917">
                <a:tc>
                  <a:txBody>
                    <a:bodyPr/>
                    <a:lstStyle/>
                    <a:p>
                      <a:r>
                        <a:rPr lang="en-US" dirty="0"/>
                        <a:t>Belief/Knowledge</a:t>
                      </a: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5400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5400" b="1" dirty="0">
                        <a:solidFill>
                          <a:srgbClr val="00B050"/>
                        </a:solidFill>
                      </a:endParaRP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54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uLnTx/>
                        <a:uFillTx/>
                        <a:latin typeface="Calibri" panose="020F0502020204030204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54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uLnTx/>
                        <a:uFillTx/>
                        <a:latin typeface="Calibri" panose="020F0502020204030204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26788233"/>
                  </a:ext>
                </a:extLst>
              </a:tr>
              <a:tr h="1414917">
                <a:tc>
                  <a:txBody>
                    <a:bodyPr/>
                    <a:lstStyle/>
                    <a:p>
                      <a:r>
                        <a:rPr lang="en-US" dirty="0"/>
                        <a:t>Motive/purpose</a:t>
                      </a: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5400" b="1" dirty="0">
                        <a:solidFill>
                          <a:srgbClr val="00B050"/>
                        </a:solidFill>
                      </a:endParaRP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5400" b="1" dirty="0">
                        <a:solidFill>
                          <a:srgbClr val="00B050"/>
                        </a:solidFill>
                      </a:endParaRP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5400" b="1" dirty="0">
                        <a:solidFill>
                          <a:srgbClr val="00B050"/>
                        </a:solidFill>
                      </a:endParaRP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5400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04637435"/>
                  </a:ext>
                </a:extLst>
              </a:tr>
            </a:tbl>
          </a:graphicData>
        </a:graphic>
      </p:graphicFrame>
      <p:sp>
        <p:nvSpPr>
          <p:cNvPr id="3" name="TextBox 2">
            <a:extLst>
              <a:ext uri="{FF2B5EF4-FFF2-40B4-BE49-F238E27FC236}">
                <a16:creationId xmlns:a16="http://schemas.microsoft.com/office/drawing/2014/main" id="{E8D369B4-44C7-C042-B7D4-714155B56913}"/>
              </a:ext>
            </a:extLst>
          </p:cNvPr>
          <p:cNvSpPr txBox="1"/>
          <p:nvPr/>
        </p:nvSpPr>
        <p:spPr>
          <a:xfrm>
            <a:off x="3616414" y="1512961"/>
            <a:ext cx="704040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 algn="ctr">
              <a:defRPr/>
            </a:pPr>
            <a:r>
              <a:rPr lang="en-US" sz="5400" b="1" dirty="0">
                <a:solidFill>
                  <a:srgbClr val="00B050"/>
                </a:solidFill>
              </a:rPr>
              <a:t>✓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9257BF9A-5C78-284F-AD9F-11063AB109C1}"/>
              </a:ext>
            </a:extLst>
          </p:cNvPr>
          <p:cNvSpPr txBox="1"/>
          <p:nvPr/>
        </p:nvSpPr>
        <p:spPr>
          <a:xfrm>
            <a:off x="5642189" y="1512961"/>
            <a:ext cx="907621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 algn="ctr">
              <a:defRPr/>
            </a:pPr>
            <a:r>
              <a:rPr lang="en-US" sz="5400" b="1" dirty="0">
                <a:solidFill>
                  <a:srgbClr val="FF0000"/>
                </a:solidFill>
              </a:rPr>
              <a:t>✘</a:t>
            </a:r>
            <a:r>
              <a:rPr lang="en-US" sz="5400" b="1" dirty="0">
                <a:solidFill>
                  <a:srgbClr val="00B050"/>
                </a:solidFill>
              </a:rPr>
              <a:t> 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B79DF3F2-4291-8442-A53C-7AEC5EC8C819}"/>
              </a:ext>
            </a:extLst>
          </p:cNvPr>
          <p:cNvSpPr txBox="1"/>
          <p:nvPr/>
        </p:nvSpPr>
        <p:spPr>
          <a:xfrm>
            <a:off x="7871545" y="1512961"/>
            <a:ext cx="907621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 algn="ctr">
              <a:defRPr/>
            </a:pPr>
            <a:r>
              <a:rPr lang="en-US" sz="5400" b="1" dirty="0">
                <a:solidFill>
                  <a:srgbClr val="FF0000"/>
                </a:solidFill>
              </a:rPr>
              <a:t>✘</a:t>
            </a:r>
            <a:r>
              <a:rPr lang="en-US" sz="5400" b="1" dirty="0">
                <a:solidFill>
                  <a:srgbClr val="00B050"/>
                </a:solidFill>
              </a:rPr>
              <a:t> 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C5FC17AD-E6CD-9946-9238-6ADE7523E77E}"/>
              </a:ext>
            </a:extLst>
          </p:cNvPr>
          <p:cNvSpPr txBox="1"/>
          <p:nvPr/>
        </p:nvSpPr>
        <p:spPr>
          <a:xfrm>
            <a:off x="9992099" y="1512961"/>
            <a:ext cx="907621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 algn="ctr">
              <a:defRPr/>
            </a:pPr>
            <a:r>
              <a:rPr lang="en-US" sz="5400" b="1" dirty="0">
                <a:solidFill>
                  <a:srgbClr val="FF0000"/>
                </a:solidFill>
              </a:rPr>
              <a:t>✘</a:t>
            </a:r>
            <a:r>
              <a:rPr lang="en-US" sz="5400" b="1" dirty="0">
                <a:solidFill>
                  <a:srgbClr val="00B050"/>
                </a:solidFill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0521248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3FEFBF77-114B-134B-841F-E128732A586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48908574"/>
              </p:ext>
            </p:extLst>
          </p:nvPr>
        </p:nvGraphicFramePr>
        <p:xfrm>
          <a:off x="636380" y="370946"/>
          <a:ext cx="10919240" cy="611610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83848">
                  <a:extLst>
                    <a:ext uri="{9D8B030D-6E8A-4147-A177-3AD203B41FA5}">
                      <a16:colId xmlns:a16="http://schemas.microsoft.com/office/drawing/2014/main" val="166890612"/>
                    </a:ext>
                  </a:extLst>
                </a:gridCol>
                <a:gridCol w="2183848">
                  <a:extLst>
                    <a:ext uri="{9D8B030D-6E8A-4147-A177-3AD203B41FA5}">
                      <a16:colId xmlns:a16="http://schemas.microsoft.com/office/drawing/2014/main" val="1093253382"/>
                    </a:ext>
                  </a:extLst>
                </a:gridCol>
                <a:gridCol w="2183848">
                  <a:extLst>
                    <a:ext uri="{9D8B030D-6E8A-4147-A177-3AD203B41FA5}">
                      <a16:colId xmlns:a16="http://schemas.microsoft.com/office/drawing/2014/main" val="2971866624"/>
                    </a:ext>
                  </a:extLst>
                </a:gridCol>
                <a:gridCol w="2183848">
                  <a:extLst>
                    <a:ext uri="{9D8B030D-6E8A-4147-A177-3AD203B41FA5}">
                      <a16:colId xmlns:a16="http://schemas.microsoft.com/office/drawing/2014/main" val="2001922158"/>
                    </a:ext>
                  </a:extLst>
                </a:gridCol>
                <a:gridCol w="2183848">
                  <a:extLst>
                    <a:ext uri="{9D8B030D-6E8A-4147-A177-3AD203B41FA5}">
                      <a16:colId xmlns:a16="http://schemas.microsoft.com/office/drawing/2014/main" val="2353664028"/>
                    </a:ext>
                  </a:extLst>
                </a:gridCol>
              </a:tblGrid>
              <a:tr h="844182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Copyright</a:t>
                      </a:r>
                    </a:p>
                    <a:p>
                      <a:pPr algn="ctr"/>
                      <a:r>
                        <a:rPr lang="en-US" dirty="0"/>
                        <a:t>Performer’s rights</a:t>
                      </a:r>
                    </a:p>
                    <a:p>
                      <a:pPr algn="ctr"/>
                      <a:r>
                        <a:rPr lang="en-US" dirty="0"/>
                        <a:t>Unregistered designs</a:t>
                      </a:r>
                    </a:p>
                  </a:txBody>
                  <a:tcPr>
                    <a:solidFill>
                      <a:srgbClr val="7030A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Registered designs</a:t>
                      </a:r>
                    </a:p>
                  </a:txBody>
                  <a:tcPr>
                    <a:solidFill>
                      <a:srgbClr val="0BE7D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Patents</a:t>
                      </a:r>
                    </a:p>
                  </a:txBody>
                  <a:tcPr>
                    <a:solidFill>
                      <a:srgbClr val="E56E0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Trade Secrets</a:t>
                      </a:r>
                    </a:p>
                  </a:txBody>
                  <a:tcPr>
                    <a:solidFill>
                      <a:srgbClr val="C71E5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80718199"/>
                  </a:ext>
                </a:extLst>
              </a:tr>
              <a:tr h="1414917">
                <a:tc>
                  <a:txBody>
                    <a:bodyPr/>
                    <a:lstStyle/>
                    <a:p>
                      <a:r>
                        <a:rPr lang="en-US" dirty="0"/>
                        <a:t>Intention</a:t>
                      </a: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5400" dirty="0"/>
                    </a:p>
                  </a:txBody>
                  <a:tcPr>
                    <a:solidFill>
                      <a:srgbClr val="D0C5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5400" b="1" dirty="0">
                        <a:solidFill>
                          <a:srgbClr val="00B050"/>
                        </a:solidFill>
                      </a:endParaRPr>
                    </a:p>
                  </a:txBody>
                  <a:tcPr>
                    <a:solidFill>
                      <a:srgbClr val="8EFFF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5400" dirty="0"/>
                    </a:p>
                  </a:txBody>
                  <a:tcP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5400" dirty="0"/>
                    </a:p>
                  </a:txBody>
                  <a:tcPr>
                    <a:solidFill>
                      <a:srgbClr val="F09CC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53530550"/>
                  </a:ext>
                </a:extLst>
              </a:tr>
              <a:tr h="956957">
                <a:tc>
                  <a:txBody>
                    <a:bodyPr/>
                    <a:lstStyle/>
                    <a:p>
                      <a:r>
                        <a:rPr lang="en-US" dirty="0"/>
                        <a:t>Recklessness</a:t>
                      </a: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5400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solidFill>
                      <a:srgbClr val="D0C5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54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uLnTx/>
                        <a:uFillTx/>
                        <a:latin typeface="Calibri" panose="020F0502020204030204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54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uLnTx/>
                        <a:uFillTx/>
                        <a:latin typeface="Calibri" panose="020F0502020204030204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54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uLnTx/>
                        <a:uFillTx/>
                        <a:latin typeface="Calibri" panose="020F0502020204030204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83038517"/>
                  </a:ext>
                </a:extLst>
              </a:tr>
              <a:tr h="1414917">
                <a:tc>
                  <a:txBody>
                    <a:bodyPr/>
                    <a:lstStyle/>
                    <a:p>
                      <a:r>
                        <a:rPr lang="en-US" dirty="0"/>
                        <a:t>Belief/Knowledge</a:t>
                      </a: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5400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5400" b="1" dirty="0">
                        <a:solidFill>
                          <a:srgbClr val="00B050"/>
                        </a:solidFill>
                      </a:endParaRP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54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uLnTx/>
                        <a:uFillTx/>
                        <a:latin typeface="Calibri" panose="020F0502020204030204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54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uLnTx/>
                        <a:uFillTx/>
                        <a:latin typeface="Calibri" panose="020F0502020204030204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26788233"/>
                  </a:ext>
                </a:extLst>
              </a:tr>
              <a:tr h="1414917">
                <a:tc>
                  <a:txBody>
                    <a:bodyPr/>
                    <a:lstStyle/>
                    <a:p>
                      <a:r>
                        <a:rPr lang="en-US" dirty="0"/>
                        <a:t>Motive/purpose</a:t>
                      </a: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5400" b="1" dirty="0">
                        <a:solidFill>
                          <a:srgbClr val="00B050"/>
                        </a:solidFill>
                      </a:endParaRP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5400" b="1" dirty="0">
                        <a:solidFill>
                          <a:srgbClr val="00B050"/>
                        </a:solidFill>
                      </a:endParaRP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5400" b="1" dirty="0">
                        <a:solidFill>
                          <a:srgbClr val="00B050"/>
                        </a:solidFill>
                      </a:endParaRP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5400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04637435"/>
                  </a:ext>
                </a:extLst>
              </a:tr>
            </a:tbl>
          </a:graphicData>
        </a:graphic>
      </p:graphicFrame>
      <p:sp>
        <p:nvSpPr>
          <p:cNvPr id="3" name="TextBox 2">
            <a:extLst>
              <a:ext uri="{FF2B5EF4-FFF2-40B4-BE49-F238E27FC236}">
                <a16:creationId xmlns:a16="http://schemas.microsoft.com/office/drawing/2014/main" id="{E8D369B4-44C7-C042-B7D4-714155B56913}"/>
              </a:ext>
            </a:extLst>
          </p:cNvPr>
          <p:cNvSpPr txBox="1"/>
          <p:nvPr/>
        </p:nvSpPr>
        <p:spPr>
          <a:xfrm>
            <a:off x="3616414" y="1512961"/>
            <a:ext cx="704040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 algn="ctr">
              <a:defRPr/>
            </a:pPr>
            <a:r>
              <a:rPr lang="en-US" sz="5400" b="1" dirty="0">
                <a:solidFill>
                  <a:srgbClr val="00B050"/>
                </a:solidFill>
              </a:rPr>
              <a:t>✓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9257BF9A-5C78-284F-AD9F-11063AB109C1}"/>
              </a:ext>
            </a:extLst>
          </p:cNvPr>
          <p:cNvSpPr txBox="1"/>
          <p:nvPr/>
        </p:nvSpPr>
        <p:spPr>
          <a:xfrm>
            <a:off x="5642189" y="1512961"/>
            <a:ext cx="907621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 algn="ctr">
              <a:defRPr/>
            </a:pPr>
            <a:r>
              <a:rPr lang="en-US" sz="5400" b="1" dirty="0">
                <a:solidFill>
                  <a:srgbClr val="FF0000"/>
                </a:solidFill>
              </a:rPr>
              <a:t>✘</a:t>
            </a:r>
            <a:r>
              <a:rPr lang="en-US" sz="5400" b="1" dirty="0">
                <a:solidFill>
                  <a:srgbClr val="00B050"/>
                </a:solidFill>
              </a:rPr>
              <a:t> 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B79DF3F2-4291-8442-A53C-7AEC5EC8C819}"/>
              </a:ext>
            </a:extLst>
          </p:cNvPr>
          <p:cNvSpPr txBox="1"/>
          <p:nvPr/>
        </p:nvSpPr>
        <p:spPr>
          <a:xfrm>
            <a:off x="7871545" y="1512961"/>
            <a:ext cx="907621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 algn="ctr">
              <a:defRPr/>
            </a:pPr>
            <a:r>
              <a:rPr lang="en-US" sz="5400" b="1" dirty="0">
                <a:solidFill>
                  <a:srgbClr val="FF0000"/>
                </a:solidFill>
              </a:rPr>
              <a:t>✘</a:t>
            </a:r>
            <a:r>
              <a:rPr lang="en-US" sz="5400" b="1" dirty="0">
                <a:solidFill>
                  <a:srgbClr val="00B050"/>
                </a:solidFill>
              </a:rPr>
              <a:t> 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C5FC17AD-E6CD-9946-9238-6ADE7523E77E}"/>
              </a:ext>
            </a:extLst>
          </p:cNvPr>
          <p:cNvSpPr txBox="1"/>
          <p:nvPr/>
        </p:nvSpPr>
        <p:spPr>
          <a:xfrm>
            <a:off x="9992099" y="1512961"/>
            <a:ext cx="907621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 algn="ctr">
              <a:defRPr/>
            </a:pPr>
            <a:r>
              <a:rPr lang="en-US" sz="5400" b="1" dirty="0">
                <a:solidFill>
                  <a:srgbClr val="FF0000"/>
                </a:solidFill>
              </a:rPr>
              <a:t>✘</a:t>
            </a:r>
            <a:r>
              <a:rPr lang="en-US" sz="5400" b="1" dirty="0">
                <a:solidFill>
                  <a:srgbClr val="00B050"/>
                </a:solidFill>
              </a:rPr>
              <a:t> 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39783F13-758F-F942-A9C6-E0E6F1ED44EC}"/>
              </a:ext>
            </a:extLst>
          </p:cNvPr>
          <p:cNvSpPr txBox="1"/>
          <p:nvPr/>
        </p:nvSpPr>
        <p:spPr>
          <a:xfrm>
            <a:off x="5217922" y="4421710"/>
            <a:ext cx="6337698" cy="1107996"/>
          </a:xfrm>
          <a:prstGeom prst="rect">
            <a:avLst/>
          </a:prstGeom>
          <a:solidFill>
            <a:srgbClr val="7030A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solidFill>
                  <a:schemeClr val="bg1"/>
                </a:solidFill>
              </a:rPr>
              <a:t>s97(2), 191J CDPA</a:t>
            </a:r>
            <a:endParaRPr lang="en-US" sz="2400" i="1" dirty="0">
              <a:solidFill>
                <a:schemeClr val="bg1"/>
              </a:solidFill>
            </a:endParaRPr>
          </a:p>
          <a:p>
            <a:pPr algn="ctr"/>
            <a:r>
              <a:rPr lang="en-US" sz="2400" dirty="0">
                <a:solidFill>
                  <a:schemeClr val="bg1"/>
                </a:solidFill>
              </a:rPr>
              <a:t>Additional damages</a:t>
            </a:r>
            <a:endParaRPr lang="en-GB" sz="2400" dirty="0">
              <a:solidFill>
                <a:schemeClr val="bg1"/>
              </a:solidFill>
            </a:endParaRPr>
          </a:p>
          <a:p>
            <a:r>
              <a:rPr lang="en-US" dirty="0"/>
              <a:t> 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A9E87689-40C9-F44E-8E89-85111768E750}"/>
              </a:ext>
            </a:extLst>
          </p:cNvPr>
          <p:cNvSpPr txBox="1"/>
          <p:nvPr/>
        </p:nvSpPr>
        <p:spPr>
          <a:xfrm>
            <a:off x="3616414" y="2727650"/>
            <a:ext cx="704040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 algn="ctr">
              <a:defRPr/>
            </a:pPr>
            <a:r>
              <a:rPr lang="en-US" sz="5400" b="1" dirty="0">
                <a:solidFill>
                  <a:srgbClr val="00B050"/>
                </a:solidFill>
              </a:rPr>
              <a:t>✓</a:t>
            </a:r>
          </a:p>
        </p:txBody>
      </p:sp>
    </p:spTree>
    <p:extLst>
      <p:ext uri="{BB962C8B-B14F-4D97-AF65-F5344CB8AC3E}">
        <p14:creationId xmlns:p14="http://schemas.microsoft.com/office/powerpoint/2010/main" val="16645183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/>
    </p:bld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3FEFBF77-114B-134B-841F-E128732A586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1348233"/>
              </p:ext>
            </p:extLst>
          </p:nvPr>
        </p:nvGraphicFramePr>
        <p:xfrm>
          <a:off x="636380" y="370946"/>
          <a:ext cx="10919240" cy="611610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83848">
                  <a:extLst>
                    <a:ext uri="{9D8B030D-6E8A-4147-A177-3AD203B41FA5}">
                      <a16:colId xmlns:a16="http://schemas.microsoft.com/office/drawing/2014/main" val="166890612"/>
                    </a:ext>
                  </a:extLst>
                </a:gridCol>
                <a:gridCol w="2183848">
                  <a:extLst>
                    <a:ext uri="{9D8B030D-6E8A-4147-A177-3AD203B41FA5}">
                      <a16:colId xmlns:a16="http://schemas.microsoft.com/office/drawing/2014/main" val="1093253382"/>
                    </a:ext>
                  </a:extLst>
                </a:gridCol>
                <a:gridCol w="2183848">
                  <a:extLst>
                    <a:ext uri="{9D8B030D-6E8A-4147-A177-3AD203B41FA5}">
                      <a16:colId xmlns:a16="http://schemas.microsoft.com/office/drawing/2014/main" val="2971866624"/>
                    </a:ext>
                  </a:extLst>
                </a:gridCol>
                <a:gridCol w="2183848">
                  <a:extLst>
                    <a:ext uri="{9D8B030D-6E8A-4147-A177-3AD203B41FA5}">
                      <a16:colId xmlns:a16="http://schemas.microsoft.com/office/drawing/2014/main" val="2001922158"/>
                    </a:ext>
                  </a:extLst>
                </a:gridCol>
                <a:gridCol w="2183848">
                  <a:extLst>
                    <a:ext uri="{9D8B030D-6E8A-4147-A177-3AD203B41FA5}">
                      <a16:colId xmlns:a16="http://schemas.microsoft.com/office/drawing/2014/main" val="2353664028"/>
                    </a:ext>
                  </a:extLst>
                </a:gridCol>
              </a:tblGrid>
              <a:tr h="844182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Copyright</a:t>
                      </a:r>
                    </a:p>
                    <a:p>
                      <a:pPr algn="ctr"/>
                      <a:r>
                        <a:rPr lang="en-US" dirty="0"/>
                        <a:t>Performer’s rights</a:t>
                      </a:r>
                    </a:p>
                    <a:p>
                      <a:pPr algn="ctr"/>
                      <a:r>
                        <a:rPr lang="en-US" dirty="0"/>
                        <a:t>Unregistered designs</a:t>
                      </a:r>
                    </a:p>
                  </a:txBody>
                  <a:tcPr>
                    <a:solidFill>
                      <a:srgbClr val="7030A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Registered designs</a:t>
                      </a:r>
                    </a:p>
                  </a:txBody>
                  <a:tcPr>
                    <a:solidFill>
                      <a:srgbClr val="0BE7D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Patents</a:t>
                      </a:r>
                    </a:p>
                  </a:txBody>
                  <a:tcPr>
                    <a:solidFill>
                      <a:srgbClr val="E56E0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Trade Secrets</a:t>
                      </a:r>
                    </a:p>
                  </a:txBody>
                  <a:tcPr>
                    <a:solidFill>
                      <a:srgbClr val="C71E5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80718199"/>
                  </a:ext>
                </a:extLst>
              </a:tr>
              <a:tr h="1414917">
                <a:tc>
                  <a:txBody>
                    <a:bodyPr/>
                    <a:lstStyle/>
                    <a:p>
                      <a:r>
                        <a:rPr lang="en-US" dirty="0"/>
                        <a:t>Intention</a:t>
                      </a: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5400" dirty="0"/>
                    </a:p>
                  </a:txBody>
                  <a:tcPr>
                    <a:solidFill>
                      <a:srgbClr val="D0C5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5400" b="1" dirty="0">
                        <a:solidFill>
                          <a:srgbClr val="00B050"/>
                        </a:solidFill>
                      </a:endParaRPr>
                    </a:p>
                  </a:txBody>
                  <a:tcPr>
                    <a:solidFill>
                      <a:srgbClr val="8EFFF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5400" dirty="0"/>
                    </a:p>
                  </a:txBody>
                  <a:tcP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5400" dirty="0"/>
                    </a:p>
                  </a:txBody>
                  <a:tcPr>
                    <a:solidFill>
                      <a:srgbClr val="F09CC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53530550"/>
                  </a:ext>
                </a:extLst>
              </a:tr>
              <a:tr h="956957">
                <a:tc>
                  <a:txBody>
                    <a:bodyPr/>
                    <a:lstStyle/>
                    <a:p>
                      <a:r>
                        <a:rPr lang="en-US" dirty="0"/>
                        <a:t>Recklessness</a:t>
                      </a: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5400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solidFill>
                      <a:srgbClr val="D0C5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54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uLnTx/>
                        <a:uFillTx/>
                        <a:latin typeface="Calibri" panose="020F0502020204030204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rgbClr val="8EFFF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54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uLnTx/>
                        <a:uFillTx/>
                        <a:latin typeface="Calibri" panose="020F0502020204030204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54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uLnTx/>
                        <a:uFillTx/>
                        <a:latin typeface="Calibri" panose="020F0502020204030204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83038517"/>
                  </a:ext>
                </a:extLst>
              </a:tr>
              <a:tr h="1414917">
                <a:tc>
                  <a:txBody>
                    <a:bodyPr/>
                    <a:lstStyle/>
                    <a:p>
                      <a:r>
                        <a:rPr lang="en-US" dirty="0"/>
                        <a:t>Belief/Knowledge</a:t>
                      </a: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5400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5400" b="1" dirty="0">
                        <a:solidFill>
                          <a:srgbClr val="00B050"/>
                        </a:solidFill>
                      </a:endParaRP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54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uLnTx/>
                        <a:uFillTx/>
                        <a:latin typeface="Calibri" panose="020F0502020204030204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54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uLnTx/>
                        <a:uFillTx/>
                        <a:latin typeface="Calibri" panose="020F0502020204030204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26788233"/>
                  </a:ext>
                </a:extLst>
              </a:tr>
              <a:tr h="1414917">
                <a:tc>
                  <a:txBody>
                    <a:bodyPr/>
                    <a:lstStyle/>
                    <a:p>
                      <a:r>
                        <a:rPr lang="en-US" dirty="0"/>
                        <a:t>Motive/purpose</a:t>
                      </a: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5400" b="1" dirty="0">
                        <a:solidFill>
                          <a:srgbClr val="00B050"/>
                        </a:solidFill>
                      </a:endParaRP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5400" b="1" dirty="0">
                        <a:solidFill>
                          <a:srgbClr val="00B050"/>
                        </a:solidFill>
                      </a:endParaRP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5400" b="1" dirty="0">
                        <a:solidFill>
                          <a:srgbClr val="00B050"/>
                        </a:solidFill>
                      </a:endParaRP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5400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04637435"/>
                  </a:ext>
                </a:extLst>
              </a:tr>
            </a:tbl>
          </a:graphicData>
        </a:graphic>
      </p:graphicFrame>
      <p:sp>
        <p:nvSpPr>
          <p:cNvPr id="3" name="TextBox 2">
            <a:extLst>
              <a:ext uri="{FF2B5EF4-FFF2-40B4-BE49-F238E27FC236}">
                <a16:creationId xmlns:a16="http://schemas.microsoft.com/office/drawing/2014/main" id="{E8D369B4-44C7-C042-B7D4-714155B56913}"/>
              </a:ext>
            </a:extLst>
          </p:cNvPr>
          <p:cNvSpPr txBox="1"/>
          <p:nvPr/>
        </p:nvSpPr>
        <p:spPr>
          <a:xfrm>
            <a:off x="3616414" y="1512961"/>
            <a:ext cx="704040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 algn="ctr">
              <a:defRPr/>
            </a:pPr>
            <a:r>
              <a:rPr lang="en-US" sz="5400" b="1" dirty="0">
                <a:solidFill>
                  <a:srgbClr val="00B050"/>
                </a:solidFill>
              </a:rPr>
              <a:t>✓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9257BF9A-5C78-284F-AD9F-11063AB109C1}"/>
              </a:ext>
            </a:extLst>
          </p:cNvPr>
          <p:cNvSpPr txBox="1"/>
          <p:nvPr/>
        </p:nvSpPr>
        <p:spPr>
          <a:xfrm>
            <a:off x="5642189" y="1512961"/>
            <a:ext cx="907621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 algn="ctr">
              <a:defRPr/>
            </a:pPr>
            <a:r>
              <a:rPr lang="en-US" sz="5400" b="1" dirty="0">
                <a:solidFill>
                  <a:srgbClr val="FF0000"/>
                </a:solidFill>
              </a:rPr>
              <a:t>✘</a:t>
            </a:r>
            <a:r>
              <a:rPr lang="en-US" sz="5400" b="1" dirty="0">
                <a:solidFill>
                  <a:srgbClr val="00B050"/>
                </a:solidFill>
              </a:rPr>
              <a:t> 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B79DF3F2-4291-8442-A53C-7AEC5EC8C819}"/>
              </a:ext>
            </a:extLst>
          </p:cNvPr>
          <p:cNvSpPr txBox="1"/>
          <p:nvPr/>
        </p:nvSpPr>
        <p:spPr>
          <a:xfrm>
            <a:off x="7871545" y="1512961"/>
            <a:ext cx="907621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 algn="ctr">
              <a:defRPr/>
            </a:pPr>
            <a:r>
              <a:rPr lang="en-US" sz="5400" b="1" dirty="0">
                <a:solidFill>
                  <a:srgbClr val="FF0000"/>
                </a:solidFill>
              </a:rPr>
              <a:t>✘</a:t>
            </a:r>
            <a:r>
              <a:rPr lang="en-US" sz="5400" b="1" dirty="0">
                <a:solidFill>
                  <a:srgbClr val="00B050"/>
                </a:solidFill>
              </a:rPr>
              <a:t> 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C5FC17AD-E6CD-9946-9238-6ADE7523E77E}"/>
              </a:ext>
            </a:extLst>
          </p:cNvPr>
          <p:cNvSpPr txBox="1"/>
          <p:nvPr/>
        </p:nvSpPr>
        <p:spPr>
          <a:xfrm>
            <a:off x="9992099" y="1512961"/>
            <a:ext cx="907621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 algn="ctr">
              <a:defRPr/>
            </a:pPr>
            <a:r>
              <a:rPr lang="en-US" sz="5400" b="1" dirty="0">
                <a:solidFill>
                  <a:srgbClr val="FF0000"/>
                </a:solidFill>
              </a:rPr>
              <a:t>✘</a:t>
            </a:r>
            <a:r>
              <a:rPr lang="en-US" sz="5400" b="1" dirty="0">
                <a:solidFill>
                  <a:srgbClr val="00B050"/>
                </a:solidFill>
              </a:rPr>
              <a:t> 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A9E87689-40C9-F44E-8E89-85111768E750}"/>
              </a:ext>
            </a:extLst>
          </p:cNvPr>
          <p:cNvSpPr txBox="1"/>
          <p:nvPr/>
        </p:nvSpPr>
        <p:spPr>
          <a:xfrm>
            <a:off x="3616414" y="2727650"/>
            <a:ext cx="704040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 algn="ctr">
              <a:defRPr/>
            </a:pPr>
            <a:r>
              <a:rPr lang="en-US" sz="5400" b="1" dirty="0">
                <a:solidFill>
                  <a:srgbClr val="00B050"/>
                </a:solidFill>
              </a:rPr>
              <a:t>✓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FFA549B3-A55D-5542-A8D4-958C693097BE}"/>
              </a:ext>
            </a:extLst>
          </p:cNvPr>
          <p:cNvSpPr txBox="1"/>
          <p:nvPr/>
        </p:nvSpPr>
        <p:spPr>
          <a:xfrm>
            <a:off x="5642188" y="2636424"/>
            <a:ext cx="907621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 algn="ctr">
              <a:defRPr/>
            </a:pPr>
            <a:r>
              <a:rPr lang="en-US" sz="5400" b="1" dirty="0">
                <a:solidFill>
                  <a:srgbClr val="FF0000"/>
                </a:solidFill>
              </a:rPr>
              <a:t>✘</a:t>
            </a:r>
            <a:r>
              <a:rPr lang="en-US" sz="5400" b="1" dirty="0">
                <a:solidFill>
                  <a:srgbClr val="00B050"/>
                </a:solidFill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4681746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</p:bld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3FEFBF77-114B-134B-841F-E128732A586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15933087"/>
              </p:ext>
            </p:extLst>
          </p:nvPr>
        </p:nvGraphicFramePr>
        <p:xfrm>
          <a:off x="636380" y="370946"/>
          <a:ext cx="10919240" cy="611610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83848">
                  <a:extLst>
                    <a:ext uri="{9D8B030D-6E8A-4147-A177-3AD203B41FA5}">
                      <a16:colId xmlns:a16="http://schemas.microsoft.com/office/drawing/2014/main" val="166890612"/>
                    </a:ext>
                  </a:extLst>
                </a:gridCol>
                <a:gridCol w="2183848">
                  <a:extLst>
                    <a:ext uri="{9D8B030D-6E8A-4147-A177-3AD203B41FA5}">
                      <a16:colId xmlns:a16="http://schemas.microsoft.com/office/drawing/2014/main" val="1093253382"/>
                    </a:ext>
                  </a:extLst>
                </a:gridCol>
                <a:gridCol w="2183848">
                  <a:extLst>
                    <a:ext uri="{9D8B030D-6E8A-4147-A177-3AD203B41FA5}">
                      <a16:colId xmlns:a16="http://schemas.microsoft.com/office/drawing/2014/main" val="2971866624"/>
                    </a:ext>
                  </a:extLst>
                </a:gridCol>
                <a:gridCol w="2183848">
                  <a:extLst>
                    <a:ext uri="{9D8B030D-6E8A-4147-A177-3AD203B41FA5}">
                      <a16:colId xmlns:a16="http://schemas.microsoft.com/office/drawing/2014/main" val="2001922158"/>
                    </a:ext>
                  </a:extLst>
                </a:gridCol>
                <a:gridCol w="2183848">
                  <a:extLst>
                    <a:ext uri="{9D8B030D-6E8A-4147-A177-3AD203B41FA5}">
                      <a16:colId xmlns:a16="http://schemas.microsoft.com/office/drawing/2014/main" val="2353664028"/>
                    </a:ext>
                  </a:extLst>
                </a:gridCol>
              </a:tblGrid>
              <a:tr h="844182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Copyright</a:t>
                      </a:r>
                    </a:p>
                    <a:p>
                      <a:pPr algn="ctr"/>
                      <a:r>
                        <a:rPr lang="en-US" dirty="0"/>
                        <a:t>Performer’s rights</a:t>
                      </a:r>
                    </a:p>
                    <a:p>
                      <a:pPr algn="ctr"/>
                      <a:r>
                        <a:rPr lang="en-US" dirty="0"/>
                        <a:t>Unregistered designs</a:t>
                      </a:r>
                    </a:p>
                  </a:txBody>
                  <a:tcPr>
                    <a:solidFill>
                      <a:srgbClr val="7030A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Registered designs</a:t>
                      </a:r>
                    </a:p>
                  </a:txBody>
                  <a:tcPr>
                    <a:solidFill>
                      <a:srgbClr val="0BE7D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Patents</a:t>
                      </a:r>
                    </a:p>
                  </a:txBody>
                  <a:tcPr>
                    <a:solidFill>
                      <a:srgbClr val="E56E0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Trade Secrets</a:t>
                      </a:r>
                    </a:p>
                  </a:txBody>
                  <a:tcPr>
                    <a:solidFill>
                      <a:srgbClr val="C71E5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80718199"/>
                  </a:ext>
                </a:extLst>
              </a:tr>
              <a:tr h="1414917">
                <a:tc>
                  <a:txBody>
                    <a:bodyPr/>
                    <a:lstStyle/>
                    <a:p>
                      <a:r>
                        <a:rPr lang="en-US" dirty="0"/>
                        <a:t>Intention</a:t>
                      </a: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5400" dirty="0"/>
                    </a:p>
                  </a:txBody>
                  <a:tcPr>
                    <a:solidFill>
                      <a:srgbClr val="D0C5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5400" b="1" dirty="0">
                        <a:solidFill>
                          <a:srgbClr val="00B050"/>
                        </a:solidFill>
                      </a:endParaRPr>
                    </a:p>
                  </a:txBody>
                  <a:tcPr>
                    <a:solidFill>
                      <a:srgbClr val="8EFFF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5400" dirty="0"/>
                    </a:p>
                  </a:txBody>
                  <a:tcP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5400" dirty="0"/>
                    </a:p>
                  </a:txBody>
                  <a:tcPr>
                    <a:solidFill>
                      <a:srgbClr val="F09CC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53530550"/>
                  </a:ext>
                </a:extLst>
              </a:tr>
              <a:tr h="956957">
                <a:tc>
                  <a:txBody>
                    <a:bodyPr/>
                    <a:lstStyle/>
                    <a:p>
                      <a:r>
                        <a:rPr lang="en-US" dirty="0"/>
                        <a:t>Recklessness</a:t>
                      </a: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5400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solidFill>
                      <a:srgbClr val="D0C5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54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uLnTx/>
                        <a:uFillTx/>
                        <a:latin typeface="Calibri" panose="020F0502020204030204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rgbClr val="8EFFF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54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uLnTx/>
                        <a:uFillTx/>
                        <a:latin typeface="Calibri" panose="020F0502020204030204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54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uLnTx/>
                        <a:uFillTx/>
                        <a:latin typeface="Calibri" panose="020F0502020204030204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83038517"/>
                  </a:ext>
                </a:extLst>
              </a:tr>
              <a:tr h="1414917">
                <a:tc>
                  <a:txBody>
                    <a:bodyPr/>
                    <a:lstStyle/>
                    <a:p>
                      <a:r>
                        <a:rPr lang="en-US" dirty="0"/>
                        <a:t>Belief/Knowledge</a:t>
                      </a: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5400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5400" b="1" dirty="0">
                        <a:solidFill>
                          <a:srgbClr val="00B050"/>
                        </a:solidFill>
                      </a:endParaRP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54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uLnTx/>
                        <a:uFillTx/>
                        <a:latin typeface="Calibri" panose="020F0502020204030204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54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uLnTx/>
                        <a:uFillTx/>
                        <a:latin typeface="Calibri" panose="020F0502020204030204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26788233"/>
                  </a:ext>
                </a:extLst>
              </a:tr>
              <a:tr h="1414917">
                <a:tc>
                  <a:txBody>
                    <a:bodyPr/>
                    <a:lstStyle/>
                    <a:p>
                      <a:r>
                        <a:rPr lang="en-US" dirty="0"/>
                        <a:t>Motive/purpose</a:t>
                      </a: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5400" b="1" dirty="0">
                        <a:solidFill>
                          <a:srgbClr val="00B050"/>
                        </a:solidFill>
                      </a:endParaRP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5400" b="1" dirty="0">
                        <a:solidFill>
                          <a:srgbClr val="00B050"/>
                        </a:solidFill>
                      </a:endParaRP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5400" b="1" dirty="0">
                        <a:solidFill>
                          <a:srgbClr val="00B050"/>
                        </a:solidFill>
                      </a:endParaRP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5400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04637435"/>
                  </a:ext>
                </a:extLst>
              </a:tr>
            </a:tbl>
          </a:graphicData>
        </a:graphic>
      </p:graphicFrame>
      <p:sp>
        <p:nvSpPr>
          <p:cNvPr id="3" name="TextBox 2">
            <a:extLst>
              <a:ext uri="{FF2B5EF4-FFF2-40B4-BE49-F238E27FC236}">
                <a16:creationId xmlns:a16="http://schemas.microsoft.com/office/drawing/2014/main" id="{E8D369B4-44C7-C042-B7D4-714155B56913}"/>
              </a:ext>
            </a:extLst>
          </p:cNvPr>
          <p:cNvSpPr txBox="1"/>
          <p:nvPr/>
        </p:nvSpPr>
        <p:spPr>
          <a:xfrm>
            <a:off x="3616414" y="1512961"/>
            <a:ext cx="704040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 algn="ctr">
              <a:defRPr/>
            </a:pPr>
            <a:r>
              <a:rPr lang="en-US" sz="5400" b="1" dirty="0">
                <a:solidFill>
                  <a:srgbClr val="00B050"/>
                </a:solidFill>
              </a:rPr>
              <a:t>✓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9257BF9A-5C78-284F-AD9F-11063AB109C1}"/>
              </a:ext>
            </a:extLst>
          </p:cNvPr>
          <p:cNvSpPr txBox="1"/>
          <p:nvPr/>
        </p:nvSpPr>
        <p:spPr>
          <a:xfrm>
            <a:off x="5642189" y="1512961"/>
            <a:ext cx="907621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 algn="ctr">
              <a:defRPr/>
            </a:pPr>
            <a:r>
              <a:rPr lang="en-US" sz="5400" b="1" dirty="0">
                <a:solidFill>
                  <a:srgbClr val="FF0000"/>
                </a:solidFill>
              </a:rPr>
              <a:t>✘</a:t>
            </a:r>
            <a:r>
              <a:rPr lang="en-US" sz="5400" b="1" dirty="0">
                <a:solidFill>
                  <a:srgbClr val="00B050"/>
                </a:solidFill>
              </a:rPr>
              <a:t> 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B79DF3F2-4291-8442-A53C-7AEC5EC8C819}"/>
              </a:ext>
            </a:extLst>
          </p:cNvPr>
          <p:cNvSpPr txBox="1"/>
          <p:nvPr/>
        </p:nvSpPr>
        <p:spPr>
          <a:xfrm>
            <a:off x="7871545" y="1512961"/>
            <a:ext cx="907621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 algn="ctr">
              <a:defRPr/>
            </a:pPr>
            <a:r>
              <a:rPr lang="en-US" sz="5400" b="1" dirty="0">
                <a:solidFill>
                  <a:srgbClr val="FF0000"/>
                </a:solidFill>
              </a:rPr>
              <a:t>✘</a:t>
            </a:r>
            <a:r>
              <a:rPr lang="en-US" sz="5400" b="1" dirty="0">
                <a:solidFill>
                  <a:srgbClr val="00B050"/>
                </a:solidFill>
              </a:rPr>
              <a:t> 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C5FC17AD-E6CD-9946-9238-6ADE7523E77E}"/>
              </a:ext>
            </a:extLst>
          </p:cNvPr>
          <p:cNvSpPr txBox="1"/>
          <p:nvPr/>
        </p:nvSpPr>
        <p:spPr>
          <a:xfrm>
            <a:off x="9992099" y="1512961"/>
            <a:ext cx="907621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 algn="ctr">
              <a:defRPr/>
            </a:pPr>
            <a:r>
              <a:rPr lang="en-US" sz="5400" b="1" dirty="0">
                <a:solidFill>
                  <a:srgbClr val="FF0000"/>
                </a:solidFill>
              </a:rPr>
              <a:t>✘</a:t>
            </a:r>
            <a:r>
              <a:rPr lang="en-US" sz="5400" b="1" dirty="0">
                <a:solidFill>
                  <a:srgbClr val="00B050"/>
                </a:solidFill>
              </a:rPr>
              <a:t> 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A9E87689-40C9-F44E-8E89-85111768E750}"/>
              </a:ext>
            </a:extLst>
          </p:cNvPr>
          <p:cNvSpPr txBox="1"/>
          <p:nvPr/>
        </p:nvSpPr>
        <p:spPr>
          <a:xfrm>
            <a:off x="3616414" y="2727650"/>
            <a:ext cx="704040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 algn="ctr">
              <a:defRPr/>
            </a:pPr>
            <a:r>
              <a:rPr lang="en-US" sz="5400" b="1" dirty="0">
                <a:solidFill>
                  <a:srgbClr val="00B050"/>
                </a:solidFill>
              </a:rPr>
              <a:t>✓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FFA549B3-A55D-5542-A8D4-958C693097BE}"/>
              </a:ext>
            </a:extLst>
          </p:cNvPr>
          <p:cNvSpPr txBox="1"/>
          <p:nvPr/>
        </p:nvSpPr>
        <p:spPr>
          <a:xfrm>
            <a:off x="5642188" y="2636424"/>
            <a:ext cx="907621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 algn="ctr">
              <a:defRPr/>
            </a:pPr>
            <a:r>
              <a:rPr lang="en-US" sz="5400" b="1" dirty="0">
                <a:solidFill>
                  <a:srgbClr val="FF0000"/>
                </a:solidFill>
              </a:rPr>
              <a:t>✘</a:t>
            </a:r>
            <a:r>
              <a:rPr lang="en-US" sz="5400" b="1" dirty="0">
                <a:solidFill>
                  <a:srgbClr val="00B050"/>
                </a:solidFill>
              </a:rPr>
              <a:t> 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15D4009C-B0EB-5442-B25C-CEE5C48DF89C}"/>
              </a:ext>
            </a:extLst>
          </p:cNvPr>
          <p:cNvSpPr txBox="1"/>
          <p:nvPr/>
        </p:nvSpPr>
        <p:spPr>
          <a:xfrm>
            <a:off x="7871545" y="2654976"/>
            <a:ext cx="907621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 algn="ctr">
              <a:defRPr/>
            </a:pPr>
            <a:r>
              <a:rPr lang="en-US" sz="5400" b="1" dirty="0">
                <a:solidFill>
                  <a:srgbClr val="FF0000"/>
                </a:solidFill>
              </a:rPr>
              <a:t>✘</a:t>
            </a:r>
            <a:r>
              <a:rPr lang="en-US" sz="5400" b="1" dirty="0">
                <a:solidFill>
                  <a:srgbClr val="00B050"/>
                </a:solidFill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0900369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3FEFBF77-114B-134B-841F-E128732A586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92864656"/>
              </p:ext>
            </p:extLst>
          </p:nvPr>
        </p:nvGraphicFramePr>
        <p:xfrm>
          <a:off x="636380" y="370946"/>
          <a:ext cx="10919240" cy="611610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83848">
                  <a:extLst>
                    <a:ext uri="{9D8B030D-6E8A-4147-A177-3AD203B41FA5}">
                      <a16:colId xmlns:a16="http://schemas.microsoft.com/office/drawing/2014/main" val="166890612"/>
                    </a:ext>
                  </a:extLst>
                </a:gridCol>
                <a:gridCol w="2183848">
                  <a:extLst>
                    <a:ext uri="{9D8B030D-6E8A-4147-A177-3AD203B41FA5}">
                      <a16:colId xmlns:a16="http://schemas.microsoft.com/office/drawing/2014/main" val="1093253382"/>
                    </a:ext>
                  </a:extLst>
                </a:gridCol>
                <a:gridCol w="2183848">
                  <a:extLst>
                    <a:ext uri="{9D8B030D-6E8A-4147-A177-3AD203B41FA5}">
                      <a16:colId xmlns:a16="http://schemas.microsoft.com/office/drawing/2014/main" val="2971866624"/>
                    </a:ext>
                  </a:extLst>
                </a:gridCol>
                <a:gridCol w="2183848">
                  <a:extLst>
                    <a:ext uri="{9D8B030D-6E8A-4147-A177-3AD203B41FA5}">
                      <a16:colId xmlns:a16="http://schemas.microsoft.com/office/drawing/2014/main" val="2001922158"/>
                    </a:ext>
                  </a:extLst>
                </a:gridCol>
                <a:gridCol w="2183848">
                  <a:extLst>
                    <a:ext uri="{9D8B030D-6E8A-4147-A177-3AD203B41FA5}">
                      <a16:colId xmlns:a16="http://schemas.microsoft.com/office/drawing/2014/main" val="2353664028"/>
                    </a:ext>
                  </a:extLst>
                </a:gridCol>
              </a:tblGrid>
              <a:tr h="844182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Copyright</a:t>
                      </a:r>
                    </a:p>
                    <a:p>
                      <a:pPr algn="ctr"/>
                      <a:r>
                        <a:rPr lang="en-US" dirty="0"/>
                        <a:t>Performer’s rights</a:t>
                      </a:r>
                    </a:p>
                    <a:p>
                      <a:pPr algn="ctr"/>
                      <a:r>
                        <a:rPr lang="en-US" dirty="0"/>
                        <a:t>Unregistered designs</a:t>
                      </a:r>
                    </a:p>
                  </a:txBody>
                  <a:tcPr>
                    <a:solidFill>
                      <a:srgbClr val="7030A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Registered designs</a:t>
                      </a:r>
                    </a:p>
                  </a:txBody>
                  <a:tcPr>
                    <a:solidFill>
                      <a:srgbClr val="0BE7D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Patents</a:t>
                      </a:r>
                    </a:p>
                  </a:txBody>
                  <a:tcPr>
                    <a:solidFill>
                      <a:srgbClr val="E56E0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Trade Secrets</a:t>
                      </a:r>
                    </a:p>
                  </a:txBody>
                  <a:tcPr>
                    <a:solidFill>
                      <a:srgbClr val="C71E5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80718199"/>
                  </a:ext>
                </a:extLst>
              </a:tr>
              <a:tr h="1414917">
                <a:tc>
                  <a:txBody>
                    <a:bodyPr/>
                    <a:lstStyle/>
                    <a:p>
                      <a:r>
                        <a:rPr lang="en-US" dirty="0"/>
                        <a:t>Intention</a:t>
                      </a: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5400" dirty="0"/>
                    </a:p>
                  </a:txBody>
                  <a:tcPr>
                    <a:solidFill>
                      <a:srgbClr val="D0C5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5400" b="1" dirty="0">
                        <a:solidFill>
                          <a:srgbClr val="00B050"/>
                        </a:solidFill>
                      </a:endParaRPr>
                    </a:p>
                  </a:txBody>
                  <a:tcPr>
                    <a:solidFill>
                      <a:srgbClr val="8EFFF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5400" dirty="0"/>
                    </a:p>
                  </a:txBody>
                  <a:tcP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5400" dirty="0"/>
                    </a:p>
                  </a:txBody>
                  <a:tcPr>
                    <a:solidFill>
                      <a:srgbClr val="F09CC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53530550"/>
                  </a:ext>
                </a:extLst>
              </a:tr>
              <a:tr h="956957">
                <a:tc>
                  <a:txBody>
                    <a:bodyPr/>
                    <a:lstStyle/>
                    <a:p>
                      <a:r>
                        <a:rPr lang="en-US" dirty="0"/>
                        <a:t>Recklessness</a:t>
                      </a: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5400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solidFill>
                      <a:srgbClr val="D0C5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54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uLnTx/>
                        <a:uFillTx/>
                        <a:latin typeface="Calibri" panose="020F0502020204030204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rgbClr val="8EFFF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54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uLnTx/>
                        <a:uFillTx/>
                        <a:latin typeface="Calibri" panose="020F0502020204030204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54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uLnTx/>
                        <a:uFillTx/>
                        <a:latin typeface="Calibri" panose="020F0502020204030204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rgbClr val="F09CC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83038517"/>
                  </a:ext>
                </a:extLst>
              </a:tr>
              <a:tr h="1414917">
                <a:tc>
                  <a:txBody>
                    <a:bodyPr/>
                    <a:lstStyle/>
                    <a:p>
                      <a:r>
                        <a:rPr lang="en-US" dirty="0"/>
                        <a:t>Belief/Knowledge</a:t>
                      </a: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5400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5400" b="1" dirty="0">
                        <a:solidFill>
                          <a:srgbClr val="00B050"/>
                        </a:solidFill>
                      </a:endParaRP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54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uLnTx/>
                        <a:uFillTx/>
                        <a:latin typeface="Calibri" panose="020F0502020204030204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54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uLnTx/>
                        <a:uFillTx/>
                        <a:latin typeface="Calibri" panose="020F0502020204030204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26788233"/>
                  </a:ext>
                </a:extLst>
              </a:tr>
              <a:tr h="1414917">
                <a:tc>
                  <a:txBody>
                    <a:bodyPr/>
                    <a:lstStyle/>
                    <a:p>
                      <a:r>
                        <a:rPr lang="en-US" dirty="0"/>
                        <a:t>Motive/purpose</a:t>
                      </a: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5400" b="1" dirty="0">
                        <a:solidFill>
                          <a:srgbClr val="00B050"/>
                        </a:solidFill>
                      </a:endParaRP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5400" b="1" dirty="0">
                        <a:solidFill>
                          <a:srgbClr val="00B050"/>
                        </a:solidFill>
                      </a:endParaRP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5400" b="1" dirty="0">
                        <a:solidFill>
                          <a:srgbClr val="00B050"/>
                        </a:solidFill>
                      </a:endParaRP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5400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04637435"/>
                  </a:ext>
                </a:extLst>
              </a:tr>
            </a:tbl>
          </a:graphicData>
        </a:graphic>
      </p:graphicFrame>
      <p:sp>
        <p:nvSpPr>
          <p:cNvPr id="3" name="TextBox 2">
            <a:extLst>
              <a:ext uri="{FF2B5EF4-FFF2-40B4-BE49-F238E27FC236}">
                <a16:creationId xmlns:a16="http://schemas.microsoft.com/office/drawing/2014/main" id="{E8D369B4-44C7-C042-B7D4-714155B56913}"/>
              </a:ext>
            </a:extLst>
          </p:cNvPr>
          <p:cNvSpPr txBox="1"/>
          <p:nvPr/>
        </p:nvSpPr>
        <p:spPr>
          <a:xfrm>
            <a:off x="3616414" y="1512961"/>
            <a:ext cx="704040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 algn="ctr">
              <a:defRPr/>
            </a:pPr>
            <a:r>
              <a:rPr lang="en-US" sz="5400" b="1" dirty="0">
                <a:solidFill>
                  <a:srgbClr val="00B050"/>
                </a:solidFill>
              </a:rPr>
              <a:t>✓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9257BF9A-5C78-284F-AD9F-11063AB109C1}"/>
              </a:ext>
            </a:extLst>
          </p:cNvPr>
          <p:cNvSpPr txBox="1"/>
          <p:nvPr/>
        </p:nvSpPr>
        <p:spPr>
          <a:xfrm>
            <a:off x="5642189" y="1512961"/>
            <a:ext cx="907621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 algn="ctr">
              <a:defRPr/>
            </a:pPr>
            <a:r>
              <a:rPr lang="en-US" sz="5400" b="1" dirty="0">
                <a:solidFill>
                  <a:srgbClr val="FF0000"/>
                </a:solidFill>
              </a:rPr>
              <a:t>✘</a:t>
            </a:r>
            <a:r>
              <a:rPr lang="en-US" sz="5400" b="1" dirty="0">
                <a:solidFill>
                  <a:srgbClr val="00B050"/>
                </a:solidFill>
              </a:rPr>
              <a:t> 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B79DF3F2-4291-8442-A53C-7AEC5EC8C819}"/>
              </a:ext>
            </a:extLst>
          </p:cNvPr>
          <p:cNvSpPr txBox="1"/>
          <p:nvPr/>
        </p:nvSpPr>
        <p:spPr>
          <a:xfrm>
            <a:off x="7871545" y="1512961"/>
            <a:ext cx="907621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 algn="ctr">
              <a:defRPr/>
            </a:pPr>
            <a:r>
              <a:rPr lang="en-US" sz="5400" b="1" dirty="0">
                <a:solidFill>
                  <a:srgbClr val="FF0000"/>
                </a:solidFill>
              </a:rPr>
              <a:t>✘</a:t>
            </a:r>
            <a:r>
              <a:rPr lang="en-US" sz="5400" b="1" dirty="0">
                <a:solidFill>
                  <a:srgbClr val="00B050"/>
                </a:solidFill>
              </a:rPr>
              <a:t> 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C5FC17AD-E6CD-9946-9238-6ADE7523E77E}"/>
              </a:ext>
            </a:extLst>
          </p:cNvPr>
          <p:cNvSpPr txBox="1"/>
          <p:nvPr/>
        </p:nvSpPr>
        <p:spPr>
          <a:xfrm>
            <a:off x="9992099" y="1512961"/>
            <a:ext cx="907621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 algn="ctr">
              <a:defRPr/>
            </a:pPr>
            <a:r>
              <a:rPr lang="en-US" sz="5400" b="1" dirty="0">
                <a:solidFill>
                  <a:srgbClr val="FF0000"/>
                </a:solidFill>
              </a:rPr>
              <a:t>✘</a:t>
            </a:r>
            <a:r>
              <a:rPr lang="en-US" sz="5400" b="1" dirty="0">
                <a:solidFill>
                  <a:srgbClr val="00B050"/>
                </a:solidFill>
              </a:rPr>
              <a:t> 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A9E87689-40C9-F44E-8E89-85111768E750}"/>
              </a:ext>
            </a:extLst>
          </p:cNvPr>
          <p:cNvSpPr txBox="1"/>
          <p:nvPr/>
        </p:nvSpPr>
        <p:spPr>
          <a:xfrm>
            <a:off x="3616414" y="2727650"/>
            <a:ext cx="704040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 algn="ctr">
              <a:defRPr/>
            </a:pPr>
            <a:r>
              <a:rPr lang="en-US" sz="5400" b="1" dirty="0">
                <a:solidFill>
                  <a:srgbClr val="00B050"/>
                </a:solidFill>
              </a:rPr>
              <a:t>✓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FFA549B3-A55D-5542-A8D4-958C693097BE}"/>
              </a:ext>
            </a:extLst>
          </p:cNvPr>
          <p:cNvSpPr txBox="1"/>
          <p:nvPr/>
        </p:nvSpPr>
        <p:spPr>
          <a:xfrm>
            <a:off x="5642188" y="2636424"/>
            <a:ext cx="907621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 algn="ctr">
              <a:defRPr/>
            </a:pPr>
            <a:r>
              <a:rPr lang="en-US" sz="5400" b="1" dirty="0">
                <a:solidFill>
                  <a:srgbClr val="FF0000"/>
                </a:solidFill>
              </a:rPr>
              <a:t>✘</a:t>
            </a:r>
            <a:r>
              <a:rPr lang="en-US" sz="5400" b="1" dirty="0">
                <a:solidFill>
                  <a:srgbClr val="00B050"/>
                </a:solidFill>
              </a:rPr>
              <a:t> 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15D4009C-B0EB-5442-B25C-CEE5C48DF89C}"/>
              </a:ext>
            </a:extLst>
          </p:cNvPr>
          <p:cNvSpPr txBox="1"/>
          <p:nvPr/>
        </p:nvSpPr>
        <p:spPr>
          <a:xfrm>
            <a:off x="7871545" y="2654976"/>
            <a:ext cx="907621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 algn="ctr">
              <a:defRPr/>
            </a:pPr>
            <a:r>
              <a:rPr lang="en-US" sz="5400" b="1" dirty="0">
                <a:solidFill>
                  <a:srgbClr val="FF0000"/>
                </a:solidFill>
              </a:rPr>
              <a:t>✘</a:t>
            </a:r>
            <a:r>
              <a:rPr lang="en-US" sz="5400" b="1" dirty="0">
                <a:solidFill>
                  <a:srgbClr val="00B050"/>
                </a:solidFill>
              </a:rPr>
              <a:t> 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3F664053-E17F-2843-9464-9E724AE7F935}"/>
              </a:ext>
            </a:extLst>
          </p:cNvPr>
          <p:cNvSpPr txBox="1"/>
          <p:nvPr/>
        </p:nvSpPr>
        <p:spPr>
          <a:xfrm>
            <a:off x="9973810" y="2654976"/>
            <a:ext cx="907621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 algn="ctr">
              <a:defRPr/>
            </a:pPr>
            <a:r>
              <a:rPr lang="en-US" sz="5400" b="1" dirty="0">
                <a:solidFill>
                  <a:srgbClr val="FF0000"/>
                </a:solidFill>
              </a:rPr>
              <a:t>✘</a:t>
            </a:r>
            <a:r>
              <a:rPr lang="en-US" sz="5400" b="1" dirty="0">
                <a:solidFill>
                  <a:srgbClr val="00B050"/>
                </a:solidFill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6066796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</p:bld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3FEFBF77-114B-134B-841F-E128732A586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66364629"/>
              </p:ext>
            </p:extLst>
          </p:nvPr>
        </p:nvGraphicFramePr>
        <p:xfrm>
          <a:off x="636380" y="370946"/>
          <a:ext cx="10919240" cy="611610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83848">
                  <a:extLst>
                    <a:ext uri="{9D8B030D-6E8A-4147-A177-3AD203B41FA5}">
                      <a16:colId xmlns:a16="http://schemas.microsoft.com/office/drawing/2014/main" val="166890612"/>
                    </a:ext>
                  </a:extLst>
                </a:gridCol>
                <a:gridCol w="2183848">
                  <a:extLst>
                    <a:ext uri="{9D8B030D-6E8A-4147-A177-3AD203B41FA5}">
                      <a16:colId xmlns:a16="http://schemas.microsoft.com/office/drawing/2014/main" val="1093253382"/>
                    </a:ext>
                  </a:extLst>
                </a:gridCol>
                <a:gridCol w="2183848">
                  <a:extLst>
                    <a:ext uri="{9D8B030D-6E8A-4147-A177-3AD203B41FA5}">
                      <a16:colId xmlns:a16="http://schemas.microsoft.com/office/drawing/2014/main" val="2971866624"/>
                    </a:ext>
                  </a:extLst>
                </a:gridCol>
                <a:gridCol w="2183848">
                  <a:extLst>
                    <a:ext uri="{9D8B030D-6E8A-4147-A177-3AD203B41FA5}">
                      <a16:colId xmlns:a16="http://schemas.microsoft.com/office/drawing/2014/main" val="2001922158"/>
                    </a:ext>
                  </a:extLst>
                </a:gridCol>
                <a:gridCol w="2183848">
                  <a:extLst>
                    <a:ext uri="{9D8B030D-6E8A-4147-A177-3AD203B41FA5}">
                      <a16:colId xmlns:a16="http://schemas.microsoft.com/office/drawing/2014/main" val="2353664028"/>
                    </a:ext>
                  </a:extLst>
                </a:gridCol>
              </a:tblGrid>
              <a:tr h="844182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Copyright</a:t>
                      </a:r>
                    </a:p>
                    <a:p>
                      <a:pPr algn="ctr"/>
                      <a:r>
                        <a:rPr lang="en-US" dirty="0"/>
                        <a:t>Performer’s rights</a:t>
                      </a:r>
                    </a:p>
                    <a:p>
                      <a:pPr algn="ctr"/>
                      <a:r>
                        <a:rPr lang="en-US" dirty="0"/>
                        <a:t>Unregistered designs</a:t>
                      </a:r>
                    </a:p>
                  </a:txBody>
                  <a:tcPr>
                    <a:solidFill>
                      <a:srgbClr val="7030A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Registered designs</a:t>
                      </a:r>
                    </a:p>
                  </a:txBody>
                  <a:tcPr>
                    <a:solidFill>
                      <a:srgbClr val="0BE7D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Patents</a:t>
                      </a:r>
                    </a:p>
                  </a:txBody>
                  <a:tcPr>
                    <a:solidFill>
                      <a:srgbClr val="E56E0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Trade Secrets</a:t>
                      </a:r>
                    </a:p>
                  </a:txBody>
                  <a:tcPr>
                    <a:solidFill>
                      <a:srgbClr val="C71E5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80718199"/>
                  </a:ext>
                </a:extLst>
              </a:tr>
              <a:tr h="1414917">
                <a:tc>
                  <a:txBody>
                    <a:bodyPr/>
                    <a:lstStyle/>
                    <a:p>
                      <a:r>
                        <a:rPr lang="en-US" dirty="0"/>
                        <a:t>Intention</a:t>
                      </a: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5400" dirty="0"/>
                    </a:p>
                  </a:txBody>
                  <a:tcPr>
                    <a:solidFill>
                      <a:srgbClr val="D0C5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5400" b="1" dirty="0">
                        <a:solidFill>
                          <a:srgbClr val="00B050"/>
                        </a:solidFill>
                      </a:endParaRPr>
                    </a:p>
                  </a:txBody>
                  <a:tcPr>
                    <a:solidFill>
                      <a:srgbClr val="8EFFF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5400" dirty="0"/>
                    </a:p>
                  </a:txBody>
                  <a:tcP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5400" dirty="0"/>
                    </a:p>
                  </a:txBody>
                  <a:tcPr>
                    <a:solidFill>
                      <a:srgbClr val="F09CC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53530550"/>
                  </a:ext>
                </a:extLst>
              </a:tr>
              <a:tr h="956957">
                <a:tc>
                  <a:txBody>
                    <a:bodyPr/>
                    <a:lstStyle/>
                    <a:p>
                      <a:r>
                        <a:rPr lang="en-US" dirty="0"/>
                        <a:t>Recklessness</a:t>
                      </a: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5400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solidFill>
                      <a:srgbClr val="D0C5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54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uLnTx/>
                        <a:uFillTx/>
                        <a:latin typeface="Calibri" panose="020F0502020204030204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rgbClr val="8EFFF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54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uLnTx/>
                        <a:uFillTx/>
                        <a:latin typeface="Calibri" panose="020F0502020204030204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54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uLnTx/>
                        <a:uFillTx/>
                        <a:latin typeface="Calibri" panose="020F0502020204030204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rgbClr val="F09CC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83038517"/>
                  </a:ext>
                </a:extLst>
              </a:tr>
              <a:tr h="1414917">
                <a:tc>
                  <a:txBody>
                    <a:bodyPr/>
                    <a:lstStyle/>
                    <a:p>
                      <a:r>
                        <a:rPr lang="en-US" dirty="0"/>
                        <a:t>Belief/Knowledge</a:t>
                      </a: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5400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solidFill>
                      <a:srgbClr val="D0C5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5400" b="1" dirty="0">
                        <a:solidFill>
                          <a:srgbClr val="00B050"/>
                        </a:solidFill>
                      </a:endParaRP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54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uLnTx/>
                        <a:uFillTx/>
                        <a:latin typeface="Calibri" panose="020F0502020204030204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54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uLnTx/>
                        <a:uFillTx/>
                        <a:latin typeface="Calibri" panose="020F0502020204030204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26788233"/>
                  </a:ext>
                </a:extLst>
              </a:tr>
              <a:tr h="1414917">
                <a:tc>
                  <a:txBody>
                    <a:bodyPr/>
                    <a:lstStyle/>
                    <a:p>
                      <a:r>
                        <a:rPr lang="en-US" dirty="0"/>
                        <a:t>Motive/purpose</a:t>
                      </a: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5400" b="1" dirty="0">
                        <a:solidFill>
                          <a:srgbClr val="00B050"/>
                        </a:solidFill>
                      </a:endParaRP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5400" b="1" dirty="0">
                        <a:solidFill>
                          <a:srgbClr val="00B050"/>
                        </a:solidFill>
                      </a:endParaRP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5400" b="1" dirty="0">
                        <a:solidFill>
                          <a:srgbClr val="00B050"/>
                        </a:solidFill>
                      </a:endParaRP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5400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04637435"/>
                  </a:ext>
                </a:extLst>
              </a:tr>
            </a:tbl>
          </a:graphicData>
        </a:graphic>
      </p:graphicFrame>
      <p:sp>
        <p:nvSpPr>
          <p:cNvPr id="3" name="TextBox 2">
            <a:extLst>
              <a:ext uri="{FF2B5EF4-FFF2-40B4-BE49-F238E27FC236}">
                <a16:creationId xmlns:a16="http://schemas.microsoft.com/office/drawing/2014/main" id="{E8D369B4-44C7-C042-B7D4-714155B56913}"/>
              </a:ext>
            </a:extLst>
          </p:cNvPr>
          <p:cNvSpPr txBox="1"/>
          <p:nvPr/>
        </p:nvSpPr>
        <p:spPr>
          <a:xfrm>
            <a:off x="3616414" y="1512961"/>
            <a:ext cx="704040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 algn="ctr">
              <a:defRPr/>
            </a:pPr>
            <a:r>
              <a:rPr lang="en-US" sz="5400" b="1" dirty="0">
                <a:solidFill>
                  <a:srgbClr val="00B050"/>
                </a:solidFill>
              </a:rPr>
              <a:t>✓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9257BF9A-5C78-284F-AD9F-11063AB109C1}"/>
              </a:ext>
            </a:extLst>
          </p:cNvPr>
          <p:cNvSpPr txBox="1"/>
          <p:nvPr/>
        </p:nvSpPr>
        <p:spPr>
          <a:xfrm>
            <a:off x="5642189" y="1512961"/>
            <a:ext cx="907621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 algn="ctr">
              <a:defRPr/>
            </a:pPr>
            <a:r>
              <a:rPr lang="en-US" sz="5400" b="1" dirty="0">
                <a:solidFill>
                  <a:srgbClr val="FF0000"/>
                </a:solidFill>
              </a:rPr>
              <a:t>✘</a:t>
            </a:r>
            <a:r>
              <a:rPr lang="en-US" sz="5400" b="1" dirty="0">
                <a:solidFill>
                  <a:srgbClr val="00B050"/>
                </a:solidFill>
              </a:rPr>
              <a:t> 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B79DF3F2-4291-8442-A53C-7AEC5EC8C819}"/>
              </a:ext>
            </a:extLst>
          </p:cNvPr>
          <p:cNvSpPr txBox="1"/>
          <p:nvPr/>
        </p:nvSpPr>
        <p:spPr>
          <a:xfrm>
            <a:off x="7871545" y="1512961"/>
            <a:ext cx="907621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 algn="ctr">
              <a:defRPr/>
            </a:pPr>
            <a:r>
              <a:rPr lang="en-US" sz="5400" b="1" dirty="0">
                <a:solidFill>
                  <a:srgbClr val="FF0000"/>
                </a:solidFill>
              </a:rPr>
              <a:t>✘</a:t>
            </a:r>
            <a:r>
              <a:rPr lang="en-US" sz="5400" b="1" dirty="0">
                <a:solidFill>
                  <a:srgbClr val="00B050"/>
                </a:solidFill>
              </a:rPr>
              <a:t> 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C5FC17AD-E6CD-9946-9238-6ADE7523E77E}"/>
              </a:ext>
            </a:extLst>
          </p:cNvPr>
          <p:cNvSpPr txBox="1"/>
          <p:nvPr/>
        </p:nvSpPr>
        <p:spPr>
          <a:xfrm>
            <a:off x="9992099" y="1512961"/>
            <a:ext cx="907621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 algn="ctr">
              <a:defRPr/>
            </a:pPr>
            <a:r>
              <a:rPr lang="en-US" sz="5400" b="1" dirty="0">
                <a:solidFill>
                  <a:srgbClr val="FF0000"/>
                </a:solidFill>
              </a:rPr>
              <a:t>✘</a:t>
            </a:r>
            <a:r>
              <a:rPr lang="en-US" sz="5400" b="1" dirty="0">
                <a:solidFill>
                  <a:srgbClr val="00B050"/>
                </a:solidFill>
              </a:rPr>
              <a:t> 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A9E87689-40C9-F44E-8E89-85111768E750}"/>
              </a:ext>
            </a:extLst>
          </p:cNvPr>
          <p:cNvSpPr txBox="1"/>
          <p:nvPr/>
        </p:nvSpPr>
        <p:spPr>
          <a:xfrm>
            <a:off x="3616414" y="2727650"/>
            <a:ext cx="704040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 algn="ctr">
              <a:defRPr/>
            </a:pPr>
            <a:r>
              <a:rPr lang="en-US" sz="5400" b="1" dirty="0">
                <a:solidFill>
                  <a:srgbClr val="00B050"/>
                </a:solidFill>
              </a:rPr>
              <a:t>✓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FFA549B3-A55D-5542-A8D4-958C693097BE}"/>
              </a:ext>
            </a:extLst>
          </p:cNvPr>
          <p:cNvSpPr txBox="1"/>
          <p:nvPr/>
        </p:nvSpPr>
        <p:spPr>
          <a:xfrm>
            <a:off x="5642188" y="2636424"/>
            <a:ext cx="907621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 algn="ctr">
              <a:defRPr/>
            </a:pPr>
            <a:r>
              <a:rPr lang="en-US" sz="5400" b="1" dirty="0">
                <a:solidFill>
                  <a:srgbClr val="FF0000"/>
                </a:solidFill>
              </a:rPr>
              <a:t>✘</a:t>
            </a:r>
            <a:r>
              <a:rPr lang="en-US" sz="5400" b="1" dirty="0">
                <a:solidFill>
                  <a:srgbClr val="00B050"/>
                </a:solidFill>
              </a:rPr>
              <a:t> 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15D4009C-B0EB-5442-B25C-CEE5C48DF89C}"/>
              </a:ext>
            </a:extLst>
          </p:cNvPr>
          <p:cNvSpPr txBox="1"/>
          <p:nvPr/>
        </p:nvSpPr>
        <p:spPr>
          <a:xfrm>
            <a:off x="7871545" y="2654976"/>
            <a:ext cx="907621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 algn="ctr">
              <a:defRPr/>
            </a:pPr>
            <a:r>
              <a:rPr lang="en-US" sz="5400" b="1" dirty="0">
                <a:solidFill>
                  <a:srgbClr val="FF0000"/>
                </a:solidFill>
              </a:rPr>
              <a:t>✘</a:t>
            </a:r>
            <a:r>
              <a:rPr lang="en-US" sz="5400" b="1" dirty="0">
                <a:solidFill>
                  <a:srgbClr val="00B050"/>
                </a:solidFill>
              </a:rPr>
              <a:t> 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3F664053-E17F-2843-9464-9E724AE7F935}"/>
              </a:ext>
            </a:extLst>
          </p:cNvPr>
          <p:cNvSpPr txBox="1"/>
          <p:nvPr/>
        </p:nvSpPr>
        <p:spPr>
          <a:xfrm>
            <a:off x="9973810" y="2654976"/>
            <a:ext cx="907621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 algn="ctr">
              <a:defRPr/>
            </a:pPr>
            <a:r>
              <a:rPr lang="en-US" sz="5400" b="1" dirty="0">
                <a:solidFill>
                  <a:srgbClr val="FF0000"/>
                </a:solidFill>
              </a:rPr>
              <a:t>✘</a:t>
            </a:r>
            <a:r>
              <a:rPr lang="en-US" sz="5400" b="1" dirty="0">
                <a:solidFill>
                  <a:srgbClr val="00B050"/>
                </a:solidFill>
              </a:rPr>
              <a:t> 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F138173B-BA22-6046-881C-682BB2DD749B}"/>
              </a:ext>
            </a:extLst>
          </p:cNvPr>
          <p:cNvSpPr txBox="1"/>
          <p:nvPr/>
        </p:nvSpPr>
        <p:spPr>
          <a:xfrm>
            <a:off x="3616414" y="3844279"/>
            <a:ext cx="704040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 algn="ctr">
              <a:defRPr/>
            </a:pPr>
            <a:r>
              <a:rPr lang="en-US" sz="5400" b="1" dirty="0">
                <a:solidFill>
                  <a:srgbClr val="00B050"/>
                </a:solidFill>
              </a:rPr>
              <a:t>✓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45548A97-8447-8F4A-A9EE-650E1B5D9949}"/>
              </a:ext>
            </a:extLst>
          </p:cNvPr>
          <p:cNvSpPr txBox="1"/>
          <p:nvPr/>
        </p:nvSpPr>
        <p:spPr>
          <a:xfrm>
            <a:off x="5217922" y="3899497"/>
            <a:ext cx="6337698" cy="1938992"/>
          </a:xfrm>
          <a:prstGeom prst="rect">
            <a:avLst/>
          </a:prstGeom>
          <a:solidFill>
            <a:srgbClr val="7030A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2400" i="1" dirty="0">
                <a:solidFill>
                  <a:schemeClr val="bg1"/>
                </a:solidFill>
              </a:rPr>
              <a:t>CDPA 1988 – ss. 97(1), 191J, 233(1)</a:t>
            </a:r>
            <a:r>
              <a:rPr lang="en-GB" sz="2400" i="1" dirty="0">
                <a:solidFill>
                  <a:schemeClr val="bg1"/>
                </a:solidFill>
                <a:effectLst/>
              </a:rPr>
              <a:t> </a:t>
            </a:r>
          </a:p>
          <a:p>
            <a:pPr algn="ctr"/>
            <a:r>
              <a:rPr lang="en-US" sz="2400" dirty="0">
                <a:solidFill>
                  <a:schemeClr val="bg1"/>
                </a:solidFill>
              </a:rPr>
              <a:t>Damages will not be awarded where at the time of infringement def did </a:t>
            </a:r>
            <a:r>
              <a:rPr lang="en-US" sz="2400" u="sng" dirty="0">
                <a:solidFill>
                  <a:schemeClr val="bg1"/>
                </a:solidFill>
              </a:rPr>
              <a:t>not know and had no reason to believe</a:t>
            </a:r>
            <a:r>
              <a:rPr lang="en-US" sz="2400" dirty="0">
                <a:solidFill>
                  <a:schemeClr val="bg1"/>
                </a:solidFill>
              </a:rPr>
              <a:t> that copyright, design right, performers right </a:t>
            </a:r>
            <a:r>
              <a:rPr lang="en-US" sz="2400" u="sng" dirty="0">
                <a:solidFill>
                  <a:schemeClr val="bg1"/>
                </a:solidFill>
              </a:rPr>
              <a:t>subsisted </a:t>
            </a:r>
            <a:endParaRPr lang="en-US" sz="2400" i="1" u="sng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21508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14" grpId="0" animBg="1"/>
    </p:bld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3FEFBF77-114B-134B-841F-E128732A586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71210860"/>
              </p:ext>
            </p:extLst>
          </p:nvPr>
        </p:nvGraphicFramePr>
        <p:xfrm>
          <a:off x="636380" y="370946"/>
          <a:ext cx="10919240" cy="611610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83848">
                  <a:extLst>
                    <a:ext uri="{9D8B030D-6E8A-4147-A177-3AD203B41FA5}">
                      <a16:colId xmlns:a16="http://schemas.microsoft.com/office/drawing/2014/main" val="166890612"/>
                    </a:ext>
                  </a:extLst>
                </a:gridCol>
                <a:gridCol w="2183848">
                  <a:extLst>
                    <a:ext uri="{9D8B030D-6E8A-4147-A177-3AD203B41FA5}">
                      <a16:colId xmlns:a16="http://schemas.microsoft.com/office/drawing/2014/main" val="1093253382"/>
                    </a:ext>
                  </a:extLst>
                </a:gridCol>
                <a:gridCol w="2183848">
                  <a:extLst>
                    <a:ext uri="{9D8B030D-6E8A-4147-A177-3AD203B41FA5}">
                      <a16:colId xmlns:a16="http://schemas.microsoft.com/office/drawing/2014/main" val="2971866624"/>
                    </a:ext>
                  </a:extLst>
                </a:gridCol>
                <a:gridCol w="2183848">
                  <a:extLst>
                    <a:ext uri="{9D8B030D-6E8A-4147-A177-3AD203B41FA5}">
                      <a16:colId xmlns:a16="http://schemas.microsoft.com/office/drawing/2014/main" val="2001922158"/>
                    </a:ext>
                  </a:extLst>
                </a:gridCol>
                <a:gridCol w="2183848">
                  <a:extLst>
                    <a:ext uri="{9D8B030D-6E8A-4147-A177-3AD203B41FA5}">
                      <a16:colId xmlns:a16="http://schemas.microsoft.com/office/drawing/2014/main" val="2353664028"/>
                    </a:ext>
                  </a:extLst>
                </a:gridCol>
              </a:tblGrid>
              <a:tr h="844182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Copyright</a:t>
                      </a:r>
                    </a:p>
                    <a:p>
                      <a:pPr algn="ctr"/>
                      <a:r>
                        <a:rPr lang="en-US" dirty="0"/>
                        <a:t>Performer’s rights</a:t>
                      </a:r>
                    </a:p>
                    <a:p>
                      <a:pPr algn="ctr"/>
                      <a:r>
                        <a:rPr lang="en-US" dirty="0"/>
                        <a:t>Unregistered designs</a:t>
                      </a:r>
                    </a:p>
                  </a:txBody>
                  <a:tcPr>
                    <a:solidFill>
                      <a:srgbClr val="7030A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Registered designs</a:t>
                      </a:r>
                    </a:p>
                  </a:txBody>
                  <a:tcPr>
                    <a:solidFill>
                      <a:srgbClr val="0BE7D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Patents</a:t>
                      </a:r>
                    </a:p>
                  </a:txBody>
                  <a:tcPr>
                    <a:solidFill>
                      <a:srgbClr val="E56E0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Trade Secrets</a:t>
                      </a:r>
                    </a:p>
                  </a:txBody>
                  <a:tcPr>
                    <a:solidFill>
                      <a:srgbClr val="C71E5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80718199"/>
                  </a:ext>
                </a:extLst>
              </a:tr>
              <a:tr h="1414917">
                <a:tc>
                  <a:txBody>
                    <a:bodyPr/>
                    <a:lstStyle/>
                    <a:p>
                      <a:r>
                        <a:rPr lang="en-US" dirty="0"/>
                        <a:t>Intention</a:t>
                      </a: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5400" dirty="0"/>
                    </a:p>
                  </a:txBody>
                  <a:tcPr>
                    <a:solidFill>
                      <a:srgbClr val="D0C5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5400" b="1" dirty="0">
                        <a:solidFill>
                          <a:srgbClr val="00B050"/>
                        </a:solidFill>
                      </a:endParaRPr>
                    </a:p>
                  </a:txBody>
                  <a:tcPr>
                    <a:solidFill>
                      <a:srgbClr val="8EFFF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5400" dirty="0"/>
                    </a:p>
                  </a:txBody>
                  <a:tcP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5400" dirty="0"/>
                    </a:p>
                  </a:txBody>
                  <a:tcPr>
                    <a:solidFill>
                      <a:srgbClr val="F09CC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53530550"/>
                  </a:ext>
                </a:extLst>
              </a:tr>
              <a:tr h="956957">
                <a:tc>
                  <a:txBody>
                    <a:bodyPr/>
                    <a:lstStyle/>
                    <a:p>
                      <a:r>
                        <a:rPr lang="en-US" dirty="0"/>
                        <a:t>Recklessness</a:t>
                      </a: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5400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solidFill>
                      <a:srgbClr val="D0C5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54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uLnTx/>
                        <a:uFillTx/>
                        <a:latin typeface="Calibri" panose="020F0502020204030204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rgbClr val="8EFFF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54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uLnTx/>
                        <a:uFillTx/>
                        <a:latin typeface="Calibri" panose="020F0502020204030204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54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uLnTx/>
                        <a:uFillTx/>
                        <a:latin typeface="Calibri" panose="020F0502020204030204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rgbClr val="F09CC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83038517"/>
                  </a:ext>
                </a:extLst>
              </a:tr>
              <a:tr h="1414917">
                <a:tc>
                  <a:txBody>
                    <a:bodyPr/>
                    <a:lstStyle/>
                    <a:p>
                      <a:r>
                        <a:rPr lang="en-US" dirty="0"/>
                        <a:t>Belief/Knowledge</a:t>
                      </a: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5400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solidFill>
                      <a:srgbClr val="D0C5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5400" b="1" dirty="0">
                        <a:solidFill>
                          <a:srgbClr val="00B050"/>
                        </a:solidFill>
                      </a:endParaRPr>
                    </a:p>
                  </a:txBody>
                  <a:tcPr>
                    <a:solidFill>
                      <a:srgbClr val="8EFFF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54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uLnTx/>
                        <a:uFillTx/>
                        <a:latin typeface="Calibri" panose="020F0502020204030204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54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uLnTx/>
                        <a:uFillTx/>
                        <a:latin typeface="Calibri" panose="020F0502020204030204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26788233"/>
                  </a:ext>
                </a:extLst>
              </a:tr>
              <a:tr h="1414917">
                <a:tc>
                  <a:txBody>
                    <a:bodyPr/>
                    <a:lstStyle/>
                    <a:p>
                      <a:r>
                        <a:rPr lang="en-US" dirty="0"/>
                        <a:t>Motive/purpose</a:t>
                      </a: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5400" b="1" dirty="0">
                        <a:solidFill>
                          <a:srgbClr val="00B050"/>
                        </a:solidFill>
                      </a:endParaRP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5400" b="1" dirty="0">
                        <a:solidFill>
                          <a:srgbClr val="00B050"/>
                        </a:solidFill>
                      </a:endParaRP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5400" b="1" dirty="0">
                        <a:solidFill>
                          <a:srgbClr val="00B050"/>
                        </a:solidFill>
                      </a:endParaRP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5400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04637435"/>
                  </a:ext>
                </a:extLst>
              </a:tr>
            </a:tbl>
          </a:graphicData>
        </a:graphic>
      </p:graphicFrame>
      <p:sp>
        <p:nvSpPr>
          <p:cNvPr id="3" name="TextBox 2">
            <a:extLst>
              <a:ext uri="{FF2B5EF4-FFF2-40B4-BE49-F238E27FC236}">
                <a16:creationId xmlns:a16="http://schemas.microsoft.com/office/drawing/2014/main" id="{E8D369B4-44C7-C042-B7D4-714155B56913}"/>
              </a:ext>
            </a:extLst>
          </p:cNvPr>
          <p:cNvSpPr txBox="1"/>
          <p:nvPr/>
        </p:nvSpPr>
        <p:spPr>
          <a:xfrm>
            <a:off x="3616414" y="1512961"/>
            <a:ext cx="704040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 algn="ctr">
              <a:defRPr/>
            </a:pPr>
            <a:r>
              <a:rPr lang="en-US" sz="5400" b="1" dirty="0">
                <a:solidFill>
                  <a:srgbClr val="00B050"/>
                </a:solidFill>
              </a:rPr>
              <a:t>✓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9257BF9A-5C78-284F-AD9F-11063AB109C1}"/>
              </a:ext>
            </a:extLst>
          </p:cNvPr>
          <p:cNvSpPr txBox="1"/>
          <p:nvPr/>
        </p:nvSpPr>
        <p:spPr>
          <a:xfrm>
            <a:off x="5642189" y="1512961"/>
            <a:ext cx="907621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 algn="ctr">
              <a:defRPr/>
            </a:pPr>
            <a:r>
              <a:rPr lang="en-US" sz="5400" b="1" dirty="0">
                <a:solidFill>
                  <a:srgbClr val="FF0000"/>
                </a:solidFill>
              </a:rPr>
              <a:t>✘</a:t>
            </a:r>
            <a:r>
              <a:rPr lang="en-US" sz="5400" b="1" dirty="0">
                <a:solidFill>
                  <a:srgbClr val="00B050"/>
                </a:solidFill>
              </a:rPr>
              <a:t> 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B79DF3F2-4291-8442-A53C-7AEC5EC8C819}"/>
              </a:ext>
            </a:extLst>
          </p:cNvPr>
          <p:cNvSpPr txBox="1"/>
          <p:nvPr/>
        </p:nvSpPr>
        <p:spPr>
          <a:xfrm>
            <a:off x="7871545" y="1512961"/>
            <a:ext cx="907621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 algn="ctr">
              <a:defRPr/>
            </a:pPr>
            <a:r>
              <a:rPr lang="en-US" sz="5400" b="1" dirty="0">
                <a:solidFill>
                  <a:srgbClr val="FF0000"/>
                </a:solidFill>
              </a:rPr>
              <a:t>✘</a:t>
            </a:r>
            <a:r>
              <a:rPr lang="en-US" sz="5400" b="1" dirty="0">
                <a:solidFill>
                  <a:srgbClr val="00B050"/>
                </a:solidFill>
              </a:rPr>
              <a:t> 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C5FC17AD-E6CD-9946-9238-6ADE7523E77E}"/>
              </a:ext>
            </a:extLst>
          </p:cNvPr>
          <p:cNvSpPr txBox="1"/>
          <p:nvPr/>
        </p:nvSpPr>
        <p:spPr>
          <a:xfrm>
            <a:off x="9992099" y="1512961"/>
            <a:ext cx="907621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 algn="ctr">
              <a:defRPr/>
            </a:pPr>
            <a:r>
              <a:rPr lang="en-US" sz="5400" b="1" dirty="0">
                <a:solidFill>
                  <a:srgbClr val="FF0000"/>
                </a:solidFill>
              </a:rPr>
              <a:t>✘</a:t>
            </a:r>
            <a:r>
              <a:rPr lang="en-US" sz="5400" b="1" dirty="0">
                <a:solidFill>
                  <a:srgbClr val="00B050"/>
                </a:solidFill>
              </a:rPr>
              <a:t> 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A9E87689-40C9-F44E-8E89-85111768E750}"/>
              </a:ext>
            </a:extLst>
          </p:cNvPr>
          <p:cNvSpPr txBox="1"/>
          <p:nvPr/>
        </p:nvSpPr>
        <p:spPr>
          <a:xfrm>
            <a:off x="3616414" y="2727650"/>
            <a:ext cx="704040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 algn="ctr">
              <a:defRPr/>
            </a:pPr>
            <a:r>
              <a:rPr lang="en-US" sz="5400" b="1" dirty="0">
                <a:solidFill>
                  <a:srgbClr val="00B050"/>
                </a:solidFill>
              </a:rPr>
              <a:t>✓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FFA549B3-A55D-5542-A8D4-958C693097BE}"/>
              </a:ext>
            </a:extLst>
          </p:cNvPr>
          <p:cNvSpPr txBox="1"/>
          <p:nvPr/>
        </p:nvSpPr>
        <p:spPr>
          <a:xfrm>
            <a:off x="5642188" y="2636424"/>
            <a:ext cx="907621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 algn="ctr">
              <a:defRPr/>
            </a:pPr>
            <a:r>
              <a:rPr lang="en-US" sz="5400" b="1" dirty="0">
                <a:solidFill>
                  <a:srgbClr val="FF0000"/>
                </a:solidFill>
              </a:rPr>
              <a:t>✘</a:t>
            </a:r>
            <a:r>
              <a:rPr lang="en-US" sz="5400" b="1" dirty="0">
                <a:solidFill>
                  <a:srgbClr val="00B050"/>
                </a:solidFill>
              </a:rPr>
              <a:t> 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15D4009C-B0EB-5442-B25C-CEE5C48DF89C}"/>
              </a:ext>
            </a:extLst>
          </p:cNvPr>
          <p:cNvSpPr txBox="1"/>
          <p:nvPr/>
        </p:nvSpPr>
        <p:spPr>
          <a:xfrm>
            <a:off x="7871545" y="2654976"/>
            <a:ext cx="907621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 algn="ctr">
              <a:defRPr/>
            </a:pPr>
            <a:r>
              <a:rPr lang="en-US" sz="5400" b="1" dirty="0">
                <a:solidFill>
                  <a:srgbClr val="FF0000"/>
                </a:solidFill>
              </a:rPr>
              <a:t>✘</a:t>
            </a:r>
            <a:r>
              <a:rPr lang="en-US" sz="5400" b="1" dirty="0">
                <a:solidFill>
                  <a:srgbClr val="00B050"/>
                </a:solidFill>
              </a:rPr>
              <a:t> 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3F664053-E17F-2843-9464-9E724AE7F935}"/>
              </a:ext>
            </a:extLst>
          </p:cNvPr>
          <p:cNvSpPr txBox="1"/>
          <p:nvPr/>
        </p:nvSpPr>
        <p:spPr>
          <a:xfrm>
            <a:off x="9973810" y="2654976"/>
            <a:ext cx="907621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 algn="ctr">
              <a:defRPr/>
            </a:pPr>
            <a:r>
              <a:rPr lang="en-US" sz="5400" b="1" dirty="0">
                <a:solidFill>
                  <a:srgbClr val="FF0000"/>
                </a:solidFill>
              </a:rPr>
              <a:t>✘</a:t>
            </a:r>
            <a:r>
              <a:rPr lang="en-US" sz="5400" b="1" dirty="0">
                <a:solidFill>
                  <a:srgbClr val="00B050"/>
                </a:solidFill>
              </a:rPr>
              <a:t> 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F138173B-BA22-6046-881C-682BB2DD749B}"/>
              </a:ext>
            </a:extLst>
          </p:cNvPr>
          <p:cNvSpPr txBox="1"/>
          <p:nvPr/>
        </p:nvSpPr>
        <p:spPr>
          <a:xfrm>
            <a:off x="3616414" y="3844279"/>
            <a:ext cx="704040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 algn="ctr">
              <a:defRPr/>
            </a:pPr>
            <a:r>
              <a:rPr lang="en-US" sz="5400" b="1" dirty="0">
                <a:solidFill>
                  <a:srgbClr val="00B050"/>
                </a:solidFill>
              </a:rPr>
              <a:t>✓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393B4D8A-90FC-0F4D-9376-F0FC63BB3891}"/>
              </a:ext>
            </a:extLst>
          </p:cNvPr>
          <p:cNvSpPr txBox="1"/>
          <p:nvPr/>
        </p:nvSpPr>
        <p:spPr>
          <a:xfrm>
            <a:off x="5642188" y="3844279"/>
            <a:ext cx="704040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 algn="ctr">
              <a:defRPr/>
            </a:pPr>
            <a:r>
              <a:rPr lang="en-US" sz="5400" b="1" dirty="0">
                <a:solidFill>
                  <a:srgbClr val="00B050"/>
                </a:solidFill>
              </a:rPr>
              <a:t>✓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8918DCF4-6415-E14D-B0FB-B0D2C8A9638A}"/>
              </a:ext>
            </a:extLst>
          </p:cNvPr>
          <p:cNvSpPr txBox="1"/>
          <p:nvPr/>
        </p:nvSpPr>
        <p:spPr>
          <a:xfrm>
            <a:off x="7318776" y="3878518"/>
            <a:ext cx="4075828" cy="2308324"/>
          </a:xfrm>
          <a:prstGeom prst="rect">
            <a:avLst/>
          </a:prstGeom>
          <a:solidFill>
            <a:srgbClr val="0BE7DC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2400" i="1" dirty="0">
                <a:solidFill>
                  <a:schemeClr val="bg1"/>
                </a:solidFill>
              </a:rPr>
              <a:t>RDA 1949, s. 24B </a:t>
            </a:r>
          </a:p>
          <a:p>
            <a:pPr algn="ctr"/>
            <a:r>
              <a:rPr lang="en-US" sz="2400" dirty="0">
                <a:solidFill>
                  <a:schemeClr val="bg1"/>
                </a:solidFill>
              </a:rPr>
              <a:t>Damages/Account of Profits not available where </a:t>
            </a:r>
            <a:r>
              <a:rPr lang="en-US" sz="2400" u="sng" dirty="0">
                <a:solidFill>
                  <a:schemeClr val="bg1"/>
                </a:solidFill>
              </a:rPr>
              <a:t>not aware and no reasonable grounds for supposing</a:t>
            </a:r>
            <a:r>
              <a:rPr lang="en-US" sz="2400" dirty="0">
                <a:solidFill>
                  <a:schemeClr val="bg1"/>
                </a:solidFill>
              </a:rPr>
              <a:t> that the design was </a:t>
            </a:r>
            <a:r>
              <a:rPr lang="en-US" sz="2400" u="sng" dirty="0">
                <a:solidFill>
                  <a:schemeClr val="bg1"/>
                </a:solidFill>
              </a:rPr>
              <a:t>registered</a:t>
            </a:r>
            <a:endParaRPr lang="en-GB" sz="2400" i="1" u="sng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84512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  <p:bldP spid="16" grpId="0" animBg="1"/>
    </p:bld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3FEFBF77-114B-134B-841F-E128732A586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82826662"/>
              </p:ext>
            </p:extLst>
          </p:nvPr>
        </p:nvGraphicFramePr>
        <p:xfrm>
          <a:off x="636380" y="370946"/>
          <a:ext cx="10919240" cy="611610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83848">
                  <a:extLst>
                    <a:ext uri="{9D8B030D-6E8A-4147-A177-3AD203B41FA5}">
                      <a16:colId xmlns:a16="http://schemas.microsoft.com/office/drawing/2014/main" val="166890612"/>
                    </a:ext>
                  </a:extLst>
                </a:gridCol>
                <a:gridCol w="2183848">
                  <a:extLst>
                    <a:ext uri="{9D8B030D-6E8A-4147-A177-3AD203B41FA5}">
                      <a16:colId xmlns:a16="http://schemas.microsoft.com/office/drawing/2014/main" val="1093253382"/>
                    </a:ext>
                  </a:extLst>
                </a:gridCol>
                <a:gridCol w="2183848">
                  <a:extLst>
                    <a:ext uri="{9D8B030D-6E8A-4147-A177-3AD203B41FA5}">
                      <a16:colId xmlns:a16="http://schemas.microsoft.com/office/drawing/2014/main" val="2971866624"/>
                    </a:ext>
                  </a:extLst>
                </a:gridCol>
                <a:gridCol w="2183848">
                  <a:extLst>
                    <a:ext uri="{9D8B030D-6E8A-4147-A177-3AD203B41FA5}">
                      <a16:colId xmlns:a16="http://schemas.microsoft.com/office/drawing/2014/main" val="2001922158"/>
                    </a:ext>
                  </a:extLst>
                </a:gridCol>
                <a:gridCol w="2183848">
                  <a:extLst>
                    <a:ext uri="{9D8B030D-6E8A-4147-A177-3AD203B41FA5}">
                      <a16:colId xmlns:a16="http://schemas.microsoft.com/office/drawing/2014/main" val="2353664028"/>
                    </a:ext>
                  </a:extLst>
                </a:gridCol>
              </a:tblGrid>
              <a:tr h="844182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Copyright</a:t>
                      </a:r>
                    </a:p>
                    <a:p>
                      <a:pPr algn="ctr"/>
                      <a:r>
                        <a:rPr lang="en-US" dirty="0"/>
                        <a:t>Performer’s rights</a:t>
                      </a:r>
                    </a:p>
                    <a:p>
                      <a:pPr algn="ctr"/>
                      <a:r>
                        <a:rPr lang="en-US" dirty="0"/>
                        <a:t>Unregistered designs</a:t>
                      </a:r>
                    </a:p>
                  </a:txBody>
                  <a:tcPr>
                    <a:solidFill>
                      <a:srgbClr val="7030A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Registered designs</a:t>
                      </a:r>
                    </a:p>
                  </a:txBody>
                  <a:tcPr>
                    <a:solidFill>
                      <a:srgbClr val="0BE7D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Patents</a:t>
                      </a:r>
                    </a:p>
                  </a:txBody>
                  <a:tcPr>
                    <a:solidFill>
                      <a:srgbClr val="E56E0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Trade Secrets</a:t>
                      </a:r>
                    </a:p>
                  </a:txBody>
                  <a:tcPr>
                    <a:solidFill>
                      <a:srgbClr val="C71E5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80718199"/>
                  </a:ext>
                </a:extLst>
              </a:tr>
              <a:tr h="1414917">
                <a:tc>
                  <a:txBody>
                    <a:bodyPr/>
                    <a:lstStyle/>
                    <a:p>
                      <a:r>
                        <a:rPr lang="en-US" dirty="0"/>
                        <a:t>Intention</a:t>
                      </a: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5400" dirty="0"/>
                    </a:p>
                  </a:txBody>
                  <a:tcPr>
                    <a:solidFill>
                      <a:srgbClr val="D0C5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5400" b="1" dirty="0">
                        <a:solidFill>
                          <a:srgbClr val="00B050"/>
                        </a:solidFill>
                      </a:endParaRPr>
                    </a:p>
                  </a:txBody>
                  <a:tcPr>
                    <a:solidFill>
                      <a:srgbClr val="8EFFF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5400" dirty="0"/>
                    </a:p>
                  </a:txBody>
                  <a:tcP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5400" dirty="0"/>
                    </a:p>
                  </a:txBody>
                  <a:tcPr>
                    <a:solidFill>
                      <a:srgbClr val="F09CC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53530550"/>
                  </a:ext>
                </a:extLst>
              </a:tr>
              <a:tr h="956957">
                <a:tc>
                  <a:txBody>
                    <a:bodyPr/>
                    <a:lstStyle/>
                    <a:p>
                      <a:r>
                        <a:rPr lang="en-US" dirty="0"/>
                        <a:t>Recklessness</a:t>
                      </a: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5400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solidFill>
                      <a:srgbClr val="D0C5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54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uLnTx/>
                        <a:uFillTx/>
                        <a:latin typeface="Calibri" panose="020F0502020204030204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rgbClr val="8EFFF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54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uLnTx/>
                        <a:uFillTx/>
                        <a:latin typeface="Calibri" panose="020F0502020204030204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54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uLnTx/>
                        <a:uFillTx/>
                        <a:latin typeface="Calibri" panose="020F0502020204030204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rgbClr val="F09CC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83038517"/>
                  </a:ext>
                </a:extLst>
              </a:tr>
              <a:tr h="1414917">
                <a:tc>
                  <a:txBody>
                    <a:bodyPr/>
                    <a:lstStyle/>
                    <a:p>
                      <a:r>
                        <a:rPr lang="en-US" dirty="0"/>
                        <a:t>Belief/Knowledge</a:t>
                      </a: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5400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solidFill>
                      <a:srgbClr val="D0C5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5400" b="1" dirty="0">
                        <a:solidFill>
                          <a:srgbClr val="00B050"/>
                        </a:solidFill>
                      </a:endParaRPr>
                    </a:p>
                  </a:txBody>
                  <a:tcPr>
                    <a:solidFill>
                      <a:srgbClr val="8EFFF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54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uLnTx/>
                        <a:uFillTx/>
                        <a:latin typeface="Calibri" panose="020F0502020204030204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54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uLnTx/>
                        <a:uFillTx/>
                        <a:latin typeface="Calibri" panose="020F0502020204030204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26788233"/>
                  </a:ext>
                </a:extLst>
              </a:tr>
              <a:tr h="1414917">
                <a:tc>
                  <a:txBody>
                    <a:bodyPr/>
                    <a:lstStyle/>
                    <a:p>
                      <a:r>
                        <a:rPr lang="en-US" dirty="0"/>
                        <a:t>Motive/purpose</a:t>
                      </a: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5400" b="1" dirty="0">
                        <a:solidFill>
                          <a:srgbClr val="00B050"/>
                        </a:solidFill>
                      </a:endParaRP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5400" b="1" dirty="0">
                        <a:solidFill>
                          <a:srgbClr val="00B050"/>
                        </a:solidFill>
                      </a:endParaRP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5400" b="1" dirty="0">
                        <a:solidFill>
                          <a:srgbClr val="00B050"/>
                        </a:solidFill>
                      </a:endParaRP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5400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04637435"/>
                  </a:ext>
                </a:extLst>
              </a:tr>
            </a:tbl>
          </a:graphicData>
        </a:graphic>
      </p:graphicFrame>
      <p:sp>
        <p:nvSpPr>
          <p:cNvPr id="3" name="TextBox 2">
            <a:extLst>
              <a:ext uri="{FF2B5EF4-FFF2-40B4-BE49-F238E27FC236}">
                <a16:creationId xmlns:a16="http://schemas.microsoft.com/office/drawing/2014/main" id="{E8D369B4-44C7-C042-B7D4-714155B56913}"/>
              </a:ext>
            </a:extLst>
          </p:cNvPr>
          <p:cNvSpPr txBox="1"/>
          <p:nvPr/>
        </p:nvSpPr>
        <p:spPr>
          <a:xfrm>
            <a:off x="3616414" y="1512961"/>
            <a:ext cx="704040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 algn="ctr">
              <a:defRPr/>
            </a:pPr>
            <a:r>
              <a:rPr lang="en-US" sz="5400" b="1" dirty="0">
                <a:solidFill>
                  <a:srgbClr val="00B050"/>
                </a:solidFill>
              </a:rPr>
              <a:t>✓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9257BF9A-5C78-284F-AD9F-11063AB109C1}"/>
              </a:ext>
            </a:extLst>
          </p:cNvPr>
          <p:cNvSpPr txBox="1"/>
          <p:nvPr/>
        </p:nvSpPr>
        <p:spPr>
          <a:xfrm>
            <a:off x="5642189" y="1512961"/>
            <a:ext cx="907621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 algn="ctr">
              <a:defRPr/>
            </a:pPr>
            <a:r>
              <a:rPr lang="en-US" sz="5400" b="1" dirty="0">
                <a:solidFill>
                  <a:srgbClr val="FF0000"/>
                </a:solidFill>
              </a:rPr>
              <a:t>✘</a:t>
            </a:r>
            <a:r>
              <a:rPr lang="en-US" sz="5400" b="1" dirty="0">
                <a:solidFill>
                  <a:srgbClr val="00B050"/>
                </a:solidFill>
              </a:rPr>
              <a:t> 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B79DF3F2-4291-8442-A53C-7AEC5EC8C819}"/>
              </a:ext>
            </a:extLst>
          </p:cNvPr>
          <p:cNvSpPr txBox="1"/>
          <p:nvPr/>
        </p:nvSpPr>
        <p:spPr>
          <a:xfrm>
            <a:off x="7871545" y="1512961"/>
            <a:ext cx="907621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 algn="ctr">
              <a:defRPr/>
            </a:pPr>
            <a:r>
              <a:rPr lang="en-US" sz="5400" b="1" dirty="0">
                <a:solidFill>
                  <a:srgbClr val="FF0000"/>
                </a:solidFill>
              </a:rPr>
              <a:t>✘</a:t>
            </a:r>
            <a:r>
              <a:rPr lang="en-US" sz="5400" b="1" dirty="0">
                <a:solidFill>
                  <a:srgbClr val="00B050"/>
                </a:solidFill>
              </a:rPr>
              <a:t> 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C5FC17AD-E6CD-9946-9238-6ADE7523E77E}"/>
              </a:ext>
            </a:extLst>
          </p:cNvPr>
          <p:cNvSpPr txBox="1"/>
          <p:nvPr/>
        </p:nvSpPr>
        <p:spPr>
          <a:xfrm>
            <a:off x="9992099" y="1512961"/>
            <a:ext cx="907621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 algn="ctr">
              <a:defRPr/>
            </a:pPr>
            <a:r>
              <a:rPr lang="en-US" sz="5400" b="1" dirty="0">
                <a:solidFill>
                  <a:srgbClr val="FF0000"/>
                </a:solidFill>
              </a:rPr>
              <a:t>✘</a:t>
            </a:r>
            <a:r>
              <a:rPr lang="en-US" sz="5400" b="1" dirty="0">
                <a:solidFill>
                  <a:srgbClr val="00B050"/>
                </a:solidFill>
              </a:rPr>
              <a:t> 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A9E87689-40C9-F44E-8E89-85111768E750}"/>
              </a:ext>
            </a:extLst>
          </p:cNvPr>
          <p:cNvSpPr txBox="1"/>
          <p:nvPr/>
        </p:nvSpPr>
        <p:spPr>
          <a:xfrm>
            <a:off x="3616414" y="2727650"/>
            <a:ext cx="704040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 algn="ctr">
              <a:defRPr/>
            </a:pPr>
            <a:r>
              <a:rPr lang="en-US" sz="5400" b="1" dirty="0">
                <a:solidFill>
                  <a:srgbClr val="00B050"/>
                </a:solidFill>
              </a:rPr>
              <a:t>✓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FFA549B3-A55D-5542-A8D4-958C693097BE}"/>
              </a:ext>
            </a:extLst>
          </p:cNvPr>
          <p:cNvSpPr txBox="1"/>
          <p:nvPr/>
        </p:nvSpPr>
        <p:spPr>
          <a:xfrm>
            <a:off x="5642188" y="2636424"/>
            <a:ext cx="907621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 algn="ctr">
              <a:defRPr/>
            </a:pPr>
            <a:r>
              <a:rPr lang="en-US" sz="5400" b="1" dirty="0">
                <a:solidFill>
                  <a:srgbClr val="FF0000"/>
                </a:solidFill>
              </a:rPr>
              <a:t>✘</a:t>
            </a:r>
            <a:r>
              <a:rPr lang="en-US" sz="5400" b="1" dirty="0">
                <a:solidFill>
                  <a:srgbClr val="00B050"/>
                </a:solidFill>
              </a:rPr>
              <a:t> 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15D4009C-B0EB-5442-B25C-CEE5C48DF89C}"/>
              </a:ext>
            </a:extLst>
          </p:cNvPr>
          <p:cNvSpPr txBox="1"/>
          <p:nvPr/>
        </p:nvSpPr>
        <p:spPr>
          <a:xfrm>
            <a:off x="7871545" y="2654976"/>
            <a:ext cx="907621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 algn="ctr">
              <a:defRPr/>
            </a:pPr>
            <a:r>
              <a:rPr lang="en-US" sz="5400" b="1" dirty="0">
                <a:solidFill>
                  <a:srgbClr val="FF0000"/>
                </a:solidFill>
              </a:rPr>
              <a:t>✘</a:t>
            </a:r>
            <a:r>
              <a:rPr lang="en-US" sz="5400" b="1" dirty="0">
                <a:solidFill>
                  <a:srgbClr val="00B050"/>
                </a:solidFill>
              </a:rPr>
              <a:t> 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3F664053-E17F-2843-9464-9E724AE7F935}"/>
              </a:ext>
            </a:extLst>
          </p:cNvPr>
          <p:cNvSpPr txBox="1"/>
          <p:nvPr/>
        </p:nvSpPr>
        <p:spPr>
          <a:xfrm>
            <a:off x="9973810" y="2654976"/>
            <a:ext cx="907621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 algn="ctr">
              <a:defRPr/>
            </a:pPr>
            <a:r>
              <a:rPr lang="en-US" sz="5400" b="1" dirty="0">
                <a:solidFill>
                  <a:srgbClr val="FF0000"/>
                </a:solidFill>
              </a:rPr>
              <a:t>✘</a:t>
            </a:r>
            <a:r>
              <a:rPr lang="en-US" sz="5400" b="1" dirty="0">
                <a:solidFill>
                  <a:srgbClr val="00B050"/>
                </a:solidFill>
              </a:rPr>
              <a:t> 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F138173B-BA22-6046-881C-682BB2DD749B}"/>
              </a:ext>
            </a:extLst>
          </p:cNvPr>
          <p:cNvSpPr txBox="1"/>
          <p:nvPr/>
        </p:nvSpPr>
        <p:spPr>
          <a:xfrm>
            <a:off x="3616414" y="3844279"/>
            <a:ext cx="704040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 algn="ctr">
              <a:defRPr/>
            </a:pPr>
            <a:r>
              <a:rPr lang="en-US" sz="5400" b="1" dirty="0">
                <a:solidFill>
                  <a:srgbClr val="00B050"/>
                </a:solidFill>
              </a:rPr>
              <a:t>✓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393B4D8A-90FC-0F4D-9376-F0FC63BB3891}"/>
              </a:ext>
            </a:extLst>
          </p:cNvPr>
          <p:cNvSpPr txBox="1"/>
          <p:nvPr/>
        </p:nvSpPr>
        <p:spPr>
          <a:xfrm>
            <a:off x="5642188" y="3844279"/>
            <a:ext cx="704040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 algn="ctr">
              <a:defRPr/>
            </a:pPr>
            <a:r>
              <a:rPr lang="en-US" sz="5400" b="1" dirty="0">
                <a:solidFill>
                  <a:srgbClr val="00B050"/>
                </a:solidFill>
              </a:rPr>
              <a:t>✓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4A5FF3C1-26C2-ED4B-A451-A56232455B83}"/>
              </a:ext>
            </a:extLst>
          </p:cNvPr>
          <p:cNvSpPr txBox="1"/>
          <p:nvPr/>
        </p:nvSpPr>
        <p:spPr>
          <a:xfrm>
            <a:off x="7871545" y="3844279"/>
            <a:ext cx="704040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 algn="ctr">
              <a:defRPr/>
            </a:pPr>
            <a:r>
              <a:rPr lang="en-US" sz="5400" b="1" dirty="0">
                <a:solidFill>
                  <a:srgbClr val="00B050"/>
                </a:solidFill>
              </a:rPr>
              <a:t>✓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98FD29F5-BB70-544D-9EA7-63DFC7F8802F}"/>
              </a:ext>
            </a:extLst>
          </p:cNvPr>
          <p:cNvSpPr txBox="1"/>
          <p:nvPr/>
        </p:nvSpPr>
        <p:spPr>
          <a:xfrm>
            <a:off x="5047488" y="4898799"/>
            <a:ext cx="6508132" cy="1569660"/>
          </a:xfrm>
          <a:prstGeom prst="rect">
            <a:avLst/>
          </a:prstGeom>
          <a:solidFill>
            <a:srgbClr val="E56E0F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2400" i="1" dirty="0">
                <a:solidFill>
                  <a:schemeClr val="bg1"/>
                </a:solidFill>
              </a:rPr>
              <a:t>s62 PA </a:t>
            </a:r>
          </a:p>
          <a:p>
            <a:pPr algn="ctr"/>
            <a:r>
              <a:rPr lang="en-US" sz="2400" dirty="0">
                <a:solidFill>
                  <a:schemeClr val="bg1"/>
                </a:solidFill>
              </a:rPr>
              <a:t>Damages/Account of Profits not available where </a:t>
            </a:r>
            <a:r>
              <a:rPr lang="en-US" sz="2400" u="sng" dirty="0">
                <a:solidFill>
                  <a:schemeClr val="bg1"/>
                </a:solidFill>
              </a:rPr>
              <a:t>not aware and no reasonable grounds for supposing</a:t>
            </a:r>
            <a:r>
              <a:rPr lang="en-US" sz="2400" dirty="0">
                <a:solidFill>
                  <a:schemeClr val="bg1"/>
                </a:solidFill>
              </a:rPr>
              <a:t> that the </a:t>
            </a:r>
            <a:r>
              <a:rPr lang="en-US" sz="2400" u="sng" dirty="0">
                <a:solidFill>
                  <a:schemeClr val="bg1"/>
                </a:solidFill>
              </a:rPr>
              <a:t>patent existed</a:t>
            </a:r>
            <a:endParaRPr lang="en-GB" sz="2400" i="1" u="sng" dirty="0">
              <a:solidFill>
                <a:schemeClr val="bg1"/>
              </a:solidFill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04F6A496-DCD7-F041-8F63-E41268C32666}"/>
              </a:ext>
            </a:extLst>
          </p:cNvPr>
          <p:cNvSpPr txBox="1"/>
          <p:nvPr/>
        </p:nvSpPr>
        <p:spPr>
          <a:xfrm>
            <a:off x="5047488" y="1569814"/>
            <a:ext cx="6508132" cy="1938992"/>
          </a:xfrm>
          <a:prstGeom prst="rect">
            <a:avLst/>
          </a:prstGeom>
          <a:solidFill>
            <a:srgbClr val="E56E0F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2400" i="1" dirty="0">
                <a:solidFill>
                  <a:schemeClr val="bg1"/>
                </a:solidFill>
              </a:rPr>
              <a:t>s63(2) PA </a:t>
            </a:r>
          </a:p>
          <a:p>
            <a:pPr algn="ctr"/>
            <a:r>
              <a:rPr lang="en-US" sz="2400" dirty="0">
                <a:solidFill>
                  <a:schemeClr val="bg1"/>
                </a:solidFill>
              </a:rPr>
              <a:t>Patent partially valid – damages/account of profits or costs awards – take into account if </a:t>
            </a:r>
            <a:r>
              <a:rPr lang="en-US" sz="2400" u="sng" dirty="0">
                <a:solidFill>
                  <a:schemeClr val="bg1"/>
                </a:solidFill>
              </a:rPr>
              <a:t>def knew or had reasonable grounds to know</a:t>
            </a:r>
            <a:r>
              <a:rPr lang="en-US" sz="2400" dirty="0">
                <a:solidFill>
                  <a:schemeClr val="bg1"/>
                </a:solidFill>
              </a:rPr>
              <a:t> that he was </a:t>
            </a:r>
            <a:r>
              <a:rPr lang="en-US" sz="2400" u="sng" dirty="0">
                <a:solidFill>
                  <a:schemeClr val="bg1"/>
                </a:solidFill>
              </a:rPr>
              <a:t>infringing</a:t>
            </a:r>
            <a:r>
              <a:rPr lang="en-US" sz="2400" dirty="0">
                <a:solidFill>
                  <a:schemeClr val="bg1"/>
                </a:solidFill>
              </a:rPr>
              <a:t> patent</a:t>
            </a:r>
            <a:endParaRPr lang="en-GB" sz="2400" i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258793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17" grpId="0" animBg="1"/>
      <p:bldP spid="18" grpId="1" animBg="1"/>
    </p:bld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3FEFBF77-114B-134B-841F-E128732A586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75522167"/>
              </p:ext>
            </p:extLst>
          </p:nvPr>
        </p:nvGraphicFramePr>
        <p:xfrm>
          <a:off x="636380" y="370946"/>
          <a:ext cx="10919240" cy="611610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83848">
                  <a:extLst>
                    <a:ext uri="{9D8B030D-6E8A-4147-A177-3AD203B41FA5}">
                      <a16:colId xmlns:a16="http://schemas.microsoft.com/office/drawing/2014/main" val="166890612"/>
                    </a:ext>
                  </a:extLst>
                </a:gridCol>
                <a:gridCol w="2183848">
                  <a:extLst>
                    <a:ext uri="{9D8B030D-6E8A-4147-A177-3AD203B41FA5}">
                      <a16:colId xmlns:a16="http://schemas.microsoft.com/office/drawing/2014/main" val="1093253382"/>
                    </a:ext>
                  </a:extLst>
                </a:gridCol>
                <a:gridCol w="2183848">
                  <a:extLst>
                    <a:ext uri="{9D8B030D-6E8A-4147-A177-3AD203B41FA5}">
                      <a16:colId xmlns:a16="http://schemas.microsoft.com/office/drawing/2014/main" val="2971866624"/>
                    </a:ext>
                  </a:extLst>
                </a:gridCol>
                <a:gridCol w="2183848">
                  <a:extLst>
                    <a:ext uri="{9D8B030D-6E8A-4147-A177-3AD203B41FA5}">
                      <a16:colId xmlns:a16="http://schemas.microsoft.com/office/drawing/2014/main" val="2001922158"/>
                    </a:ext>
                  </a:extLst>
                </a:gridCol>
                <a:gridCol w="2183848">
                  <a:extLst>
                    <a:ext uri="{9D8B030D-6E8A-4147-A177-3AD203B41FA5}">
                      <a16:colId xmlns:a16="http://schemas.microsoft.com/office/drawing/2014/main" val="2353664028"/>
                    </a:ext>
                  </a:extLst>
                </a:gridCol>
              </a:tblGrid>
              <a:tr h="844182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Copyright</a:t>
                      </a:r>
                    </a:p>
                    <a:p>
                      <a:pPr algn="ctr"/>
                      <a:r>
                        <a:rPr lang="en-US" dirty="0"/>
                        <a:t>Performer’s rights</a:t>
                      </a:r>
                    </a:p>
                    <a:p>
                      <a:pPr algn="ctr"/>
                      <a:r>
                        <a:rPr lang="en-US" dirty="0"/>
                        <a:t>Unregistered designs</a:t>
                      </a:r>
                    </a:p>
                  </a:txBody>
                  <a:tcPr>
                    <a:solidFill>
                      <a:srgbClr val="7030A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Registered designs</a:t>
                      </a:r>
                    </a:p>
                  </a:txBody>
                  <a:tcPr>
                    <a:solidFill>
                      <a:srgbClr val="0BE7D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Patents</a:t>
                      </a:r>
                    </a:p>
                  </a:txBody>
                  <a:tcPr>
                    <a:solidFill>
                      <a:srgbClr val="E56E0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Trade Secrets</a:t>
                      </a:r>
                    </a:p>
                  </a:txBody>
                  <a:tcPr>
                    <a:solidFill>
                      <a:srgbClr val="C71E5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80718199"/>
                  </a:ext>
                </a:extLst>
              </a:tr>
              <a:tr h="1414917">
                <a:tc>
                  <a:txBody>
                    <a:bodyPr/>
                    <a:lstStyle/>
                    <a:p>
                      <a:r>
                        <a:rPr lang="en-US" dirty="0"/>
                        <a:t>Intention</a:t>
                      </a: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5400" dirty="0"/>
                    </a:p>
                  </a:txBody>
                  <a:tcPr>
                    <a:solidFill>
                      <a:srgbClr val="D0C5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5400" b="1" dirty="0">
                        <a:solidFill>
                          <a:srgbClr val="00B050"/>
                        </a:solidFill>
                      </a:endParaRPr>
                    </a:p>
                  </a:txBody>
                  <a:tcPr>
                    <a:solidFill>
                      <a:srgbClr val="8EFFF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5400" dirty="0"/>
                    </a:p>
                  </a:txBody>
                  <a:tcP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5400" dirty="0"/>
                    </a:p>
                  </a:txBody>
                  <a:tcPr>
                    <a:solidFill>
                      <a:srgbClr val="F09CC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53530550"/>
                  </a:ext>
                </a:extLst>
              </a:tr>
              <a:tr h="956957">
                <a:tc>
                  <a:txBody>
                    <a:bodyPr/>
                    <a:lstStyle/>
                    <a:p>
                      <a:r>
                        <a:rPr lang="en-US" dirty="0"/>
                        <a:t>Recklessness</a:t>
                      </a: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5400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solidFill>
                      <a:srgbClr val="D0C5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54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uLnTx/>
                        <a:uFillTx/>
                        <a:latin typeface="Calibri" panose="020F0502020204030204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rgbClr val="8EFFF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54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uLnTx/>
                        <a:uFillTx/>
                        <a:latin typeface="Calibri" panose="020F0502020204030204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54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uLnTx/>
                        <a:uFillTx/>
                        <a:latin typeface="Calibri" panose="020F0502020204030204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rgbClr val="F09CC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83038517"/>
                  </a:ext>
                </a:extLst>
              </a:tr>
              <a:tr h="1414917">
                <a:tc>
                  <a:txBody>
                    <a:bodyPr/>
                    <a:lstStyle/>
                    <a:p>
                      <a:r>
                        <a:rPr lang="en-US" dirty="0"/>
                        <a:t>Belief/Knowledge</a:t>
                      </a: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5400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solidFill>
                      <a:srgbClr val="D0C5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5400" b="1" dirty="0">
                        <a:solidFill>
                          <a:srgbClr val="00B050"/>
                        </a:solidFill>
                      </a:endParaRPr>
                    </a:p>
                  </a:txBody>
                  <a:tcPr>
                    <a:solidFill>
                      <a:srgbClr val="8EFFF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54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uLnTx/>
                        <a:uFillTx/>
                        <a:latin typeface="Calibri" panose="020F0502020204030204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54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uLnTx/>
                        <a:uFillTx/>
                        <a:latin typeface="Calibri" panose="020F0502020204030204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rgbClr val="F09CC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26788233"/>
                  </a:ext>
                </a:extLst>
              </a:tr>
              <a:tr h="1414917">
                <a:tc>
                  <a:txBody>
                    <a:bodyPr/>
                    <a:lstStyle/>
                    <a:p>
                      <a:r>
                        <a:rPr lang="en-US" dirty="0"/>
                        <a:t>Motive/purpose</a:t>
                      </a: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5400" b="1" dirty="0">
                        <a:solidFill>
                          <a:srgbClr val="00B050"/>
                        </a:solidFill>
                      </a:endParaRP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5400" b="1" dirty="0">
                        <a:solidFill>
                          <a:srgbClr val="00B050"/>
                        </a:solidFill>
                      </a:endParaRP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5400" b="1" dirty="0">
                        <a:solidFill>
                          <a:srgbClr val="00B050"/>
                        </a:solidFill>
                      </a:endParaRP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5400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04637435"/>
                  </a:ext>
                </a:extLst>
              </a:tr>
            </a:tbl>
          </a:graphicData>
        </a:graphic>
      </p:graphicFrame>
      <p:sp>
        <p:nvSpPr>
          <p:cNvPr id="3" name="TextBox 2">
            <a:extLst>
              <a:ext uri="{FF2B5EF4-FFF2-40B4-BE49-F238E27FC236}">
                <a16:creationId xmlns:a16="http://schemas.microsoft.com/office/drawing/2014/main" id="{E8D369B4-44C7-C042-B7D4-714155B56913}"/>
              </a:ext>
            </a:extLst>
          </p:cNvPr>
          <p:cNvSpPr txBox="1"/>
          <p:nvPr/>
        </p:nvSpPr>
        <p:spPr>
          <a:xfrm>
            <a:off x="3616414" y="1512961"/>
            <a:ext cx="704040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 algn="ctr">
              <a:defRPr/>
            </a:pPr>
            <a:r>
              <a:rPr lang="en-US" sz="5400" b="1" dirty="0">
                <a:solidFill>
                  <a:srgbClr val="00B050"/>
                </a:solidFill>
              </a:rPr>
              <a:t>✓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9257BF9A-5C78-284F-AD9F-11063AB109C1}"/>
              </a:ext>
            </a:extLst>
          </p:cNvPr>
          <p:cNvSpPr txBox="1"/>
          <p:nvPr/>
        </p:nvSpPr>
        <p:spPr>
          <a:xfrm>
            <a:off x="5642189" y="1512961"/>
            <a:ext cx="907621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 algn="ctr">
              <a:defRPr/>
            </a:pPr>
            <a:r>
              <a:rPr lang="en-US" sz="5400" b="1" dirty="0">
                <a:solidFill>
                  <a:srgbClr val="FF0000"/>
                </a:solidFill>
              </a:rPr>
              <a:t>✘</a:t>
            </a:r>
            <a:r>
              <a:rPr lang="en-US" sz="5400" b="1" dirty="0">
                <a:solidFill>
                  <a:srgbClr val="00B050"/>
                </a:solidFill>
              </a:rPr>
              <a:t> 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B79DF3F2-4291-8442-A53C-7AEC5EC8C819}"/>
              </a:ext>
            </a:extLst>
          </p:cNvPr>
          <p:cNvSpPr txBox="1"/>
          <p:nvPr/>
        </p:nvSpPr>
        <p:spPr>
          <a:xfrm>
            <a:off x="7871545" y="1512961"/>
            <a:ext cx="907621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 algn="ctr">
              <a:defRPr/>
            </a:pPr>
            <a:r>
              <a:rPr lang="en-US" sz="5400" b="1" dirty="0">
                <a:solidFill>
                  <a:srgbClr val="FF0000"/>
                </a:solidFill>
              </a:rPr>
              <a:t>✘</a:t>
            </a:r>
            <a:r>
              <a:rPr lang="en-US" sz="5400" b="1" dirty="0">
                <a:solidFill>
                  <a:srgbClr val="00B050"/>
                </a:solidFill>
              </a:rPr>
              <a:t> 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C5FC17AD-E6CD-9946-9238-6ADE7523E77E}"/>
              </a:ext>
            </a:extLst>
          </p:cNvPr>
          <p:cNvSpPr txBox="1"/>
          <p:nvPr/>
        </p:nvSpPr>
        <p:spPr>
          <a:xfrm>
            <a:off x="9992099" y="1512961"/>
            <a:ext cx="907621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 algn="ctr">
              <a:defRPr/>
            </a:pPr>
            <a:r>
              <a:rPr lang="en-US" sz="5400" b="1" dirty="0">
                <a:solidFill>
                  <a:srgbClr val="FF0000"/>
                </a:solidFill>
              </a:rPr>
              <a:t>✘</a:t>
            </a:r>
            <a:r>
              <a:rPr lang="en-US" sz="5400" b="1" dirty="0">
                <a:solidFill>
                  <a:srgbClr val="00B050"/>
                </a:solidFill>
              </a:rPr>
              <a:t> 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A9E87689-40C9-F44E-8E89-85111768E750}"/>
              </a:ext>
            </a:extLst>
          </p:cNvPr>
          <p:cNvSpPr txBox="1"/>
          <p:nvPr/>
        </p:nvSpPr>
        <p:spPr>
          <a:xfrm>
            <a:off x="3616414" y="2727650"/>
            <a:ext cx="704040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 algn="ctr">
              <a:defRPr/>
            </a:pPr>
            <a:r>
              <a:rPr lang="en-US" sz="5400" b="1" dirty="0">
                <a:solidFill>
                  <a:srgbClr val="00B050"/>
                </a:solidFill>
              </a:rPr>
              <a:t>✓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FFA549B3-A55D-5542-A8D4-958C693097BE}"/>
              </a:ext>
            </a:extLst>
          </p:cNvPr>
          <p:cNvSpPr txBox="1"/>
          <p:nvPr/>
        </p:nvSpPr>
        <p:spPr>
          <a:xfrm>
            <a:off x="5642188" y="2636424"/>
            <a:ext cx="907621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 algn="ctr">
              <a:defRPr/>
            </a:pPr>
            <a:r>
              <a:rPr lang="en-US" sz="5400" b="1" dirty="0">
                <a:solidFill>
                  <a:srgbClr val="FF0000"/>
                </a:solidFill>
              </a:rPr>
              <a:t>✘</a:t>
            </a:r>
            <a:r>
              <a:rPr lang="en-US" sz="5400" b="1" dirty="0">
                <a:solidFill>
                  <a:srgbClr val="00B050"/>
                </a:solidFill>
              </a:rPr>
              <a:t> 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15D4009C-B0EB-5442-B25C-CEE5C48DF89C}"/>
              </a:ext>
            </a:extLst>
          </p:cNvPr>
          <p:cNvSpPr txBox="1"/>
          <p:nvPr/>
        </p:nvSpPr>
        <p:spPr>
          <a:xfrm>
            <a:off x="7871545" y="2654976"/>
            <a:ext cx="907621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 algn="ctr">
              <a:defRPr/>
            </a:pPr>
            <a:r>
              <a:rPr lang="en-US" sz="5400" b="1" dirty="0">
                <a:solidFill>
                  <a:srgbClr val="FF0000"/>
                </a:solidFill>
              </a:rPr>
              <a:t>✘</a:t>
            </a:r>
            <a:r>
              <a:rPr lang="en-US" sz="5400" b="1" dirty="0">
                <a:solidFill>
                  <a:srgbClr val="00B050"/>
                </a:solidFill>
              </a:rPr>
              <a:t> 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3F664053-E17F-2843-9464-9E724AE7F935}"/>
              </a:ext>
            </a:extLst>
          </p:cNvPr>
          <p:cNvSpPr txBox="1"/>
          <p:nvPr/>
        </p:nvSpPr>
        <p:spPr>
          <a:xfrm>
            <a:off x="9973810" y="2654976"/>
            <a:ext cx="907621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 algn="ctr">
              <a:defRPr/>
            </a:pPr>
            <a:r>
              <a:rPr lang="en-US" sz="5400" b="1" dirty="0">
                <a:solidFill>
                  <a:srgbClr val="FF0000"/>
                </a:solidFill>
              </a:rPr>
              <a:t>✘</a:t>
            </a:r>
            <a:r>
              <a:rPr lang="en-US" sz="5400" b="1" dirty="0">
                <a:solidFill>
                  <a:srgbClr val="00B050"/>
                </a:solidFill>
              </a:rPr>
              <a:t> 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F138173B-BA22-6046-881C-682BB2DD749B}"/>
              </a:ext>
            </a:extLst>
          </p:cNvPr>
          <p:cNvSpPr txBox="1"/>
          <p:nvPr/>
        </p:nvSpPr>
        <p:spPr>
          <a:xfrm>
            <a:off x="3616414" y="3844279"/>
            <a:ext cx="704040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 algn="ctr">
              <a:defRPr/>
            </a:pPr>
            <a:r>
              <a:rPr lang="en-US" sz="5400" b="1" dirty="0">
                <a:solidFill>
                  <a:srgbClr val="00B050"/>
                </a:solidFill>
              </a:rPr>
              <a:t>✓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393B4D8A-90FC-0F4D-9376-F0FC63BB3891}"/>
              </a:ext>
            </a:extLst>
          </p:cNvPr>
          <p:cNvSpPr txBox="1"/>
          <p:nvPr/>
        </p:nvSpPr>
        <p:spPr>
          <a:xfrm>
            <a:off x="5642188" y="3844279"/>
            <a:ext cx="704040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 algn="ctr">
              <a:defRPr/>
            </a:pPr>
            <a:r>
              <a:rPr lang="en-US" sz="5400" b="1" dirty="0">
                <a:solidFill>
                  <a:srgbClr val="00B050"/>
                </a:solidFill>
              </a:rPr>
              <a:t>✓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4A5FF3C1-26C2-ED4B-A451-A56232455B83}"/>
              </a:ext>
            </a:extLst>
          </p:cNvPr>
          <p:cNvSpPr txBox="1"/>
          <p:nvPr/>
        </p:nvSpPr>
        <p:spPr>
          <a:xfrm>
            <a:off x="7871545" y="3844279"/>
            <a:ext cx="704040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 algn="ctr">
              <a:defRPr/>
            </a:pPr>
            <a:r>
              <a:rPr lang="en-US" sz="5400" b="1" dirty="0">
                <a:solidFill>
                  <a:srgbClr val="00B050"/>
                </a:solidFill>
              </a:rPr>
              <a:t>✓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F21687DC-CED0-AB45-AFB7-A653E8B41165}"/>
              </a:ext>
            </a:extLst>
          </p:cNvPr>
          <p:cNvSpPr txBox="1"/>
          <p:nvPr/>
        </p:nvSpPr>
        <p:spPr>
          <a:xfrm>
            <a:off x="9973810" y="3844279"/>
            <a:ext cx="704040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 algn="ctr">
              <a:defRPr/>
            </a:pPr>
            <a:r>
              <a:rPr lang="en-US" sz="5400" b="1" dirty="0">
                <a:solidFill>
                  <a:srgbClr val="00B050"/>
                </a:solidFill>
              </a:rPr>
              <a:t>✓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94F96D42-1461-BD4B-8329-AA45A6E25ECE}"/>
              </a:ext>
            </a:extLst>
          </p:cNvPr>
          <p:cNvSpPr txBox="1"/>
          <p:nvPr/>
        </p:nvSpPr>
        <p:spPr>
          <a:xfrm>
            <a:off x="2067453" y="1274982"/>
            <a:ext cx="7268746" cy="1631216"/>
          </a:xfrm>
          <a:prstGeom prst="rect">
            <a:avLst/>
          </a:prstGeom>
          <a:solidFill>
            <a:srgbClr val="C71E55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GB" sz="2000" i="1" dirty="0">
                <a:solidFill>
                  <a:schemeClr val="bg1"/>
                </a:solidFill>
              </a:rPr>
              <a:t>Art 13(3)(a) TSD</a:t>
            </a:r>
          </a:p>
          <a:p>
            <a:pPr algn="ctr"/>
            <a:r>
              <a:rPr lang="en-GB" sz="2000" dirty="0">
                <a:solidFill>
                  <a:schemeClr val="bg1"/>
                </a:solidFill>
              </a:rPr>
              <a:t>Instead of final injunctions or corrective measures, courts may award pecuniary compensation where </a:t>
            </a:r>
            <a:r>
              <a:rPr lang="en-GB" sz="2000" u="sng" dirty="0">
                <a:solidFill>
                  <a:schemeClr val="bg1"/>
                </a:solidFill>
              </a:rPr>
              <a:t>lack of knowledge </a:t>
            </a:r>
            <a:r>
              <a:rPr lang="en-GB" sz="2000" dirty="0">
                <a:solidFill>
                  <a:schemeClr val="bg1"/>
                </a:solidFill>
              </a:rPr>
              <a:t>that trade secret was obtained from another person using/disclosing it unlawfully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5E3086A3-E200-614C-9766-7BC3B78D14A4}"/>
              </a:ext>
            </a:extLst>
          </p:cNvPr>
          <p:cNvSpPr txBox="1"/>
          <p:nvPr/>
        </p:nvSpPr>
        <p:spPr>
          <a:xfrm>
            <a:off x="2067453" y="3199552"/>
            <a:ext cx="7268746" cy="1323439"/>
          </a:xfrm>
          <a:prstGeom prst="rect">
            <a:avLst/>
          </a:prstGeom>
          <a:solidFill>
            <a:srgbClr val="C71E55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GB" sz="2000" i="1" dirty="0">
                <a:solidFill>
                  <a:schemeClr val="bg1"/>
                </a:solidFill>
              </a:rPr>
              <a:t>Art 14 TSD </a:t>
            </a:r>
            <a:endParaRPr lang="en-GB" sz="2000" dirty="0">
              <a:solidFill>
                <a:schemeClr val="bg1"/>
              </a:solidFill>
            </a:endParaRPr>
          </a:p>
          <a:p>
            <a:pPr algn="ctr"/>
            <a:r>
              <a:rPr lang="en-GB" sz="2000" dirty="0">
                <a:solidFill>
                  <a:schemeClr val="bg1"/>
                </a:solidFill>
              </a:rPr>
              <a:t>Must ensure award of damages against infringers who </a:t>
            </a:r>
            <a:r>
              <a:rPr lang="en-GB" sz="2000" u="sng" dirty="0">
                <a:solidFill>
                  <a:schemeClr val="bg1"/>
                </a:solidFill>
              </a:rPr>
              <a:t>knew or ought to have known </a:t>
            </a:r>
            <a:r>
              <a:rPr lang="en-GB" sz="2000" dirty="0">
                <a:solidFill>
                  <a:schemeClr val="bg1"/>
                </a:solidFill>
              </a:rPr>
              <a:t>they were carrying out unlawful acquisition, use or disclosure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33A85683-5DBE-CC4C-BC41-EC6DE429EC18}"/>
              </a:ext>
            </a:extLst>
          </p:cNvPr>
          <p:cNvSpPr txBox="1"/>
          <p:nvPr/>
        </p:nvSpPr>
        <p:spPr>
          <a:xfrm>
            <a:off x="2049830" y="4857572"/>
            <a:ext cx="7335946" cy="1631216"/>
          </a:xfrm>
          <a:prstGeom prst="rect">
            <a:avLst/>
          </a:prstGeom>
          <a:solidFill>
            <a:srgbClr val="C71E55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GB" sz="2000" u="sng" dirty="0">
                <a:solidFill>
                  <a:schemeClr val="bg1"/>
                </a:solidFill>
              </a:rPr>
              <a:t>Employees</a:t>
            </a:r>
            <a:r>
              <a:rPr lang="en-GB" sz="2000" dirty="0">
                <a:solidFill>
                  <a:schemeClr val="bg1"/>
                </a:solidFill>
              </a:rPr>
              <a:t> - Art 14(1) TSD</a:t>
            </a:r>
          </a:p>
          <a:p>
            <a:pPr algn="ctr"/>
            <a:r>
              <a:rPr lang="en-GB" sz="2000" dirty="0">
                <a:solidFill>
                  <a:schemeClr val="bg1"/>
                </a:solidFill>
              </a:rPr>
              <a:t>“Member States may limit the liability for damages of employees toward their employers for the unlawful acquisition, use or disclosure of a trade secret of the employer where they act without intent”.</a:t>
            </a:r>
          </a:p>
        </p:txBody>
      </p:sp>
    </p:spTree>
    <p:extLst>
      <p:ext uri="{BB962C8B-B14F-4D97-AF65-F5344CB8AC3E}">
        <p14:creationId xmlns:p14="http://schemas.microsoft.com/office/powerpoint/2010/main" val="18421004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  <p:bldP spid="19" grpId="0" animBg="1"/>
      <p:bldP spid="20" grpId="0" animBg="1"/>
      <p:bldP spid="18" grpId="0" animBg="1"/>
    </p:bld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3FEFBF77-114B-134B-841F-E128732A586D}"/>
              </a:ext>
            </a:extLst>
          </p:cNvPr>
          <p:cNvGraphicFramePr>
            <a:graphicFrameLocks noGrp="1"/>
          </p:cNvGraphicFramePr>
          <p:nvPr/>
        </p:nvGraphicFramePr>
        <p:xfrm>
          <a:off x="636380" y="370946"/>
          <a:ext cx="10919240" cy="611610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83848">
                  <a:extLst>
                    <a:ext uri="{9D8B030D-6E8A-4147-A177-3AD203B41FA5}">
                      <a16:colId xmlns:a16="http://schemas.microsoft.com/office/drawing/2014/main" val="166890612"/>
                    </a:ext>
                  </a:extLst>
                </a:gridCol>
                <a:gridCol w="2183848">
                  <a:extLst>
                    <a:ext uri="{9D8B030D-6E8A-4147-A177-3AD203B41FA5}">
                      <a16:colId xmlns:a16="http://schemas.microsoft.com/office/drawing/2014/main" val="1093253382"/>
                    </a:ext>
                  </a:extLst>
                </a:gridCol>
                <a:gridCol w="2183848">
                  <a:extLst>
                    <a:ext uri="{9D8B030D-6E8A-4147-A177-3AD203B41FA5}">
                      <a16:colId xmlns:a16="http://schemas.microsoft.com/office/drawing/2014/main" val="2971866624"/>
                    </a:ext>
                  </a:extLst>
                </a:gridCol>
                <a:gridCol w="2183848">
                  <a:extLst>
                    <a:ext uri="{9D8B030D-6E8A-4147-A177-3AD203B41FA5}">
                      <a16:colId xmlns:a16="http://schemas.microsoft.com/office/drawing/2014/main" val="2001922158"/>
                    </a:ext>
                  </a:extLst>
                </a:gridCol>
                <a:gridCol w="2183848">
                  <a:extLst>
                    <a:ext uri="{9D8B030D-6E8A-4147-A177-3AD203B41FA5}">
                      <a16:colId xmlns:a16="http://schemas.microsoft.com/office/drawing/2014/main" val="2353664028"/>
                    </a:ext>
                  </a:extLst>
                </a:gridCol>
              </a:tblGrid>
              <a:tr h="844182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Copyright</a:t>
                      </a:r>
                    </a:p>
                    <a:p>
                      <a:pPr algn="ctr"/>
                      <a:r>
                        <a:rPr lang="en-US" dirty="0"/>
                        <a:t>Performer’s rights</a:t>
                      </a:r>
                    </a:p>
                    <a:p>
                      <a:pPr algn="ctr"/>
                      <a:r>
                        <a:rPr lang="en-US" dirty="0"/>
                        <a:t>Unregistered designs</a:t>
                      </a:r>
                    </a:p>
                  </a:txBody>
                  <a:tcPr>
                    <a:solidFill>
                      <a:srgbClr val="7030A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Registered designs</a:t>
                      </a:r>
                    </a:p>
                  </a:txBody>
                  <a:tcPr>
                    <a:solidFill>
                      <a:srgbClr val="0BE7D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Patents</a:t>
                      </a:r>
                    </a:p>
                  </a:txBody>
                  <a:tcPr>
                    <a:solidFill>
                      <a:srgbClr val="E56E0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Trade Secrets</a:t>
                      </a:r>
                    </a:p>
                  </a:txBody>
                  <a:tcPr>
                    <a:solidFill>
                      <a:srgbClr val="C71E5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80718199"/>
                  </a:ext>
                </a:extLst>
              </a:tr>
              <a:tr h="1414917">
                <a:tc>
                  <a:txBody>
                    <a:bodyPr/>
                    <a:lstStyle/>
                    <a:p>
                      <a:r>
                        <a:rPr lang="en-US" dirty="0"/>
                        <a:t>Intention</a:t>
                      </a: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5400" dirty="0"/>
                    </a:p>
                  </a:txBody>
                  <a:tcPr>
                    <a:solidFill>
                      <a:srgbClr val="D0C5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5400" b="1" dirty="0">
                        <a:solidFill>
                          <a:srgbClr val="00B050"/>
                        </a:solidFill>
                      </a:endParaRPr>
                    </a:p>
                  </a:txBody>
                  <a:tcPr>
                    <a:solidFill>
                      <a:srgbClr val="8EFFF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5400" dirty="0"/>
                    </a:p>
                  </a:txBody>
                  <a:tcP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5400" dirty="0"/>
                    </a:p>
                  </a:txBody>
                  <a:tcPr>
                    <a:solidFill>
                      <a:srgbClr val="F09CC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53530550"/>
                  </a:ext>
                </a:extLst>
              </a:tr>
              <a:tr h="956957">
                <a:tc>
                  <a:txBody>
                    <a:bodyPr/>
                    <a:lstStyle/>
                    <a:p>
                      <a:r>
                        <a:rPr lang="en-US" dirty="0"/>
                        <a:t>Recklessness</a:t>
                      </a: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5400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solidFill>
                      <a:srgbClr val="D0C5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54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uLnTx/>
                        <a:uFillTx/>
                        <a:latin typeface="Calibri" panose="020F0502020204030204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rgbClr val="8EFFF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54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uLnTx/>
                        <a:uFillTx/>
                        <a:latin typeface="Calibri" panose="020F0502020204030204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54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uLnTx/>
                        <a:uFillTx/>
                        <a:latin typeface="Calibri" panose="020F0502020204030204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rgbClr val="F09CC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83038517"/>
                  </a:ext>
                </a:extLst>
              </a:tr>
              <a:tr h="1414917">
                <a:tc>
                  <a:txBody>
                    <a:bodyPr/>
                    <a:lstStyle/>
                    <a:p>
                      <a:r>
                        <a:rPr lang="en-US" dirty="0"/>
                        <a:t>Belief/Knowledge</a:t>
                      </a: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5400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solidFill>
                      <a:srgbClr val="D0C5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5400" b="1" dirty="0">
                        <a:solidFill>
                          <a:srgbClr val="00B050"/>
                        </a:solidFill>
                      </a:endParaRPr>
                    </a:p>
                  </a:txBody>
                  <a:tcPr>
                    <a:solidFill>
                      <a:srgbClr val="8EFFF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54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uLnTx/>
                        <a:uFillTx/>
                        <a:latin typeface="Calibri" panose="020F0502020204030204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54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uLnTx/>
                        <a:uFillTx/>
                        <a:latin typeface="Calibri" panose="020F0502020204030204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rgbClr val="F09CC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26788233"/>
                  </a:ext>
                </a:extLst>
              </a:tr>
              <a:tr h="1414917">
                <a:tc>
                  <a:txBody>
                    <a:bodyPr/>
                    <a:lstStyle/>
                    <a:p>
                      <a:r>
                        <a:rPr lang="en-US" dirty="0"/>
                        <a:t>Motive/purpose</a:t>
                      </a: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5400" b="1" dirty="0">
                        <a:solidFill>
                          <a:srgbClr val="00B050"/>
                        </a:solidFill>
                      </a:endParaRP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5400" b="1" dirty="0">
                        <a:solidFill>
                          <a:srgbClr val="00B050"/>
                        </a:solidFill>
                      </a:endParaRP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5400" b="1" dirty="0">
                        <a:solidFill>
                          <a:srgbClr val="00B050"/>
                        </a:solidFill>
                      </a:endParaRP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5400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04637435"/>
                  </a:ext>
                </a:extLst>
              </a:tr>
            </a:tbl>
          </a:graphicData>
        </a:graphic>
      </p:graphicFrame>
      <p:sp>
        <p:nvSpPr>
          <p:cNvPr id="3" name="TextBox 2">
            <a:extLst>
              <a:ext uri="{FF2B5EF4-FFF2-40B4-BE49-F238E27FC236}">
                <a16:creationId xmlns:a16="http://schemas.microsoft.com/office/drawing/2014/main" id="{E8D369B4-44C7-C042-B7D4-714155B56913}"/>
              </a:ext>
            </a:extLst>
          </p:cNvPr>
          <p:cNvSpPr txBox="1"/>
          <p:nvPr/>
        </p:nvSpPr>
        <p:spPr>
          <a:xfrm>
            <a:off x="3616414" y="1512961"/>
            <a:ext cx="704040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 algn="ctr">
              <a:defRPr/>
            </a:pPr>
            <a:r>
              <a:rPr lang="en-US" sz="5400" b="1" dirty="0">
                <a:solidFill>
                  <a:srgbClr val="00B050"/>
                </a:solidFill>
              </a:rPr>
              <a:t>✓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9257BF9A-5C78-284F-AD9F-11063AB109C1}"/>
              </a:ext>
            </a:extLst>
          </p:cNvPr>
          <p:cNvSpPr txBox="1"/>
          <p:nvPr/>
        </p:nvSpPr>
        <p:spPr>
          <a:xfrm>
            <a:off x="5642189" y="1512961"/>
            <a:ext cx="907621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 algn="ctr">
              <a:defRPr/>
            </a:pPr>
            <a:r>
              <a:rPr lang="en-US" sz="5400" b="1" dirty="0">
                <a:solidFill>
                  <a:srgbClr val="FF0000"/>
                </a:solidFill>
              </a:rPr>
              <a:t>✘</a:t>
            </a:r>
            <a:r>
              <a:rPr lang="en-US" sz="5400" b="1" dirty="0">
                <a:solidFill>
                  <a:srgbClr val="00B050"/>
                </a:solidFill>
              </a:rPr>
              <a:t> 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B79DF3F2-4291-8442-A53C-7AEC5EC8C819}"/>
              </a:ext>
            </a:extLst>
          </p:cNvPr>
          <p:cNvSpPr txBox="1"/>
          <p:nvPr/>
        </p:nvSpPr>
        <p:spPr>
          <a:xfrm>
            <a:off x="7871545" y="1512961"/>
            <a:ext cx="907621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 algn="ctr">
              <a:defRPr/>
            </a:pPr>
            <a:r>
              <a:rPr lang="en-US" sz="5400" b="1" dirty="0">
                <a:solidFill>
                  <a:srgbClr val="FF0000"/>
                </a:solidFill>
              </a:rPr>
              <a:t>✘</a:t>
            </a:r>
            <a:r>
              <a:rPr lang="en-US" sz="5400" b="1" dirty="0">
                <a:solidFill>
                  <a:srgbClr val="00B050"/>
                </a:solidFill>
              </a:rPr>
              <a:t> 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C5FC17AD-E6CD-9946-9238-6ADE7523E77E}"/>
              </a:ext>
            </a:extLst>
          </p:cNvPr>
          <p:cNvSpPr txBox="1"/>
          <p:nvPr/>
        </p:nvSpPr>
        <p:spPr>
          <a:xfrm>
            <a:off x="9992099" y="1512961"/>
            <a:ext cx="907621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 algn="ctr">
              <a:defRPr/>
            </a:pPr>
            <a:r>
              <a:rPr lang="en-US" sz="5400" b="1" dirty="0">
                <a:solidFill>
                  <a:srgbClr val="FF0000"/>
                </a:solidFill>
              </a:rPr>
              <a:t>✘</a:t>
            </a:r>
            <a:r>
              <a:rPr lang="en-US" sz="5400" b="1" dirty="0">
                <a:solidFill>
                  <a:srgbClr val="00B050"/>
                </a:solidFill>
              </a:rPr>
              <a:t> 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A9E87689-40C9-F44E-8E89-85111768E750}"/>
              </a:ext>
            </a:extLst>
          </p:cNvPr>
          <p:cNvSpPr txBox="1"/>
          <p:nvPr/>
        </p:nvSpPr>
        <p:spPr>
          <a:xfrm>
            <a:off x="3616414" y="2727650"/>
            <a:ext cx="704040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 algn="ctr">
              <a:defRPr/>
            </a:pPr>
            <a:r>
              <a:rPr lang="en-US" sz="5400" b="1" dirty="0">
                <a:solidFill>
                  <a:srgbClr val="00B050"/>
                </a:solidFill>
              </a:rPr>
              <a:t>✓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FFA549B3-A55D-5542-A8D4-958C693097BE}"/>
              </a:ext>
            </a:extLst>
          </p:cNvPr>
          <p:cNvSpPr txBox="1"/>
          <p:nvPr/>
        </p:nvSpPr>
        <p:spPr>
          <a:xfrm>
            <a:off x="5642188" y="2636424"/>
            <a:ext cx="907621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 algn="ctr">
              <a:defRPr/>
            </a:pPr>
            <a:r>
              <a:rPr lang="en-US" sz="5400" b="1" dirty="0">
                <a:solidFill>
                  <a:srgbClr val="FF0000"/>
                </a:solidFill>
              </a:rPr>
              <a:t>✘</a:t>
            </a:r>
            <a:r>
              <a:rPr lang="en-US" sz="5400" b="1" dirty="0">
                <a:solidFill>
                  <a:srgbClr val="00B050"/>
                </a:solidFill>
              </a:rPr>
              <a:t> 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15D4009C-B0EB-5442-B25C-CEE5C48DF89C}"/>
              </a:ext>
            </a:extLst>
          </p:cNvPr>
          <p:cNvSpPr txBox="1"/>
          <p:nvPr/>
        </p:nvSpPr>
        <p:spPr>
          <a:xfrm>
            <a:off x="7871545" y="2654976"/>
            <a:ext cx="907621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 algn="ctr">
              <a:defRPr/>
            </a:pPr>
            <a:r>
              <a:rPr lang="en-US" sz="5400" b="1" dirty="0">
                <a:solidFill>
                  <a:srgbClr val="FF0000"/>
                </a:solidFill>
              </a:rPr>
              <a:t>✘</a:t>
            </a:r>
            <a:r>
              <a:rPr lang="en-US" sz="5400" b="1" dirty="0">
                <a:solidFill>
                  <a:srgbClr val="00B050"/>
                </a:solidFill>
              </a:rPr>
              <a:t> 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3F664053-E17F-2843-9464-9E724AE7F935}"/>
              </a:ext>
            </a:extLst>
          </p:cNvPr>
          <p:cNvSpPr txBox="1"/>
          <p:nvPr/>
        </p:nvSpPr>
        <p:spPr>
          <a:xfrm>
            <a:off x="9973810" y="2654976"/>
            <a:ext cx="907621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 algn="ctr">
              <a:defRPr/>
            </a:pPr>
            <a:r>
              <a:rPr lang="en-US" sz="5400" b="1" dirty="0">
                <a:solidFill>
                  <a:srgbClr val="FF0000"/>
                </a:solidFill>
              </a:rPr>
              <a:t>✘</a:t>
            </a:r>
            <a:r>
              <a:rPr lang="en-US" sz="5400" b="1" dirty="0">
                <a:solidFill>
                  <a:srgbClr val="00B050"/>
                </a:solidFill>
              </a:rPr>
              <a:t> 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F138173B-BA22-6046-881C-682BB2DD749B}"/>
              </a:ext>
            </a:extLst>
          </p:cNvPr>
          <p:cNvSpPr txBox="1"/>
          <p:nvPr/>
        </p:nvSpPr>
        <p:spPr>
          <a:xfrm>
            <a:off x="3616414" y="3844279"/>
            <a:ext cx="704040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 algn="ctr">
              <a:defRPr/>
            </a:pPr>
            <a:r>
              <a:rPr lang="en-US" sz="5400" b="1" dirty="0">
                <a:solidFill>
                  <a:srgbClr val="00B050"/>
                </a:solidFill>
              </a:rPr>
              <a:t>✓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393B4D8A-90FC-0F4D-9376-F0FC63BB3891}"/>
              </a:ext>
            </a:extLst>
          </p:cNvPr>
          <p:cNvSpPr txBox="1"/>
          <p:nvPr/>
        </p:nvSpPr>
        <p:spPr>
          <a:xfrm>
            <a:off x="5642188" y="3844279"/>
            <a:ext cx="704040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 algn="ctr">
              <a:defRPr/>
            </a:pPr>
            <a:r>
              <a:rPr lang="en-US" sz="5400" b="1" dirty="0">
                <a:solidFill>
                  <a:srgbClr val="00B050"/>
                </a:solidFill>
              </a:rPr>
              <a:t>✓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4A5FF3C1-26C2-ED4B-A451-A56232455B83}"/>
              </a:ext>
            </a:extLst>
          </p:cNvPr>
          <p:cNvSpPr txBox="1"/>
          <p:nvPr/>
        </p:nvSpPr>
        <p:spPr>
          <a:xfrm>
            <a:off x="7871545" y="3844279"/>
            <a:ext cx="704040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 algn="ctr">
              <a:defRPr/>
            </a:pPr>
            <a:r>
              <a:rPr lang="en-US" sz="5400" b="1" dirty="0">
                <a:solidFill>
                  <a:srgbClr val="00B050"/>
                </a:solidFill>
              </a:rPr>
              <a:t>✓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F21687DC-CED0-AB45-AFB7-A653E8B41165}"/>
              </a:ext>
            </a:extLst>
          </p:cNvPr>
          <p:cNvSpPr txBox="1"/>
          <p:nvPr/>
        </p:nvSpPr>
        <p:spPr>
          <a:xfrm>
            <a:off x="9973810" y="3844279"/>
            <a:ext cx="704040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 algn="ctr">
              <a:defRPr/>
            </a:pPr>
            <a:r>
              <a:rPr lang="en-US" sz="5400" b="1" dirty="0">
                <a:solidFill>
                  <a:srgbClr val="00B050"/>
                </a:solidFill>
              </a:rPr>
              <a:t>✓</a:t>
            </a:r>
          </a:p>
        </p:txBody>
      </p:sp>
    </p:spTree>
    <p:extLst>
      <p:ext uri="{BB962C8B-B14F-4D97-AF65-F5344CB8AC3E}">
        <p14:creationId xmlns:p14="http://schemas.microsoft.com/office/powerpoint/2010/main" val="28703296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3FEFBF77-114B-134B-841F-E128732A586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09448069"/>
              </p:ext>
            </p:extLst>
          </p:nvPr>
        </p:nvGraphicFramePr>
        <p:xfrm>
          <a:off x="636380" y="370946"/>
          <a:ext cx="10919240" cy="611610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83848">
                  <a:extLst>
                    <a:ext uri="{9D8B030D-6E8A-4147-A177-3AD203B41FA5}">
                      <a16:colId xmlns:a16="http://schemas.microsoft.com/office/drawing/2014/main" val="166890612"/>
                    </a:ext>
                  </a:extLst>
                </a:gridCol>
                <a:gridCol w="2183848">
                  <a:extLst>
                    <a:ext uri="{9D8B030D-6E8A-4147-A177-3AD203B41FA5}">
                      <a16:colId xmlns:a16="http://schemas.microsoft.com/office/drawing/2014/main" val="1093253382"/>
                    </a:ext>
                  </a:extLst>
                </a:gridCol>
                <a:gridCol w="2183848">
                  <a:extLst>
                    <a:ext uri="{9D8B030D-6E8A-4147-A177-3AD203B41FA5}">
                      <a16:colId xmlns:a16="http://schemas.microsoft.com/office/drawing/2014/main" val="2971866624"/>
                    </a:ext>
                  </a:extLst>
                </a:gridCol>
                <a:gridCol w="2183848">
                  <a:extLst>
                    <a:ext uri="{9D8B030D-6E8A-4147-A177-3AD203B41FA5}">
                      <a16:colId xmlns:a16="http://schemas.microsoft.com/office/drawing/2014/main" val="2001922158"/>
                    </a:ext>
                  </a:extLst>
                </a:gridCol>
                <a:gridCol w="2183848">
                  <a:extLst>
                    <a:ext uri="{9D8B030D-6E8A-4147-A177-3AD203B41FA5}">
                      <a16:colId xmlns:a16="http://schemas.microsoft.com/office/drawing/2014/main" val="2353664028"/>
                    </a:ext>
                  </a:extLst>
                </a:gridCol>
              </a:tblGrid>
              <a:tr h="844182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Copyright</a:t>
                      </a:r>
                    </a:p>
                    <a:p>
                      <a:pPr algn="ctr"/>
                      <a:r>
                        <a:rPr lang="en-US" dirty="0"/>
                        <a:t>Performer’s rights</a:t>
                      </a:r>
                    </a:p>
                    <a:p>
                      <a:pPr algn="ctr"/>
                      <a:r>
                        <a:rPr lang="en-US" dirty="0"/>
                        <a:t>Unregistered designs</a:t>
                      </a:r>
                    </a:p>
                  </a:txBody>
                  <a:tcPr>
                    <a:solidFill>
                      <a:srgbClr val="7030A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Registered designs</a:t>
                      </a:r>
                    </a:p>
                  </a:txBody>
                  <a:tcPr>
                    <a:solidFill>
                      <a:srgbClr val="0BE7D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Patents</a:t>
                      </a:r>
                    </a:p>
                  </a:txBody>
                  <a:tcPr>
                    <a:solidFill>
                      <a:srgbClr val="E56E0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Trade Secrets</a:t>
                      </a:r>
                    </a:p>
                  </a:txBody>
                  <a:tcPr>
                    <a:solidFill>
                      <a:srgbClr val="C71E5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80718199"/>
                  </a:ext>
                </a:extLst>
              </a:tr>
              <a:tr h="1414917">
                <a:tc>
                  <a:txBody>
                    <a:bodyPr/>
                    <a:lstStyle/>
                    <a:p>
                      <a:r>
                        <a:rPr lang="en-US" dirty="0"/>
                        <a:t>Intention</a:t>
                      </a: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5400" dirty="0"/>
                    </a:p>
                  </a:txBody>
                  <a:tcPr>
                    <a:solidFill>
                      <a:srgbClr val="D0C5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5400" b="1" dirty="0">
                        <a:solidFill>
                          <a:srgbClr val="00B050"/>
                        </a:solidFill>
                      </a:endParaRPr>
                    </a:p>
                  </a:txBody>
                  <a:tcPr>
                    <a:solidFill>
                      <a:srgbClr val="8EFFF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5400" dirty="0"/>
                    </a:p>
                  </a:txBody>
                  <a:tcP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5400" dirty="0"/>
                    </a:p>
                  </a:txBody>
                  <a:tcPr>
                    <a:solidFill>
                      <a:srgbClr val="F09CC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53530550"/>
                  </a:ext>
                </a:extLst>
              </a:tr>
              <a:tr h="956957">
                <a:tc>
                  <a:txBody>
                    <a:bodyPr/>
                    <a:lstStyle/>
                    <a:p>
                      <a:r>
                        <a:rPr lang="en-US" dirty="0"/>
                        <a:t>Recklessness</a:t>
                      </a: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5400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solidFill>
                      <a:srgbClr val="D0C5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54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uLnTx/>
                        <a:uFillTx/>
                        <a:latin typeface="Calibri" panose="020F0502020204030204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rgbClr val="8EFFF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54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uLnTx/>
                        <a:uFillTx/>
                        <a:latin typeface="Calibri" panose="020F0502020204030204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54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uLnTx/>
                        <a:uFillTx/>
                        <a:latin typeface="Calibri" panose="020F0502020204030204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rgbClr val="F09CC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83038517"/>
                  </a:ext>
                </a:extLst>
              </a:tr>
              <a:tr h="1414917">
                <a:tc>
                  <a:txBody>
                    <a:bodyPr/>
                    <a:lstStyle/>
                    <a:p>
                      <a:r>
                        <a:rPr lang="en-US" dirty="0"/>
                        <a:t>Belief/Knowledge</a:t>
                      </a: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5400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solidFill>
                      <a:srgbClr val="D0C5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5400" b="1" dirty="0">
                        <a:solidFill>
                          <a:srgbClr val="00B050"/>
                        </a:solidFill>
                      </a:endParaRPr>
                    </a:p>
                  </a:txBody>
                  <a:tcPr>
                    <a:solidFill>
                      <a:srgbClr val="8EFFF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54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uLnTx/>
                        <a:uFillTx/>
                        <a:latin typeface="Calibri" panose="020F0502020204030204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54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uLnTx/>
                        <a:uFillTx/>
                        <a:latin typeface="Calibri" panose="020F0502020204030204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rgbClr val="F09CC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26788233"/>
                  </a:ext>
                </a:extLst>
              </a:tr>
              <a:tr h="1414917">
                <a:tc>
                  <a:txBody>
                    <a:bodyPr/>
                    <a:lstStyle/>
                    <a:p>
                      <a:r>
                        <a:rPr lang="en-US" dirty="0"/>
                        <a:t>Motive/purpose</a:t>
                      </a: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5400" b="1" dirty="0">
                        <a:solidFill>
                          <a:srgbClr val="00B050"/>
                        </a:solidFill>
                      </a:endParaRPr>
                    </a:p>
                  </a:txBody>
                  <a:tcPr>
                    <a:solidFill>
                      <a:srgbClr val="D0C5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5400" b="1" dirty="0">
                        <a:solidFill>
                          <a:srgbClr val="00B050"/>
                        </a:solidFill>
                      </a:endParaRP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5400" b="1" dirty="0">
                        <a:solidFill>
                          <a:srgbClr val="00B050"/>
                        </a:solidFill>
                      </a:endParaRP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5400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04637435"/>
                  </a:ext>
                </a:extLst>
              </a:tr>
            </a:tbl>
          </a:graphicData>
        </a:graphic>
      </p:graphicFrame>
      <p:sp>
        <p:nvSpPr>
          <p:cNvPr id="3" name="TextBox 2">
            <a:extLst>
              <a:ext uri="{FF2B5EF4-FFF2-40B4-BE49-F238E27FC236}">
                <a16:creationId xmlns:a16="http://schemas.microsoft.com/office/drawing/2014/main" id="{E8D369B4-44C7-C042-B7D4-714155B56913}"/>
              </a:ext>
            </a:extLst>
          </p:cNvPr>
          <p:cNvSpPr txBox="1"/>
          <p:nvPr/>
        </p:nvSpPr>
        <p:spPr>
          <a:xfrm>
            <a:off x="3616414" y="1512961"/>
            <a:ext cx="704040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 algn="ctr">
              <a:defRPr/>
            </a:pPr>
            <a:r>
              <a:rPr lang="en-US" sz="5400" b="1" dirty="0">
                <a:solidFill>
                  <a:srgbClr val="00B050"/>
                </a:solidFill>
              </a:rPr>
              <a:t>✓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9257BF9A-5C78-284F-AD9F-11063AB109C1}"/>
              </a:ext>
            </a:extLst>
          </p:cNvPr>
          <p:cNvSpPr txBox="1"/>
          <p:nvPr/>
        </p:nvSpPr>
        <p:spPr>
          <a:xfrm>
            <a:off x="5642189" y="1512961"/>
            <a:ext cx="907621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 algn="ctr">
              <a:defRPr/>
            </a:pPr>
            <a:r>
              <a:rPr lang="en-US" sz="5400" b="1" dirty="0">
                <a:solidFill>
                  <a:srgbClr val="FF0000"/>
                </a:solidFill>
              </a:rPr>
              <a:t>✘</a:t>
            </a:r>
            <a:r>
              <a:rPr lang="en-US" sz="5400" b="1" dirty="0">
                <a:solidFill>
                  <a:srgbClr val="00B050"/>
                </a:solidFill>
              </a:rPr>
              <a:t> 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B79DF3F2-4291-8442-A53C-7AEC5EC8C819}"/>
              </a:ext>
            </a:extLst>
          </p:cNvPr>
          <p:cNvSpPr txBox="1"/>
          <p:nvPr/>
        </p:nvSpPr>
        <p:spPr>
          <a:xfrm>
            <a:off x="7871545" y="1512961"/>
            <a:ext cx="907621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 algn="ctr">
              <a:defRPr/>
            </a:pPr>
            <a:r>
              <a:rPr lang="en-US" sz="5400" b="1" dirty="0">
                <a:solidFill>
                  <a:srgbClr val="FF0000"/>
                </a:solidFill>
              </a:rPr>
              <a:t>✘</a:t>
            </a:r>
            <a:r>
              <a:rPr lang="en-US" sz="5400" b="1" dirty="0">
                <a:solidFill>
                  <a:srgbClr val="00B050"/>
                </a:solidFill>
              </a:rPr>
              <a:t> 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C5FC17AD-E6CD-9946-9238-6ADE7523E77E}"/>
              </a:ext>
            </a:extLst>
          </p:cNvPr>
          <p:cNvSpPr txBox="1"/>
          <p:nvPr/>
        </p:nvSpPr>
        <p:spPr>
          <a:xfrm>
            <a:off x="9992099" y="1512961"/>
            <a:ext cx="907621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 algn="ctr">
              <a:defRPr/>
            </a:pPr>
            <a:r>
              <a:rPr lang="en-US" sz="5400" b="1" dirty="0">
                <a:solidFill>
                  <a:srgbClr val="FF0000"/>
                </a:solidFill>
              </a:rPr>
              <a:t>✘</a:t>
            </a:r>
            <a:r>
              <a:rPr lang="en-US" sz="5400" b="1" dirty="0">
                <a:solidFill>
                  <a:srgbClr val="00B050"/>
                </a:solidFill>
              </a:rPr>
              <a:t> 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A9E87689-40C9-F44E-8E89-85111768E750}"/>
              </a:ext>
            </a:extLst>
          </p:cNvPr>
          <p:cNvSpPr txBox="1"/>
          <p:nvPr/>
        </p:nvSpPr>
        <p:spPr>
          <a:xfrm>
            <a:off x="3616414" y="2727650"/>
            <a:ext cx="704040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 algn="ctr">
              <a:defRPr/>
            </a:pPr>
            <a:r>
              <a:rPr lang="en-US" sz="5400" b="1" dirty="0">
                <a:solidFill>
                  <a:srgbClr val="00B050"/>
                </a:solidFill>
              </a:rPr>
              <a:t>✓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FFA549B3-A55D-5542-A8D4-958C693097BE}"/>
              </a:ext>
            </a:extLst>
          </p:cNvPr>
          <p:cNvSpPr txBox="1"/>
          <p:nvPr/>
        </p:nvSpPr>
        <p:spPr>
          <a:xfrm>
            <a:off x="5642188" y="2636424"/>
            <a:ext cx="907621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 algn="ctr">
              <a:defRPr/>
            </a:pPr>
            <a:r>
              <a:rPr lang="en-US" sz="5400" b="1" dirty="0">
                <a:solidFill>
                  <a:srgbClr val="FF0000"/>
                </a:solidFill>
              </a:rPr>
              <a:t>✘</a:t>
            </a:r>
            <a:r>
              <a:rPr lang="en-US" sz="5400" b="1" dirty="0">
                <a:solidFill>
                  <a:srgbClr val="00B050"/>
                </a:solidFill>
              </a:rPr>
              <a:t> 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15D4009C-B0EB-5442-B25C-CEE5C48DF89C}"/>
              </a:ext>
            </a:extLst>
          </p:cNvPr>
          <p:cNvSpPr txBox="1"/>
          <p:nvPr/>
        </p:nvSpPr>
        <p:spPr>
          <a:xfrm>
            <a:off x="7871545" y="2654976"/>
            <a:ext cx="907621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 algn="ctr">
              <a:defRPr/>
            </a:pPr>
            <a:r>
              <a:rPr lang="en-US" sz="5400" b="1" dirty="0">
                <a:solidFill>
                  <a:srgbClr val="FF0000"/>
                </a:solidFill>
              </a:rPr>
              <a:t>✘</a:t>
            </a:r>
            <a:r>
              <a:rPr lang="en-US" sz="5400" b="1" dirty="0">
                <a:solidFill>
                  <a:srgbClr val="00B050"/>
                </a:solidFill>
              </a:rPr>
              <a:t> 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3F664053-E17F-2843-9464-9E724AE7F935}"/>
              </a:ext>
            </a:extLst>
          </p:cNvPr>
          <p:cNvSpPr txBox="1"/>
          <p:nvPr/>
        </p:nvSpPr>
        <p:spPr>
          <a:xfrm>
            <a:off x="9973810" y="2654976"/>
            <a:ext cx="907621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 algn="ctr">
              <a:defRPr/>
            </a:pPr>
            <a:r>
              <a:rPr lang="en-US" sz="5400" b="1" dirty="0">
                <a:solidFill>
                  <a:srgbClr val="FF0000"/>
                </a:solidFill>
              </a:rPr>
              <a:t>✘</a:t>
            </a:r>
            <a:r>
              <a:rPr lang="en-US" sz="5400" b="1" dirty="0">
                <a:solidFill>
                  <a:srgbClr val="00B050"/>
                </a:solidFill>
              </a:rPr>
              <a:t> 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F138173B-BA22-6046-881C-682BB2DD749B}"/>
              </a:ext>
            </a:extLst>
          </p:cNvPr>
          <p:cNvSpPr txBox="1"/>
          <p:nvPr/>
        </p:nvSpPr>
        <p:spPr>
          <a:xfrm>
            <a:off x="3616414" y="3844279"/>
            <a:ext cx="704040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 algn="ctr">
              <a:defRPr/>
            </a:pPr>
            <a:r>
              <a:rPr lang="en-US" sz="5400" b="1" dirty="0">
                <a:solidFill>
                  <a:srgbClr val="00B050"/>
                </a:solidFill>
              </a:rPr>
              <a:t>✓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393B4D8A-90FC-0F4D-9376-F0FC63BB3891}"/>
              </a:ext>
            </a:extLst>
          </p:cNvPr>
          <p:cNvSpPr txBox="1"/>
          <p:nvPr/>
        </p:nvSpPr>
        <p:spPr>
          <a:xfrm>
            <a:off x="5642188" y="3844279"/>
            <a:ext cx="704040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 algn="ctr">
              <a:defRPr/>
            </a:pPr>
            <a:r>
              <a:rPr lang="en-US" sz="5400" b="1" dirty="0">
                <a:solidFill>
                  <a:srgbClr val="00B050"/>
                </a:solidFill>
              </a:rPr>
              <a:t>✓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4A5FF3C1-26C2-ED4B-A451-A56232455B83}"/>
              </a:ext>
            </a:extLst>
          </p:cNvPr>
          <p:cNvSpPr txBox="1"/>
          <p:nvPr/>
        </p:nvSpPr>
        <p:spPr>
          <a:xfrm>
            <a:off x="7871545" y="3844279"/>
            <a:ext cx="704040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 algn="ctr">
              <a:defRPr/>
            </a:pPr>
            <a:r>
              <a:rPr lang="en-US" sz="5400" b="1" dirty="0">
                <a:solidFill>
                  <a:srgbClr val="00B050"/>
                </a:solidFill>
              </a:rPr>
              <a:t>✓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F21687DC-CED0-AB45-AFB7-A653E8B41165}"/>
              </a:ext>
            </a:extLst>
          </p:cNvPr>
          <p:cNvSpPr txBox="1"/>
          <p:nvPr/>
        </p:nvSpPr>
        <p:spPr>
          <a:xfrm>
            <a:off x="9973810" y="3844279"/>
            <a:ext cx="704040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 algn="ctr">
              <a:defRPr/>
            </a:pPr>
            <a:r>
              <a:rPr lang="en-US" sz="5400" b="1" dirty="0">
                <a:solidFill>
                  <a:srgbClr val="00B050"/>
                </a:solidFill>
              </a:rPr>
              <a:t>✓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CF5CA501-3FFA-C34A-BFB9-480380F7F798}"/>
              </a:ext>
            </a:extLst>
          </p:cNvPr>
          <p:cNvSpPr txBox="1"/>
          <p:nvPr/>
        </p:nvSpPr>
        <p:spPr>
          <a:xfrm>
            <a:off x="3616414" y="5198709"/>
            <a:ext cx="704040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 algn="ctr">
              <a:defRPr/>
            </a:pPr>
            <a:r>
              <a:rPr lang="en-US" sz="5400" b="1" dirty="0">
                <a:solidFill>
                  <a:srgbClr val="00B050"/>
                </a:solidFill>
              </a:rPr>
              <a:t>✓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C4475DB2-CA2A-514D-AD20-D76D7A7D4FEA}"/>
              </a:ext>
            </a:extLst>
          </p:cNvPr>
          <p:cNvSpPr txBox="1"/>
          <p:nvPr/>
        </p:nvSpPr>
        <p:spPr>
          <a:xfrm>
            <a:off x="5193082" y="4979253"/>
            <a:ext cx="6337698" cy="1477328"/>
          </a:xfrm>
          <a:prstGeom prst="rect">
            <a:avLst/>
          </a:prstGeom>
          <a:solidFill>
            <a:srgbClr val="7030A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solidFill>
                  <a:schemeClr val="bg1"/>
                </a:solidFill>
              </a:rPr>
              <a:t>s97(2), 191J CDPA</a:t>
            </a:r>
            <a:endParaRPr lang="en-US" sz="2400" i="1" dirty="0">
              <a:solidFill>
                <a:schemeClr val="bg1"/>
              </a:solidFill>
            </a:endParaRPr>
          </a:p>
          <a:p>
            <a:pPr algn="ctr"/>
            <a:r>
              <a:rPr lang="en-US" sz="2400" dirty="0">
                <a:solidFill>
                  <a:schemeClr val="bg1"/>
                </a:solidFill>
              </a:rPr>
              <a:t>Additional damages</a:t>
            </a:r>
          </a:p>
          <a:p>
            <a:pPr algn="ctr"/>
            <a:r>
              <a:rPr lang="en-US" sz="2400" dirty="0">
                <a:solidFill>
                  <a:schemeClr val="bg1"/>
                </a:solidFill>
              </a:rPr>
              <a:t>Merely out to make money?</a:t>
            </a:r>
            <a:r>
              <a:rPr lang="en-GB" sz="2400" dirty="0">
                <a:solidFill>
                  <a:schemeClr val="bg1"/>
                </a:solidFill>
                <a:effectLst/>
              </a:rPr>
              <a:t> </a:t>
            </a:r>
            <a:endParaRPr lang="en-GB" sz="2400" dirty="0">
              <a:solidFill>
                <a:schemeClr val="bg1"/>
              </a:solidFill>
            </a:endParaRPr>
          </a:p>
          <a:p>
            <a:r>
              <a:rPr lang="en-US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983576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  <p:bldP spid="18" grpId="0" animBg="1"/>
    </p:bld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3FEFBF77-114B-134B-841F-E128732A586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18981832"/>
              </p:ext>
            </p:extLst>
          </p:nvPr>
        </p:nvGraphicFramePr>
        <p:xfrm>
          <a:off x="636380" y="370946"/>
          <a:ext cx="10919240" cy="611610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83848">
                  <a:extLst>
                    <a:ext uri="{9D8B030D-6E8A-4147-A177-3AD203B41FA5}">
                      <a16:colId xmlns:a16="http://schemas.microsoft.com/office/drawing/2014/main" val="166890612"/>
                    </a:ext>
                  </a:extLst>
                </a:gridCol>
                <a:gridCol w="2183848">
                  <a:extLst>
                    <a:ext uri="{9D8B030D-6E8A-4147-A177-3AD203B41FA5}">
                      <a16:colId xmlns:a16="http://schemas.microsoft.com/office/drawing/2014/main" val="1093253382"/>
                    </a:ext>
                  </a:extLst>
                </a:gridCol>
                <a:gridCol w="2183848">
                  <a:extLst>
                    <a:ext uri="{9D8B030D-6E8A-4147-A177-3AD203B41FA5}">
                      <a16:colId xmlns:a16="http://schemas.microsoft.com/office/drawing/2014/main" val="2971866624"/>
                    </a:ext>
                  </a:extLst>
                </a:gridCol>
                <a:gridCol w="2183848">
                  <a:extLst>
                    <a:ext uri="{9D8B030D-6E8A-4147-A177-3AD203B41FA5}">
                      <a16:colId xmlns:a16="http://schemas.microsoft.com/office/drawing/2014/main" val="2001922158"/>
                    </a:ext>
                  </a:extLst>
                </a:gridCol>
                <a:gridCol w="2183848">
                  <a:extLst>
                    <a:ext uri="{9D8B030D-6E8A-4147-A177-3AD203B41FA5}">
                      <a16:colId xmlns:a16="http://schemas.microsoft.com/office/drawing/2014/main" val="2353664028"/>
                    </a:ext>
                  </a:extLst>
                </a:gridCol>
              </a:tblGrid>
              <a:tr h="844182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Copyright</a:t>
                      </a:r>
                    </a:p>
                    <a:p>
                      <a:pPr algn="ctr"/>
                      <a:r>
                        <a:rPr lang="en-US" dirty="0"/>
                        <a:t>Performer’s rights</a:t>
                      </a:r>
                    </a:p>
                    <a:p>
                      <a:pPr algn="ctr"/>
                      <a:r>
                        <a:rPr lang="en-US" dirty="0"/>
                        <a:t>Unregistered designs</a:t>
                      </a:r>
                    </a:p>
                  </a:txBody>
                  <a:tcPr>
                    <a:solidFill>
                      <a:srgbClr val="7030A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Registered designs</a:t>
                      </a:r>
                    </a:p>
                  </a:txBody>
                  <a:tcPr>
                    <a:solidFill>
                      <a:srgbClr val="0BE7D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Patents</a:t>
                      </a:r>
                    </a:p>
                  </a:txBody>
                  <a:tcPr>
                    <a:solidFill>
                      <a:srgbClr val="E56E0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Trade Secrets</a:t>
                      </a:r>
                    </a:p>
                  </a:txBody>
                  <a:tcPr>
                    <a:solidFill>
                      <a:srgbClr val="C71E5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80718199"/>
                  </a:ext>
                </a:extLst>
              </a:tr>
              <a:tr h="1414917">
                <a:tc>
                  <a:txBody>
                    <a:bodyPr/>
                    <a:lstStyle/>
                    <a:p>
                      <a:r>
                        <a:rPr lang="en-US" dirty="0"/>
                        <a:t>Intention</a:t>
                      </a: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5400" dirty="0"/>
                    </a:p>
                  </a:txBody>
                  <a:tcPr>
                    <a:solidFill>
                      <a:srgbClr val="D0C5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5400" b="1" dirty="0">
                        <a:solidFill>
                          <a:srgbClr val="00B050"/>
                        </a:solidFill>
                      </a:endParaRPr>
                    </a:p>
                  </a:txBody>
                  <a:tcPr>
                    <a:solidFill>
                      <a:srgbClr val="8EFFF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5400" dirty="0"/>
                    </a:p>
                  </a:txBody>
                  <a:tcP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5400" dirty="0"/>
                    </a:p>
                  </a:txBody>
                  <a:tcPr>
                    <a:solidFill>
                      <a:srgbClr val="F09CC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53530550"/>
                  </a:ext>
                </a:extLst>
              </a:tr>
              <a:tr h="956957">
                <a:tc>
                  <a:txBody>
                    <a:bodyPr/>
                    <a:lstStyle/>
                    <a:p>
                      <a:r>
                        <a:rPr lang="en-US" dirty="0"/>
                        <a:t>Recklessness</a:t>
                      </a: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5400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solidFill>
                      <a:srgbClr val="D0C5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54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uLnTx/>
                        <a:uFillTx/>
                        <a:latin typeface="Calibri" panose="020F0502020204030204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rgbClr val="8EFFF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54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uLnTx/>
                        <a:uFillTx/>
                        <a:latin typeface="Calibri" panose="020F0502020204030204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54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uLnTx/>
                        <a:uFillTx/>
                        <a:latin typeface="Calibri" panose="020F0502020204030204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rgbClr val="F09CC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83038517"/>
                  </a:ext>
                </a:extLst>
              </a:tr>
              <a:tr h="1414917">
                <a:tc>
                  <a:txBody>
                    <a:bodyPr/>
                    <a:lstStyle/>
                    <a:p>
                      <a:r>
                        <a:rPr lang="en-US" dirty="0"/>
                        <a:t>Belief/Knowledge</a:t>
                      </a: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5400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solidFill>
                      <a:srgbClr val="D0C5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5400" b="1" dirty="0">
                        <a:solidFill>
                          <a:srgbClr val="00B050"/>
                        </a:solidFill>
                      </a:endParaRPr>
                    </a:p>
                  </a:txBody>
                  <a:tcPr>
                    <a:solidFill>
                      <a:srgbClr val="8EFFF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54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uLnTx/>
                        <a:uFillTx/>
                        <a:latin typeface="Calibri" panose="020F0502020204030204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54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uLnTx/>
                        <a:uFillTx/>
                        <a:latin typeface="Calibri" panose="020F0502020204030204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rgbClr val="F09CC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26788233"/>
                  </a:ext>
                </a:extLst>
              </a:tr>
              <a:tr h="1414917">
                <a:tc>
                  <a:txBody>
                    <a:bodyPr/>
                    <a:lstStyle/>
                    <a:p>
                      <a:r>
                        <a:rPr lang="en-US" dirty="0"/>
                        <a:t>Motive/purpose</a:t>
                      </a: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5400" b="1" dirty="0">
                        <a:solidFill>
                          <a:srgbClr val="00B050"/>
                        </a:solidFill>
                      </a:endParaRPr>
                    </a:p>
                  </a:txBody>
                  <a:tcPr>
                    <a:solidFill>
                      <a:srgbClr val="D0C5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5400" b="1" dirty="0">
                        <a:solidFill>
                          <a:srgbClr val="00B050"/>
                        </a:solidFill>
                      </a:endParaRPr>
                    </a:p>
                  </a:txBody>
                  <a:tcPr>
                    <a:solidFill>
                      <a:srgbClr val="8EFFF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5400" b="1" dirty="0">
                        <a:solidFill>
                          <a:srgbClr val="00B050"/>
                        </a:solidFill>
                      </a:endParaRP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5400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04637435"/>
                  </a:ext>
                </a:extLst>
              </a:tr>
            </a:tbl>
          </a:graphicData>
        </a:graphic>
      </p:graphicFrame>
      <p:sp>
        <p:nvSpPr>
          <p:cNvPr id="3" name="TextBox 2">
            <a:extLst>
              <a:ext uri="{FF2B5EF4-FFF2-40B4-BE49-F238E27FC236}">
                <a16:creationId xmlns:a16="http://schemas.microsoft.com/office/drawing/2014/main" id="{E8D369B4-44C7-C042-B7D4-714155B56913}"/>
              </a:ext>
            </a:extLst>
          </p:cNvPr>
          <p:cNvSpPr txBox="1"/>
          <p:nvPr/>
        </p:nvSpPr>
        <p:spPr>
          <a:xfrm>
            <a:off x="3616414" y="1512961"/>
            <a:ext cx="704040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 algn="ctr">
              <a:defRPr/>
            </a:pPr>
            <a:r>
              <a:rPr lang="en-US" sz="5400" b="1" dirty="0">
                <a:solidFill>
                  <a:srgbClr val="00B050"/>
                </a:solidFill>
              </a:rPr>
              <a:t>✓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9257BF9A-5C78-284F-AD9F-11063AB109C1}"/>
              </a:ext>
            </a:extLst>
          </p:cNvPr>
          <p:cNvSpPr txBox="1"/>
          <p:nvPr/>
        </p:nvSpPr>
        <p:spPr>
          <a:xfrm>
            <a:off x="5642189" y="1512961"/>
            <a:ext cx="907621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 algn="ctr">
              <a:defRPr/>
            </a:pPr>
            <a:r>
              <a:rPr lang="en-US" sz="5400" b="1" dirty="0">
                <a:solidFill>
                  <a:srgbClr val="FF0000"/>
                </a:solidFill>
              </a:rPr>
              <a:t>✘</a:t>
            </a:r>
            <a:r>
              <a:rPr lang="en-US" sz="5400" b="1" dirty="0">
                <a:solidFill>
                  <a:srgbClr val="00B050"/>
                </a:solidFill>
              </a:rPr>
              <a:t> 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B79DF3F2-4291-8442-A53C-7AEC5EC8C819}"/>
              </a:ext>
            </a:extLst>
          </p:cNvPr>
          <p:cNvSpPr txBox="1"/>
          <p:nvPr/>
        </p:nvSpPr>
        <p:spPr>
          <a:xfrm>
            <a:off x="7871545" y="1512961"/>
            <a:ext cx="907621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 algn="ctr">
              <a:defRPr/>
            </a:pPr>
            <a:r>
              <a:rPr lang="en-US" sz="5400" b="1" dirty="0">
                <a:solidFill>
                  <a:srgbClr val="FF0000"/>
                </a:solidFill>
              </a:rPr>
              <a:t>✘</a:t>
            </a:r>
            <a:r>
              <a:rPr lang="en-US" sz="5400" b="1" dirty="0">
                <a:solidFill>
                  <a:srgbClr val="00B050"/>
                </a:solidFill>
              </a:rPr>
              <a:t> 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C5FC17AD-E6CD-9946-9238-6ADE7523E77E}"/>
              </a:ext>
            </a:extLst>
          </p:cNvPr>
          <p:cNvSpPr txBox="1"/>
          <p:nvPr/>
        </p:nvSpPr>
        <p:spPr>
          <a:xfrm>
            <a:off x="9992099" y="1512961"/>
            <a:ext cx="907621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 algn="ctr">
              <a:defRPr/>
            </a:pPr>
            <a:r>
              <a:rPr lang="en-US" sz="5400" b="1" dirty="0">
                <a:solidFill>
                  <a:srgbClr val="FF0000"/>
                </a:solidFill>
              </a:rPr>
              <a:t>✘</a:t>
            </a:r>
            <a:r>
              <a:rPr lang="en-US" sz="5400" b="1" dirty="0">
                <a:solidFill>
                  <a:srgbClr val="00B050"/>
                </a:solidFill>
              </a:rPr>
              <a:t> 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A9E87689-40C9-F44E-8E89-85111768E750}"/>
              </a:ext>
            </a:extLst>
          </p:cNvPr>
          <p:cNvSpPr txBox="1"/>
          <p:nvPr/>
        </p:nvSpPr>
        <p:spPr>
          <a:xfrm>
            <a:off x="3616414" y="2727650"/>
            <a:ext cx="704040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 algn="ctr">
              <a:defRPr/>
            </a:pPr>
            <a:r>
              <a:rPr lang="en-US" sz="5400" b="1" dirty="0">
                <a:solidFill>
                  <a:srgbClr val="00B050"/>
                </a:solidFill>
              </a:rPr>
              <a:t>✓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FFA549B3-A55D-5542-A8D4-958C693097BE}"/>
              </a:ext>
            </a:extLst>
          </p:cNvPr>
          <p:cNvSpPr txBox="1"/>
          <p:nvPr/>
        </p:nvSpPr>
        <p:spPr>
          <a:xfrm>
            <a:off x="5642188" y="2636424"/>
            <a:ext cx="907621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 algn="ctr">
              <a:defRPr/>
            </a:pPr>
            <a:r>
              <a:rPr lang="en-US" sz="5400" b="1" dirty="0">
                <a:solidFill>
                  <a:srgbClr val="FF0000"/>
                </a:solidFill>
              </a:rPr>
              <a:t>✘</a:t>
            </a:r>
            <a:r>
              <a:rPr lang="en-US" sz="5400" b="1" dirty="0">
                <a:solidFill>
                  <a:srgbClr val="00B050"/>
                </a:solidFill>
              </a:rPr>
              <a:t> 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15D4009C-B0EB-5442-B25C-CEE5C48DF89C}"/>
              </a:ext>
            </a:extLst>
          </p:cNvPr>
          <p:cNvSpPr txBox="1"/>
          <p:nvPr/>
        </p:nvSpPr>
        <p:spPr>
          <a:xfrm>
            <a:off x="7871545" y="2654976"/>
            <a:ext cx="907621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 algn="ctr">
              <a:defRPr/>
            </a:pPr>
            <a:r>
              <a:rPr lang="en-US" sz="5400" b="1" dirty="0">
                <a:solidFill>
                  <a:srgbClr val="FF0000"/>
                </a:solidFill>
              </a:rPr>
              <a:t>✘</a:t>
            </a:r>
            <a:r>
              <a:rPr lang="en-US" sz="5400" b="1" dirty="0">
                <a:solidFill>
                  <a:srgbClr val="00B050"/>
                </a:solidFill>
              </a:rPr>
              <a:t> 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3F664053-E17F-2843-9464-9E724AE7F935}"/>
              </a:ext>
            </a:extLst>
          </p:cNvPr>
          <p:cNvSpPr txBox="1"/>
          <p:nvPr/>
        </p:nvSpPr>
        <p:spPr>
          <a:xfrm>
            <a:off x="9973810" y="2654976"/>
            <a:ext cx="907621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 algn="ctr">
              <a:defRPr/>
            </a:pPr>
            <a:r>
              <a:rPr lang="en-US" sz="5400" b="1" dirty="0">
                <a:solidFill>
                  <a:srgbClr val="FF0000"/>
                </a:solidFill>
              </a:rPr>
              <a:t>✘</a:t>
            </a:r>
            <a:r>
              <a:rPr lang="en-US" sz="5400" b="1" dirty="0">
                <a:solidFill>
                  <a:srgbClr val="00B050"/>
                </a:solidFill>
              </a:rPr>
              <a:t> 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F138173B-BA22-6046-881C-682BB2DD749B}"/>
              </a:ext>
            </a:extLst>
          </p:cNvPr>
          <p:cNvSpPr txBox="1"/>
          <p:nvPr/>
        </p:nvSpPr>
        <p:spPr>
          <a:xfrm>
            <a:off x="3616414" y="3844279"/>
            <a:ext cx="704040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 algn="ctr">
              <a:defRPr/>
            </a:pPr>
            <a:r>
              <a:rPr lang="en-US" sz="5400" b="1" dirty="0">
                <a:solidFill>
                  <a:srgbClr val="00B050"/>
                </a:solidFill>
              </a:rPr>
              <a:t>✓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393B4D8A-90FC-0F4D-9376-F0FC63BB3891}"/>
              </a:ext>
            </a:extLst>
          </p:cNvPr>
          <p:cNvSpPr txBox="1"/>
          <p:nvPr/>
        </p:nvSpPr>
        <p:spPr>
          <a:xfrm>
            <a:off x="5642188" y="3844279"/>
            <a:ext cx="704040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 algn="ctr">
              <a:defRPr/>
            </a:pPr>
            <a:r>
              <a:rPr lang="en-US" sz="5400" b="1" dirty="0">
                <a:solidFill>
                  <a:srgbClr val="00B050"/>
                </a:solidFill>
              </a:rPr>
              <a:t>✓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4A5FF3C1-26C2-ED4B-A451-A56232455B83}"/>
              </a:ext>
            </a:extLst>
          </p:cNvPr>
          <p:cNvSpPr txBox="1"/>
          <p:nvPr/>
        </p:nvSpPr>
        <p:spPr>
          <a:xfrm>
            <a:off x="7871545" y="3844279"/>
            <a:ext cx="704040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 algn="ctr">
              <a:defRPr/>
            </a:pPr>
            <a:r>
              <a:rPr lang="en-US" sz="5400" b="1" dirty="0">
                <a:solidFill>
                  <a:srgbClr val="00B050"/>
                </a:solidFill>
              </a:rPr>
              <a:t>✓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F21687DC-CED0-AB45-AFB7-A653E8B41165}"/>
              </a:ext>
            </a:extLst>
          </p:cNvPr>
          <p:cNvSpPr txBox="1"/>
          <p:nvPr/>
        </p:nvSpPr>
        <p:spPr>
          <a:xfrm>
            <a:off x="9973810" y="3844279"/>
            <a:ext cx="704040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 algn="ctr">
              <a:defRPr/>
            </a:pPr>
            <a:r>
              <a:rPr lang="en-US" sz="5400" b="1" dirty="0">
                <a:solidFill>
                  <a:srgbClr val="00B050"/>
                </a:solidFill>
              </a:rPr>
              <a:t>✓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CF5CA501-3FFA-C34A-BFB9-480380F7F798}"/>
              </a:ext>
            </a:extLst>
          </p:cNvPr>
          <p:cNvSpPr txBox="1"/>
          <p:nvPr/>
        </p:nvSpPr>
        <p:spPr>
          <a:xfrm>
            <a:off x="3616414" y="5198709"/>
            <a:ext cx="704040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 algn="ctr">
              <a:defRPr/>
            </a:pPr>
            <a:r>
              <a:rPr lang="en-US" sz="5400" b="1" dirty="0">
                <a:solidFill>
                  <a:srgbClr val="00B050"/>
                </a:solidFill>
              </a:rPr>
              <a:t>✓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3B57DEE4-8EC8-7B4F-9B26-68BEA150B2A2}"/>
              </a:ext>
            </a:extLst>
          </p:cNvPr>
          <p:cNvSpPr txBox="1"/>
          <p:nvPr/>
        </p:nvSpPr>
        <p:spPr>
          <a:xfrm>
            <a:off x="5642188" y="5198709"/>
            <a:ext cx="907621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 algn="ctr">
              <a:defRPr/>
            </a:pPr>
            <a:r>
              <a:rPr lang="en-US" sz="5400" b="1" dirty="0">
                <a:solidFill>
                  <a:srgbClr val="FF0000"/>
                </a:solidFill>
              </a:rPr>
              <a:t>✘</a:t>
            </a:r>
            <a:r>
              <a:rPr lang="en-US" sz="5400" b="1" dirty="0">
                <a:solidFill>
                  <a:srgbClr val="00B050"/>
                </a:solidFill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3334035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/>
    </p:bld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3FEFBF77-114B-134B-841F-E128732A586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94150519"/>
              </p:ext>
            </p:extLst>
          </p:nvPr>
        </p:nvGraphicFramePr>
        <p:xfrm>
          <a:off x="636380" y="370946"/>
          <a:ext cx="10919240" cy="611610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83848">
                  <a:extLst>
                    <a:ext uri="{9D8B030D-6E8A-4147-A177-3AD203B41FA5}">
                      <a16:colId xmlns:a16="http://schemas.microsoft.com/office/drawing/2014/main" val="166890612"/>
                    </a:ext>
                  </a:extLst>
                </a:gridCol>
                <a:gridCol w="2183848">
                  <a:extLst>
                    <a:ext uri="{9D8B030D-6E8A-4147-A177-3AD203B41FA5}">
                      <a16:colId xmlns:a16="http://schemas.microsoft.com/office/drawing/2014/main" val="1093253382"/>
                    </a:ext>
                  </a:extLst>
                </a:gridCol>
                <a:gridCol w="2183848">
                  <a:extLst>
                    <a:ext uri="{9D8B030D-6E8A-4147-A177-3AD203B41FA5}">
                      <a16:colId xmlns:a16="http://schemas.microsoft.com/office/drawing/2014/main" val="2971866624"/>
                    </a:ext>
                  </a:extLst>
                </a:gridCol>
                <a:gridCol w="2183848">
                  <a:extLst>
                    <a:ext uri="{9D8B030D-6E8A-4147-A177-3AD203B41FA5}">
                      <a16:colId xmlns:a16="http://schemas.microsoft.com/office/drawing/2014/main" val="2001922158"/>
                    </a:ext>
                  </a:extLst>
                </a:gridCol>
                <a:gridCol w="2183848">
                  <a:extLst>
                    <a:ext uri="{9D8B030D-6E8A-4147-A177-3AD203B41FA5}">
                      <a16:colId xmlns:a16="http://schemas.microsoft.com/office/drawing/2014/main" val="2353664028"/>
                    </a:ext>
                  </a:extLst>
                </a:gridCol>
              </a:tblGrid>
              <a:tr h="844182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Copyright</a:t>
                      </a:r>
                    </a:p>
                    <a:p>
                      <a:pPr algn="ctr"/>
                      <a:r>
                        <a:rPr lang="en-US" dirty="0"/>
                        <a:t>Performer’s rights</a:t>
                      </a:r>
                    </a:p>
                    <a:p>
                      <a:pPr algn="ctr"/>
                      <a:r>
                        <a:rPr lang="en-US" dirty="0"/>
                        <a:t>Unregistered designs</a:t>
                      </a:r>
                    </a:p>
                  </a:txBody>
                  <a:tcPr>
                    <a:solidFill>
                      <a:srgbClr val="7030A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Registered designs</a:t>
                      </a:r>
                    </a:p>
                  </a:txBody>
                  <a:tcPr>
                    <a:solidFill>
                      <a:srgbClr val="0BE7D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Patents</a:t>
                      </a:r>
                    </a:p>
                  </a:txBody>
                  <a:tcPr>
                    <a:solidFill>
                      <a:srgbClr val="E56E0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Trade Secrets</a:t>
                      </a:r>
                    </a:p>
                  </a:txBody>
                  <a:tcPr>
                    <a:solidFill>
                      <a:srgbClr val="C71E5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80718199"/>
                  </a:ext>
                </a:extLst>
              </a:tr>
              <a:tr h="1414917">
                <a:tc>
                  <a:txBody>
                    <a:bodyPr/>
                    <a:lstStyle/>
                    <a:p>
                      <a:r>
                        <a:rPr lang="en-US" dirty="0"/>
                        <a:t>Intention</a:t>
                      </a: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5400" dirty="0"/>
                    </a:p>
                  </a:txBody>
                  <a:tcPr>
                    <a:solidFill>
                      <a:srgbClr val="D0C5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5400" b="1" dirty="0">
                        <a:solidFill>
                          <a:srgbClr val="00B050"/>
                        </a:solidFill>
                      </a:endParaRPr>
                    </a:p>
                  </a:txBody>
                  <a:tcPr>
                    <a:solidFill>
                      <a:srgbClr val="8EFFF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5400" dirty="0"/>
                    </a:p>
                  </a:txBody>
                  <a:tcP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5400" dirty="0"/>
                    </a:p>
                  </a:txBody>
                  <a:tcPr>
                    <a:solidFill>
                      <a:srgbClr val="F09CC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53530550"/>
                  </a:ext>
                </a:extLst>
              </a:tr>
              <a:tr h="956957">
                <a:tc>
                  <a:txBody>
                    <a:bodyPr/>
                    <a:lstStyle/>
                    <a:p>
                      <a:r>
                        <a:rPr lang="en-US" dirty="0"/>
                        <a:t>Recklessness</a:t>
                      </a: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5400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solidFill>
                      <a:srgbClr val="D0C5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54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uLnTx/>
                        <a:uFillTx/>
                        <a:latin typeface="Calibri" panose="020F0502020204030204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rgbClr val="8EFFF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54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uLnTx/>
                        <a:uFillTx/>
                        <a:latin typeface="Calibri" panose="020F0502020204030204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54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uLnTx/>
                        <a:uFillTx/>
                        <a:latin typeface="Calibri" panose="020F0502020204030204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rgbClr val="F09CC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83038517"/>
                  </a:ext>
                </a:extLst>
              </a:tr>
              <a:tr h="1414917">
                <a:tc>
                  <a:txBody>
                    <a:bodyPr/>
                    <a:lstStyle/>
                    <a:p>
                      <a:r>
                        <a:rPr lang="en-US" dirty="0"/>
                        <a:t>Belief/Knowledge</a:t>
                      </a: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5400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solidFill>
                      <a:srgbClr val="D0C5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5400" b="1" dirty="0">
                        <a:solidFill>
                          <a:srgbClr val="00B050"/>
                        </a:solidFill>
                      </a:endParaRPr>
                    </a:p>
                  </a:txBody>
                  <a:tcPr>
                    <a:solidFill>
                      <a:srgbClr val="8EFFF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54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uLnTx/>
                        <a:uFillTx/>
                        <a:latin typeface="Calibri" panose="020F0502020204030204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54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uLnTx/>
                        <a:uFillTx/>
                        <a:latin typeface="Calibri" panose="020F0502020204030204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rgbClr val="F09CC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26788233"/>
                  </a:ext>
                </a:extLst>
              </a:tr>
              <a:tr h="1414917">
                <a:tc>
                  <a:txBody>
                    <a:bodyPr/>
                    <a:lstStyle/>
                    <a:p>
                      <a:r>
                        <a:rPr lang="en-US" dirty="0"/>
                        <a:t>Motive/purpose</a:t>
                      </a: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5400" b="1" dirty="0">
                        <a:solidFill>
                          <a:srgbClr val="00B050"/>
                        </a:solidFill>
                      </a:endParaRPr>
                    </a:p>
                  </a:txBody>
                  <a:tcPr>
                    <a:solidFill>
                      <a:srgbClr val="D0C5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5400" b="1" dirty="0">
                        <a:solidFill>
                          <a:srgbClr val="00B050"/>
                        </a:solidFill>
                      </a:endParaRPr>
                    </a:p>
                  </a:txBody>
                  <a:tcPr>
                    <a:solidFill>
                      <a:srgbClr val="8EFFF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5400" b="1" dirty="0">
                        <a:solidFill>
                          <a:srgbClr val="00B050"/>
                        </a:solidFill>
                      </a:endParaRPr>
                    </a:p>
                  </a:txBody>
                  <a:tcP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5400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04637435"/>
                  </a:ext>
                </a:extLst>
              </a:tr>
            </a:tbl>
          </a:graphicData>
        </a:graphic>
      </p:graphicFrame>
      <p:sp>
        <p:nvSpPr>
          <p:cNvPr id="3" name="TextBox 2">
            <a:extLst>
              <a:ext uri="{FF2B5EF4-FFF2-40B4-BE49-F238E27FC236}">
                <a16:creationId xmlns:a16="http://schemas.microsoft.com/office/drawing/2014/main" id="{E8D369B4-44C7-C042-B7D4-714155B56913}"/>
              </a:ext>
            </a:extLst>
          </p:cNvPr>
          <p:cNvSpPr txBox="1"/>
          <p:nvPr/>
        </p:nvSpPr>
        <p:spPr>
          <a:xfrm>
            <a:off x="3616414" y="1512961"/>
            <a:ext cx="704040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 algn="ctr">
              <a:defRPr/>
            </a:pPr>
            <a:r>
              <a:rPr lang="en-US" sz="5400" b="1" dirty="0">
                <a:solidFill>
                  <a:srgbClr val="00B050"/>
                </a:solidFill>
              </a:rPr>
              <a:t>✓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9257BF9A-5C78-284F-AD9F-11063AB109C1}"/>
              </a:ext>
            </a:extLst>
          </p:cNvPr>
          <p:cNvSpPr txBox="1"/>
          <p:nvPr/>
        </p:nvSpPr>
        <p:spPr>
          <a:xfrm>
            <a:off x="5642189" y="1512961"/>
            <a:ext cx="907621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 algn="ctr">
              <a:defRPr/>
            </a:pPr>
            <a:r>
              <a:rPr lang="en-US" sz="5400" b="1" dirty="0">
                <a:solidFill>
                  <a:srgbClr val="FF0000"/>
                </a:solidFill>
              </a:rPr>
              <a:t>✘</a:t>
            </a:r>
            <a:r>
              <a:rPr lang="en-US" sz="5400" b="1" dirty="0">
                <a:solidFill>
                  <a:srgbClr val="00B050"/>
                </a:solidFill>
              </a:rPr>
              <a:t> 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B79DF3F2-4291-8442-A53C-7AEC5EC8C819}"/>
              </a:ext>
            </a:extLst>
          </p:cNvPr>
          <p:cNvSpPr txBox="1"/>
          <p:nvPr/>
        </p:nvSpPr>
        <p:spPr>
          <a:xfrm>
            <a:off x="7871545" y="1512961"/>
            <a:ext cx="907621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 algn="ctr">
              <a:defRPr/>
            </a:pPr>
            <a:r>
              <a:rPr lang="en-US" sz="5400" b="1" dirty="0">
                <a:solidFill>
                  <a:srgbClr val="FF0000"/>
                </a:solidFill>
              </a:rPr>
              <a:t>✘</a:t>
            </a:r>
            <a:r>
              <a:rPr lang="en-US" sz="5400" b="1" dirty="0">
                <a:solidFill>
                  <a:srgbClr val="00B050"/>
                </a:solidFill>
              </a:rPr>
              <a:t> 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C5FC17AD-E6CD-9946-9238-6ADE7523E77E}"/>
              </a:ext>
            </a:extLst>
          </p:cNvPr>
          <p:cNvSpPr txBox="1"/>
          <p:nvPr/>
        </p:nvSpPr>
        <p:spPr>
          <a:xfrm>
            <a:off x="9992099" y="1512961"/>
            <a:ext cx="907621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 algn="ctr">
              <a:defRPr/>
            </a:pPr>
            <a:r>
              <a:rPr lang="en-US" sz="5400" b="1" dirty="0">
                <a:solidFill>
                  <a:srgbClr val="FF0000"/>
                </a:solidFill>
              </a:rPr>
              <a:t>✘</a:t>
            </a:r>
            <a:r>
              <a:rPr lang="en-US" sz="5400" b="1" dirty="0">
                <a:solidFill>
                  <a:srgbClr val="00B050"/>
                </a:solidFill>
              </a:rPr>
              <a:t> 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A9E87689-40C9-F44E-8E89-85111768E750}"/>
              </a:ext>
            </a:extLst>
          </p:cNvPr>
          <p:cNvSpPr txBox="1"/>
          <p:nvPr/>
        </p:nvSpPr>
        <p:spPr>
          <a:xfrm>
            <a:off x="3616414" y="2727650"/>
            <a:ext cx="704040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 algn="ctr">
              <a:defRPr/>
            </a:pPr>
            <a:r>
              <a:rPr lang="en-US" sz="5400" b="1" dirty="0">
                <a:solidFill>
                  <a:srgbClr val="00B050"/>
                </a:solidFill>
              </a:rPr>
              <a:t>✓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FFA549B3-A55D-5542-A8D4-958C693097BE}"/>
              </a:ext>
            </a:extLst>
          </p:cNvPr>
          <p:cNvSpPr txBox="1"/>
          <p:nvPr/>
        </p:nvSpPr>
        <p:spPr>
          <a:xfrm>
            <a:off x="5642188" y="2636424"/>
            <a:ext cx="907621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 algn="ctr">
              <a:defRPr/>
            </a:pPr>
            <a:r>
              <a:rPr lang="en-US" sz="5400" b="1" dirty="0">
                <a:solidFill>
                  <a:srgbClr val="FF0000"/>
                </a:solidFill>
              </a:rPr>
              <a:t>✘</a:t>
            </a:r>
            <a:r>
              <a:rPr lang="en-US" sz="5400" b="1" dirty="0">
                <a:solidFill>
                  <a:srgbClr val="00B050"/>
                </a:solidFill>
              </a:rPr>
              <a:t> 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15D4009C-B0EB-5442-B25C-CEE5C48DF89C}"/>
              </a:ext>
            </a:extLst>
          </p:cNvPr>
          <p:cNvSpPr txBox="1"/>
          <p:nvPr/>
        </p:nvSpPr>
        <p:spPr>
          <a:xfrm>
            <a:off x="7871545" y="2654976"/>
            <a:ext cx="907621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 algn="ctr">
              <a:defRPr/>
            </a:pPr>
            <a:r>
              <a:rPr lang="en-US" sz="5400" b="1" dirty="0">
                <a:solidFill>
                  <a:srgbClr val="FF0000"/>
                </a:solidFill>
              </a:rPr>
              <a:t>✘</a:t>
            </a:r>
            <a:r>
              <a:rPr lang="en-US" sz="5400" b="1" dirty="0">
                <a:solidFill>
                  <a:srgbClr val="00B050"/>
                </a:solidFill>
              </a:rPr>
              <a:t> 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3F664053-E17F-2843-9464-9E724AE7F935}"/>
              </a:ext>
            </a:extLst>
          </p:cNvPr>
          <p:cNvSpPr txBox="1"/>
          <p:nvPr/>
        </p:nvSpPr>
        <p:spPr>
          <a:xfrm>
            <a:off x="9973810" y="2654976"/>
            <a:ext cx="907621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 algn="ctr">
              <a:defRPr/>
            </a:pPr>
            <a:r>
              <a:rPr lang="en-US" sz="5400" b="1" dirty="0">
                <a:solidFill>
                  <a:srgbClr val="FF0000"/>
                </a:solidFill>
              </a:rPr>
              <a:t>✘</a:t>
            </a:r>
            <a:r>
              <a:rPr lang="en-US" sz="5400" b="1" dirty="0">
                <a:solidFill>
                  <a:srgbClr val="00B050"/>
                </a:solidFill>
              </a:rPr>
              <a:t> 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F138173B-BA22-6046-881C-682BB2DD749B}"/>
              </a:ext>
            </a:extLst>
          </p:cNvPr>
          <p:cNvSpPr txBox="1"/>
          <p:nvPr/>
        </p:nvSpPr>
        <p:spPr>
          <a:xfrm>
            <a:off x="3616414" y="3844279"/>
            <a:ext cx="704040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 algn="ctr">
              <a:defRPr/>
            </a:pPr>
            <a:r>
              <a:rPr lang="en-US" sz="5400" b="1" dirty="0">
                <a:solidFill>
                  <a:srgbClr val="00B050"/>
                </a:solidFill>
              </a:rPr>
              <a:t>✓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393B4D8A-90FC-0F4D-9376-F0FC63BB3891}"/>
              </a:ext>
            </a:extLst>
          </p:cNvPr>
          <p:cNvSpPr txBox="1"/>
          <p:nvPr/>
        </p:nvSpPr>
        <p:spPr>
          <a:xfrm>
            <a:off x="5642188" y="3844279"/>
            <a:ext cx="704040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 algn="ctr">
              <a:defRPr/>
            </a:pPr>
            <a:r>
              <a:rPr lang="en-US" sz="5400" b="1" dirty="0">
                <a:solidFill>
                  <a:srgbClr val="00B050"/>
                </a:solidFill>
              </a:rPr>
              <a:t>✓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4A5FF3C1-26C2-ED4B-A451-A56232455B83}"/>
              </a:ext>
            </a:extLst>
          </p:cNvPr>
          <p:cNvSpPr txBox="1"/>
          <p:nvPr/>
        </p:nvSpPr>
        <p:spPr>
          <a:xfrm>
            <a:off x="7871545" y="3844279"/>
            <a:ext cx="704040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 algn="ctr">
              <a:defRPr/>
            </a:pPr>
            <a:r>
              <a:rPr lang="en-US" sz="5400" b="1" dirty="0">
                <a:solidFill>
                  <a:srgbClr val="00B050"/>
                </a:solidFill>
              </a:rPr>
              <a:t>✓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F21687DC-CED0-AB45-AFB7-A653E8B41165}"/>
              </a:ext>
            </a:extLst>
          </p:cNvPr>
          <p:cNvSpPr txBox="1"/>
          <p:nvPr/>
        </p:nvSpPr>
        <p:spPr>
          <a:xfrm>
            <a:off x="9973810" y="3844279"/>
            <a:ext cx="704040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 algn="ctr">
              <a:defRPr/>
            </a:pPr>
            <a:r>
              <a:rPr lang="en-US" sz="5400" b="1" dirty="0">
                <a:solidFill>
                  <a:srgbClr val="00B050"/>
                </a:solidFill>
              </a:rPr>
              <a:t>✓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CF5CA501-3FFA-C34A-BFB9-480380F7F798}"/>
              </a:ext>
            </a:extLst>
          </p:cNvPr>
          <p:cNvSpPr txBox="1"/>
          <p:nvPr/>
        </p:nvSpPr>
        <p:spPr>
          <a:xfrm>
            <a:off x="3616414" y="5198709"/>
            <a:ext cx="704040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 algn="ctr">
              <a:defRPr/>
            </a:pPr>
            <a:r>
              <a:rPr lang="en-US" sz="5400" b="1" dirty="0">
                <a:solidFill>
                  <a:srgbClr val="00B050"/>
                </a:solidFill>
              </a:rPr>
              <a:t>✓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3B57DEE4-8EC8-7B4F-9B26-68BEA150B2A2}"/>
              </a:ext>
            </a:extLst>
          </p:cNvPr>
          <p:cNvSpPr txBox="1"/>
          <p:nvPr/>
        </p:nvSpPr>
        <p:spPr>
          <a:xfrm>
            <a:off x="5642188" y="5198709"/>
            <a:ext cx="907621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 algn="ctr">
              <a:defRPr/>
            </a:pPr>
            <a:r>
              <a:rPr lang="en-US" sz="5400" b="1" dirty="0">
                <a:solidFill>
                  <a:srgbClr val="FF0000"/>
                </a:solidFill>
              </a:rPr>
              <a:t>✘</a:t>
            </a:r>
            <a:r>
              <a:rPr lang="en-US" sz="5400" b="1" dirty="0">
                <a:solidFill>
                  <a:srgbClr val="00B050"/>
                </a:solidFill>
              </a:rPr>
              <a:t> 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718FB75D-4FD4-2643-9D77-AC491FABE061}"/>
              </a:ext>
            </a:extLst>
          </p:cNvPr>
          <p:cNvSpPr txBox="1"/>
          <p:nvPr/>
        </p:nvSpPr>
        <p:spPr>
          <a:xfrm>
            <a:off x="7871545" y="5258542"/>
            <a:ext cx="704040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 algn="ctr">
              <a:defRPr/>
            </a:pPr>
            <a:r>
              <a:rPr lang="en-US" sz="5400" b="1" dirty="0">
                <a:solidFill>
                  <a:srgbClr val="00B050"/>
                </a:solidFill>
              </a:rPr>
              <a:t>✓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9FD99912-B47A-DA4D-80FC-1EB6343557EF}"/>
              </a:ext>
            </a:extLst>
          </p:cNvPr>
          <p:cNvSpPr txBox="1"/>
          <p:nvPr/>
        </p:nvSpPr>
        <p:spPr>
          <a:xfrm>
            <a:off x="5047488" y="1718608"/>
            <a:ext cx="6508132" cy="1569660"/>
          </a:xfrm>
          <a:prstGeom prst="rect">
            <a:avLst/>
          </a:prstGeom>
          <a:solidFill>
            <a:srgbClr val="E56E0F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2400" i="1" dirty="0">
                <a:solidFill>
                  <a:schemeClr val="bg1"/>
                </a:solidFill>
              </a:rPr>
              <a:t>s63(2) PA </a:t>
            </a:r>
          </a:p>
          <a:p>
            <a:pPr algn="ctr"/>
            <a:r>
              <a:rPr lang="en-US" sz="2400" dirty="0">
                <a:solidFill>
                  <a:schemeClr val="bg1"/>
                </a:solidFill>
              </a:rPr>
              <a:t>Patent partially valid – damages/account of profits or costs awards – take into account if patent was framed and proceedings brought in good faith</a:t>
            </a:r>
            <a:r>
              <a:rPr lang="en-GB" sz="2400" dirty="0">
                <a:solidFill>
                  <a:schemeClr val="bg1"/>
                </a:solidFill>
                <a:effectLst/>
              </a:rPr>
              <a:t> </a:t>
            </a:r>
            <a:endParaRPr lang="en-GB" sz="2400" i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59373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  <p:bldP spid="20" grpId="0" animBg="1"/>
    </p:bld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3FEFBF77-114B-134B-841F-E128732A586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15112891"/>
              </p:ext>
            </p:extLst>
          </p:nvPr>
        </p:nvGraphicFramePr>
        <p:xfrm>
          <a:off x="636380" y="370946"/>
          <a:ext cx="10919240" cy="611610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83848">
                  <a:extLst>
                    <a:ext uri="{9D8B030D-6E8A-4147-A177-3AD203B41FA5}">
                      <a16:colId xmlns:a16="http://schemas.microsoft.com/office/drawing/2014/main" val="166890612"/>
                    </a:ext>
                  </a:extLst>
                </a:gridCol>
                <a:gridCol w="2183848">
                  <a:extLst>
                    <a:ext uri="{9D8B030D-6E8A-4147-A177-3AD203B41FA5}">
                      <a16:colId xmlns:a16="http://schemas.microsoft.com/office/drawing/2014/main" val="1093253382"/>
                    </a:ext>
                  </a:extLst>
                </a:gridCol>
                <a:gridCol w="2183848">
                  <a:extLst>
                    <a:ext uri="{9D8B030D-6E8A-4147-A177-3AD203B41FA5}">
                      <a16:colId xmlns:a16="http://schemas.microsoft.com/office/drawing/2014/main" val="2971866624"/>
                    </a:ext>
                  </a:extLst>
                </a:gridCol>
                <a:gridCol w="2183848">
                  <a:extLst>
                    <a:ext uri="{9D8B030D-6E8A-4147-A177-3AD203B41FA5}">
                      <a16:colId xmlns:a16="http://schemas.microsoft.com/office/drawing/2014/main" val="2001922158"/>
                    </a:ext>
                  </a:extLst>
                </a:gridCol>
                <a:gridCol w="2183848">
                  <a:extLst>
                    <a:ext uri="{9D8B030D-6E8A-4147-A177-3AD203B41FA5}">
                      <a16:colId xmlns:a16="http://schemas.microsoft.com/office/drawing/2014/main" val="2353664028"/>
                    </a:ext>
                  </a:extLst>
                </a:gridCol>
              </a:tblGrid>
              <a:tr h="844182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Copyright</a:t>
                      </a:r>
                    </a:p>
                    <a:p>
                      <a:pPr algn="ctr"/>
                      <a:r>
                        <a:rPr lang="en-US" dirty="0"/>
                        <a:t>Performer’s rights</a:t>
                      </a:r>
                    </a:p>
                    <a:p>
                      <a:pPr algn="ctr"/>
                      <a:r>
                        <a:rPr lang="en-US" dirty="0"/>
                        <a:t>Unregistered designs</a:t>
                      </a:r>
                    </a:p>
                  </a:txBody>
                  <a:tcPr>
                    <a:solidFill>
                      <a:srgbClr val="7030A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Registered designs</a:t>
                      </a:r>
                    </a:p>
                  </a:txBody>
                  <a:tcPr>
                    <a:solidFill>
                      <a:srgbClr val="0BE7D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Patents</a:t>
                      </a:r>
                    </a:p>
                  </a:txBody>
                  <a:tcPr>
                    <a:solidFill>
                      <a:srgbClr val="E56E0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Trade Secrets</a:t>
                      </a:r>
                    </a:p>
                  </a:txBody>
                  <a:tcPr>
                    <a:solidFill>
                      <a:srgbClr val="C71E5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80718199"/>
                  </a:ext>
                </a:extLst>
              </a:tr>
              <a:tr h="1414917">
                <a:tc>
                  <a:txBody>
                    <a:bodyPr/>
                    <a:lstStyle/>
                    <a:p>
                      <a:r>
                        <a:rPr lang="en-US" dirty="0"/>
                        <a:t>Intention</a:t>
                      </a: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5400" dirty="0"/>
                    </a:p>
                  </a:txBody>
                  <a:tcPr>
                    <a:solidFill>
                      <a:srgbClr val="D0C5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5400" b="1" dirty="0">
                        <a:solidFill>
                          <a:srgbClr val="00B050"/>
                        </a:solidFill>
                      </a:endParaRPr>
                    </a:p>
                  </a:txBody>
                  <a:tcPr>
                    <a:solidFill>
                      <a:srgbClr val="8EFFF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5400" dirty="0"/>
                    </a:p>
                  </a:txBody>
                  <a:tcP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5400" dirty="0"/>
                    </a:p>
                  </a:txBody>
                  <a:tcPr>
                    <a:solidFill>
                      <a:srgbClr val="F09CC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53530550"/>
                  </a:ext>
                </a:extLst>
              </a:tr>
              <a:tr h="956957">
                <a:tc>
                  <a:txBody>
                    <a:bodyPr/>
                    <a:lstStyle/>
                    <a:p>
                      <a:r>
                        <a:rPr lang="en-US" dirty="0"/>
                        <a:t>Recklessness</a:t>
                      </a: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5400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solidFill>
                      <a:srgbClr val="D0C5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54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uLnTx/>
                        <a:uFillTx/>
                        <a:latin typeface="Calibri" panose="020F0502020204030204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rgbClr val="8EFFF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54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uLnTx/>
                        <a:uFillTx/>
                        <a:latin typeface="Calibri" panose="020F0502020204030204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54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uLnTx/>
                        <a:uFillTx/>
                        <a:latin typeface="Calibri" panose="020F0502020204030204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rgbClr val="F09CC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83038517"/>
                  </a:ext>
                </a:extLst>
              </a:tr>
              <a:tr h="1414917">
                <a:tc>
                  <a:txBody>
                    <a:bodyPr/>
                    <a:lstStyle/>
                    <a:p>
                      <a:r>
                        <a:rPr lang="en-US" dirty="0"/>
                        <a:t>Belief/Knowledge</a:t>
                      </a: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5400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solidFill>
                      <a:srgbClr val="D0C5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5400" b="1" dirty="0">
                        <a:solidFill>
                          <a:srgbClr val="00B050"/>
                        </a:solidFill>
                      </a:endParaRPr>
                    </a:p>
                  </a:txBody>
                  <a:tcPr>
                    <a:solidFill>
                      <a:srgbClr val="8EFFF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54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uLnTx/>
                        <a:uFillTx/>
                        <a:latin typeface="Calibri" panose="020F0502020204030204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54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uLnTx/>
                        <a:uFillTx/>
                        <a:latin typeface="Calibri" panose="020F0502020204030204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rgbClr val="F09CC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26788233"/>
                  </a:ext>
                </a:extLst>
              </a:tr>
              <a:tr h="1414917">
                <a:tc>
                  <a:txBody>
                    <a:bodyPr/>
                    <a:lstStyle/>
                    <a:p>
                      <a:r>
                        <a:rPr lang="en-US" dirty="0"/>
                        <a:t>Motive/purpose</a:t>
                      </a: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5400" b="1" dirty="0">
                        <a:solidFill>
                          <a:srgbClr val="00B050"/>
                        </a:solidFill>
                      </a:endParaRPr>
                    </a:p>
                  </a:txBody>
                  <a:tcPr>
                    <a:solidFill>
                      <a:srgbClr val="D0C5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5400" b="1" dirty="0">
                        <a:solidFill>
                          <a:srgbClr val="00B050"/>
                        </a:solidFill>
                      </a:endParaRPr>
                    </a:p>
                  </a:txBody>
                  <a:tcPr>
                    <a:solidFill>
                      <a:srgbClr val="8EFFF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5400" b="1" dirty="0">
                        <a:solidFill>
                          <a:srgbClr val="00B050"/>
                        </a:solidFill>
                      </a:endParaRPr>
                    </a:p>
                  </a:txBody>
                  <a:tcP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5400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solidFill>
                      <a:srgbClr val="F09CC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04637435"/>
                  </a:ext>
                </a:extLst>
              </a:tr>
            </a:tbl>
          </a:graphicData>
        </a:graphic>
      </p:graphicFrame>
      <p:sp>
        <p:nvSpPr>
          <p:cNvPr id="3" name="TextBox 2">
            <a:extLst>
              <a:ext uri="{FF2B5EF4-FFF2-40B4-BE49-F238E27FC236}">
                <a16:creationId xmlns:a16="http://schemas.microsoft.com/office/drawing/2014/main" id="{E8D369B4-44C7-C042-B7D4-714155B56913}"/>
              </a:ext>
            </a:extLst>
          </p:cNvPr>
          <p:cNvSpPr txBox="1"/>
          <p:nvPr/>
        </p:nvSpPr>
        <p:spPr>
          <a:xfrm>
            <a:off x="3616414" y="1512961"/>
            <a:ext cx="704040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 algn="ctr">
              <a:defRPr/>
            </a:pPr>
            <a:r>
              <a:rPr lang="en-US" sz="5400" b="1" dirty="0">
                <a:solidFill>
                  <a:srgbClr val="00B050"/>
                </a:solidFill>
              </a:rPr>
              <a:t>✓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9257BF9A-5C78-284F-AD9F-11063AB109C1}"/>
              </a:ext>
            </a:extLst>
          </p:cNvPr>
          <p:cNvSpPr txBox="1"/>
          <p:nvPr/>
        </p:nvSpPr>
        <p:spPr>
          <a:xfrm>
            <a:off x="5642189" y="1512961"/>
            <a:ext cx="907621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 algn="ctr">
              <a:defRPr/>
            </a:pPr>
            <a:r>
              <a:rPr lang="en-US" sz="5400" b="1" dirty="0">
                <a:solidFill>
                  <a:srgbClr val="FF0000"/>
                </a:solidFill>
              </a:rPr>
              <a:t>✘</a:t>
            </a:r>
            <a:r>
              <a:rPr lang="en-US" sz="5400" b="1" dirty="0">
                <a:solidFill>
                  <a:srgbClr val="00B050"/>
                </a:solidFill>
              </a:rPr>
              <a:t> 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B79DF3F2-4291-8442-A53C-7AEC5EC8C819}"/>
              </a:ext>
            </a:extLst>
          </p:cNvPr>
          <p:cNvSpPr txBox="1"/>
          <p:nvPr/>
        </p:nvSpPr>
        <p:spPr>
          <a:xfrm>
            <a:off x="7871545" y="1512961"/>
            <a:ext cx="907621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 algn="ctr">
              <a:defRPr/>
            </a:pPr>
            <a:r>
              <a:rPr lang="en-US" sz="5400" b="1" dirty="0">
                <a:solidFill>
                  <a:srgbClr val="FF0000"/>
                </a:solidFill>
              </a:rPr>
              <a:t>✘</a:t>
            </a:r>
            <a:r>
              <a:rPr lang="en-US" sz="5400" b="1" dirty="0">
                <a:solidFill>
                  <a:srgbClr val="00B050"/>
                </a:solidFill>
              </a:rPr>
              <a:t> 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C5FC17AD-E6CD-9946-9238-6ADE7523E77E}"/>
              </a:ext>
            </a:extLst>
          </p:cNvPr>
          <p:cNvSpPr txBox="1"/>
          <p:nvPr/>
        </p:nvSpPr>
        <p:spPr>
          <a:xfrm>
            <a:off x="9992099" y="1512961"/>
            <a:ext cx="907621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 algn="ctr">
              <a:defRPr/>
            </a:pPr>
            <a:r>
              <a:rPr lang="en-US" sz="5400" b="1" dirty="0">
                <a:solidFill>
                  <a:srgbClr val="FF0000"/>
                </a:solidFill>
              </a:rPr>
              <a:t>✘</a:t>
            </a:r>
            <a:r>
              <a:rPr lang="en-US" sz="5400" b="1" dirty="0">
                <a:solidFill>
                  <a:srgbClr val="00B050"/>
                </a:solidFill>
              </a:rPr>
              <a:t> 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A9E87689-40C9-F44E-8E89-85111768E750}"/>
              </a:ext>
            </a:extLst>
          </p:cNvPr>
          <p:cNvSpPr txBox="1"/>
          <p:nvPr/>
        </p:nvSpPr>
        <p:spPr>
          <a:xfrm>
            <a:off x="3616414" y="2727650"/>
            <a:ext cx="704040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 algn="ctr">
              <a:defRPr/>
            </a:pPr>
            <a:r>
              <a:rPr lang="en-US" sz="5400" b="1" dirty="0">
                <a:solidFill>
                  <a:srgbClr val="00B050"/>
                </a:solidFill>
              </a:rPr>
              <a:t>✓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FFA549B3-A55D-5542-A8D4-958C693097BE}"/>
              </a:ext>
            </a:extLst>
          </p:cNvPr>
          <p:cNvSpPr txBox="1"/>
          <p:nvPr/>
        </p:nvSpPr>
        <p:spPr>
          <a:xfrm>
            <a:off x="5642188" y="2636424"/>
            <a:ext cx="907621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 algn="ctr">
              <a:defRPr/>
            </a:pPr>
            <a:r>
              <a:rPr lang="en-US" sz="5400" b="1" dirty="0">
                <a:solidFill>
                  <a:srgbClr val="FF0000"/>
                </a:solidFill>
              </a:rPr>
              <a:t>✘</a:t>
            </a:r>
            <a:r>
              <a:rPr lang="en-US" sz="5400" b="1" dirty="0">
                <a:solidFill>
                  <a:srgbClr val="00B050"/>
                </a:solidFill>
              </a:rPr>
              <a:t> 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15D4009C-B0EB-5442-B25C-CEE5C48DF89C}"/>
              </a:ext>
            </a:extLst>
          </p:cNvPr>
          <p:cNvSpPr txBox="1"/>
          <p:nvPr/>
        </p:nvSpPr>
        <p:spPr>
          <a:xfrm>
            <a:off x="7871545" y="2654976"/>
            <a:ext cx="907621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 algn="ctr">
              <a:defRPr/>
            </a:pPr>
            <a:r>
              <a:rPr lang="en-US" sz="5400" b="1" dirty="0">
                <a:solidFill>
                  <a:srgbClr val="FF0000"/>
                </a:solidFill>
              </a:rPr>
              <a:t>✘</a:t>
            </a:r>
            <a:r>
              <a:rPr lang="en-US" sz="5400" b="1" dirty="0">
                <a:solidFill>
                  <a:srgbClr val="00B050"/>
                </a:solidFill>
              </a:rPr>
              <a:t> 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3F664053-E17F-2843-9464-9E724AE7F935}"/>
              </a:ext>
            </a:extLst>
          </p:cNvPr>
          <p:cNvSpPr txBox="1"/>
          <p:nvPr/>
        </p:nvSpPr>
        <p:spPr>
          <a:xfrm>
            <a:off x="9973810" y="2654976"/>
            <a:ext cx="907621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 algn="ctr">
              <a:defRPr/>
            </a:pPr>
            <a:r>
              <a:rPr lang="en-US" sz="5400" b="1" dirty="0">
                <a:solidFill>
                  <a:srgbClr val="FF0000"/>
                </a:solidFill>
              </a:rPr>
              <a:t>✘</a:t>
            </a:r>
            <a:r>
              <a:rPr lang="en-US" sz="5400" b="1" dirty="0">
                <a:solidFill>
                  <a:srgbClr val="00B050"/>
                </a:solidFill>
              </a:rPr>
              <a:t> 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F138173B-BA22-6046-881C-682BB2DD749B}"/>
              </a:ext>
            </a:extLst>
          </p:cNvPr>
          <p:cNvSpPr txBox="1"/>
          <p:nvPr/>
        </p:nvSpPr>
        <p:spPr>
          <a:xfrm>
            <a:off x="3616414" y="3844279"/>
            <a:ext cx="704040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 algn="ctr">
              <a:defRPr/>
            </a:pPr>
            <a:r>
              <a:rPr lang="en-US" sz="5400" b="1" dirty="0">
                <a:solidFill>
                  <a:srgbClr val="00B050"/>
                </a:solidFill>
              </a:rPr>
              <a:t>✓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393B4D8A-90FC-0F4D-9376-F0FC63BB3891}"/>
              </a:ext>
            </a:extLst>
          </p:cNvPr>
          <p:cNvSpPr txBox="1"/>
          <p:nvPr/>
        </p:nvSpPr>
        <p:spPr>
          <a:xfrm>
            <a:off x="5642188" y="3844279"/>
            <a:ext cx="704040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 algn="ctr">
              <a:defRPr/>
            </a:pPr>
            <a:r>
              <a:rPr lang="en-US" sz="5400" b="1" dirty="0">
                <a:solidFill>
                  <a:srgbClr val="00B050"/>
                </a:solidFill>
              </a:rPr>
              <a:t>✓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4A5FF3C1-26C2-ED4B-A451-A56232455B83}"/>
              </a:ext>
            </a:extLst>
          </p:cNvPr>
          <p:cNvSpPr txBox="1"/>
          <p:nvPr/>
        </p:nvSpPr>
        <p:spPr>
          <a:xfrm>
            <a:off x="7871545" y="3844279"/>
            <a:ext cx="704040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 algn="ctr">
              <a:defRPr/>
            </a:pPr>
            <a:r>
              <a:rPr lang="en-US" sz="5400" b="1" dirty="0">
                <a:solidFill>
                  <a:srgbClr val="00B050"/>
                </a:solidFill>
              </a:rPr>
              <a:t>✓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F21687DC-CED0-AB45-AFB7-A653E8B41165}"/>
              </a:ext>
            </a:extLst>
          </p:cNvPr>
          <p:cNvSpPr txBox="1"/>
          <p:nvPr/>
        </p:nvSpPr>
        <p:spPr>
          <a:xfrm>
            <a:off x="9973810" y="3844279"/>
            <a:ext cx="704040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 algn="ctr">
              <a:defRPr/>
            </a:pPr>
            <a:r>
              <a:rPr lang="en-US" sz="5400" b="1" dirty="0">
                <a:solidFill>
                  <a:srgbClr val="00B050"/>
                </a:solidFill>
              </a:rPr>
              <a:t>✓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CF5CA501-3FFA-C34A-BFB9-480380F7F798}"/>
              </a:ext>
            </a:extLst>
          </p:cNvPr>
          <p:cNvSpPr txBox="1"/>
          <p:nvPr/>
        </p:nvSpPr>
        <p:spPr>
          <a:xfrm>
            <a:off x="3616414" y="5198709"/>
            <a:ext cx="704040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 algn="ctr">
              <a:defRPr/>
            </a:pPr>
            <a:r>
              <a:rPr lang="en-US" sz="5400" b="1" dirty="0">
                <a:solidFill>
                  <a:srgbClr val="00B050"/>
                </a:solidFill>
              </a:rPr>
              <a:t>✓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3B57DEE4-8EC8-7B4F-9B26-68BEA150B2A2}"/>
              </a:ext>
            </a:extLst>
          </p:cNvPr>
          <p:cNvSpPr txBox="1"/>
          <p:nvPr/>
        </p:nvSpPr>
        <p:spPr>
          <a:xfrm>
            <a:off x="5642188" y="5198709"/>
            <a:ext cx="907621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 algn="ctr">
              <a:defRPr/>
            </a:pPr>
            <a:r>
              <a:rPr lang="en-US" sz="5400" b="1" dirty="0">
                <a:solidFill>
                  <a:srgbClr val="FF0000"/>
                </a:solidFill>
              </a:rPr>
              <a:t>✘</a:t>
            </a:r>
            <a:r>
              <a:rPr lang="en-US" sz="5400" b="1" dirty="0">
                <a:solidFill>
                  <a:srgbClr val="00B050"/>
                </a:solidFill>
              </a:rPr>
              <a:t> 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718FB75D-4FD4-2643-9D77-AC491FABE061}"/>
              </a:ext>
            </a:extLst>
          </p:cNvPr>
          <p:cNvSpPr txBox="1"/>
          <p:nvPr/>
        </p:nvSpPr>
        <p:spPr>
          <a:xfrm>
            <a:off x="7871545" y="5258542"/>
            <a:ext cx="704040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 algn="ctr">
              <a:defRPr/>
            </a:pPr>
            <a:r>
              <a:rPr lang="en-US" sz="5400" b="1" dirty="0">
                <a:solidFill>
                  <a:srgbClr val="00B050"/>
                </a:solidFill>
              </a:rPr>
              <a:t>✓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DEA97F2E-4529-EE48-A3D6-15BB13058E2F}"/>
              </a:ext>
            </a:extLst>
          </p:cNvPr>
          <p:cNvSpPr txBox="1"/>
          <p:nvPr/>
        </p:nvSpPr>
        <p:spPr>
          <a:xfrm>
            <a:off x="9973810" y="5258542"/>
            <a:ext cx="704040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 algn="ctr">
              <a:defRPr/>
            </a:pPr>
            <a:r>
              <a:rPr lang="en-US" sz="5400" b="1" dirty="0">
                <a:solidFill>
                  <a:srgbClr val="00B050"/>
                </a:solidFill>
              </a:rPr>
              <a:t>✓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084409F6-864D-0B44-B6AD-0EA7BA8B7CFB}"/>
              </a:ext>
            </a:extLst>
          </p:cNvPr>
          <p:cNvSpPr txBox="1"/>
          <p:nvPr/>
        </p:nvSpPr>
        <p:spPr>
          <a:xfrm>
            <a:off x="4992624" y="1434696"/>
            <a:ext cx="6526532" cy="1200329"/>
          </a:xfrm>
          <a:prstGeom prst="rect">
            <a:avLst/>
          </a:prstGeom>
          <a:solidFill>
            <a:srgbClr val="C71E55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2400" i="1" dirty="0">
                <a:solidFill>
                  <a:schemeClr val="bg1"/>
                </a:solidFill>
              </a:rPr>
              <a:t>Art 7 TSD</a:t>
            </a:r>
          </a:p>
          <a:p>
            <a:pPr algn="ctr"/>
            <a:r>
              <a:rPr lang="en-US" sz="2400" dirty="0">
                <a:solidFill>
                  <a:schemeClr val="bg1"/>
                </a:solidFill>
              </a:rPr>
              <a:t>Must have measures to deal with bad faith proceedings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084409F6-864D-0B44-B6AD-0EA7BA8B7CFB}"/>
              </a:ext>
            </a:extLst>
          </p:cNvPr>
          <p:cNvSpPr txBox="1"/>
          <p:nvPr/>
        </p:nvSpPr>
        <p:spPr>
          <a:xfrm>
            <a:off x="4992624" y="3244114"/>
            <a:ext cx="6526532" cy="1200328"/>
          </a:xfrm>
          <a:prstGeom prst="rect">
            <a:avLst/>
          </a:prstGeom>
          <a:solidFill>
            <a:srgbClr val="C71E55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2400" i="1" dirty="0">
                <a:solidFill>
                  <a:schemeClr val="bg1"/>
                </a:solidFill>
              </a:rPr>
              <a:t>Art 5 TSD</a:t>
            </a:r>
          </a:p>
          <a:p>
            <a:pPr algn="ctr"/>
            <a:r>
              <a:rPr lang="en-US" sz="2400" dirty="0">
                <a:solidFill>
                  <a:schemeClr val="bg1"/>
                </a:solidFill>
              </a:rPr>
              <a:t>no entitlement to remedies if the purpose of protecting the general public interest</a:t>
            </a:r>
            <a:r>
              <a:rPr lang="en-GB" sz="2400" dirty="0">
                <a:solidFill>
                  <a:schemeClr val="bg1"/>
                </a:solidFill>
              </a:rPr>
              <a:t> 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99110E06-4C64-444D-8E1E-94E0E62F42F6}"/>
              </a:ext>
            </a:extLst>
          </p:cNvPr>
          <p:cNvSpPr txBox="1"/>
          <p:nvPr/>
        </p:nvSpPr>
        <p:spPr>
          <a:xfrm>
            <a:off x="5054247" y="4844766"/>
            <a:ext cx="6501373" cy="1631216"/>
          </a:xfrm>
          <a:prstGeom prst="rect">
            <a:avLst/>
          </a:prstGeom>
          <a:solidFill>
            <a:srgbClr val="C71E55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GB" sz="2000" u="sng" dirty="0">
                <a:solidFill>
                  <a:schemeClr val="bg1"/>
                </a:solidFill>
              </a:rPr>
              <a:t>Employees</a:t>
            </a:r>
            <a:r>
              <a:rPr lang="en-GB" sz="2000" dirty="0">
                <a:solidFill>
                  <a:schemeClr val="bg1"/>
                </a:solidFill>
              </a:rPr>
              <a:t> - Art 14(1) TSD</a:t>
            </a:r>
          </a:p>
          <a:p>
            <a:pPr algn="ctr"/>
            <a:r>
              <a:rPr lang="en-GB" sz="2000" dirty="0">
                <a:solidFill>
                  <a:schemeClr val="bg1"/>
                </a:solidFill>
              </a:rPr>
              <a:t>“Member States may limit the liability for damages of employees toward their employers for the unlawful acquisition, use or disclosure of a trade secret of the employer where they act without intent”.</a:t>
            </a:r>
          </a:p>
        </p:txBody>
      </p:sp>
    </p:spTree>
    <p:extLst>
      <p:ext uri="{BB962C8B-B14F-4D97-AF65-F5344CB8AC3E}">
        <p14:creationId xmlns:p14="http://schemas.microsoft.com/office/powerpoint/2010/main" val="20627425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/>
      <p:bldP spid="22" grpId="0" animBg="1"/>
      <p:bldP spid="20" grpId="0" animBg="1"/>
      <p:bldP spid="23" grpId="0" animBg="1"/>
    </p:bld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3FEFBF77-114B-134B-841F-E128732A586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87063957"/>
              </p:ext>
            </p:extLst>
          </p:nvPr>
        </p:nvGraphicFramePr>
        <p:xfrm>
          <a:off x="636380" y="370946"/>
          <a:ext cx="10919240" cy="611610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83848">
                  <a:extLst>
                    <a:ext uri="{9D8B030D-6E8A-4147-A177-3AD203B41FA5}">
                      <a16:colId xmlns:a16="http://schemas.microsoft.com/office/drawing/2014/main" val="166890612"/>
                    </a:ext>
                  </a:extLst>
                </a:gridCol>
                <a:gridCol w="2183848">
                  <a:extLst>
                    <a:ext uri="{9D8B030D-6E8A-4147-A177-3AD203B41FA5}">
                      <a16:colId xmlns:a16="http://schemas.microsoft.com/office/drawing/2014/main" val="1093253382"/>
                    </a:ext>
                  </a:extLst>
                </a:gridCol>
                <a:gridCol w="2183848">
                  <a:extLst>
                    <a:ext uri="{9D8B030D-6E8A-4147-A177-3AD203B41FA5}">
                      <a16:colId xmlns:a16="http://schemas.microsoft.com/office/drawing/2014/main" val="2971866624"/>
                    </a:ext>
                  </a:extLst>
                </a:gridCol>
                <a:gridCol w="2183848">
                  <a:extLst>
                    <a:ext uri="{9D8B030D-6E8A-4147-A177-3AD203B41FA5}">
                      <a16:colId xmlns:a16="http://schemas.microsoft.com/office/drawing/2014/main" val="2001922158"/>
                    </a:ext>
                  </a:extLst>
                </a:gridCol>
                <a:gridCol w="2183848">
                  <a:extLst>
                    <a:ext uri="{9D8B030D-6E8A-4147-A177-3AD203B41FA5}">
                      <a16:colId xmlns:a16="http://schemas.microsoft.com/office/drawing/2014/main" val="2353664028"/>
                    </a:ext>
                  </a:extLst>
                </a:gridCol>
              </a:tblGrid>
              <a:tr h="844182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Copyright</a:t>
                      </a:r>
                    </a:p>
                    <a:p>
                      <a:pPr algn="ctr"/>
                      <a:r>
                        <a:rPr lang="en-US" dirty="0"/>
                        <a:t>Performer’s rights</a:t>
                      </a:r>
                    </a:p>
                    <a:p>
                      <a:pPr algn="ctr"/>
                      <a:r>
                        <a:rPr lang="en-US" dirty="0"/>
                        <a:t>Unregistered designs</a:t>
                      </a:r>
                    </a:p>
                  </a:txBody>
                  <a:tcPr>
                    <a:solidFill>
                      <a:srgbClr val="7030A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Registered designs</a:t>
                      </a:r>
                    </a:p>
                  </a:txBody>
                  <a:tcPr>
                    <a:solidFill>
                      <a:srgbClr val="0BE7D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Patents</a:t>
                      </a:r>
                    </a:p>
                  </a:txBody>
                  <a:tcPr>
                    <a:solidFill>
                      <a:srgbClr val="E56E0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Trade Secrets</a:t>
                      </a:r>
                    </a:p>
                  </a:txBody>
                  <a:tcPr>
                    <a:solidFill>
                      <a:srgbClr val="C71E5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80718199"/>
                  </a:ext>
                </a:extLst>
              </a:tr>
              <a:tr h="1414917">
                <a:tc>
                  <a:txBody>
                    <a:bodyPr/>
                    <a:lstStyle/>
                    <a:p>
                      <a:r>
                        <a:rPr lang="en-US" dirty="0"/>
                        <a:t>Intention</a:t>
                      </a: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5400" dirty="0"/>
                    </a:p>
                  </a:txBody>
                  <a:tcPr>
                    <a:solidFill>
                      <a:srgbClr val="D0C5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5400" b="1" dirty="0">
                        <a:solidFill>
                          <a:srgbClr val="00B050"/>
                        </a:solidFill>
                      </a:endParaRPr>
                    </a:p>
                  </a:txBody>
                  <a:tcPr>
                    <a:solidFill>
                      <a:srgbClr val="8EFFF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5400" dirty="0"/>
                    </a:p>
                  </a:txBody>
                  <a:tcP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5400" dirty="0"/>
                    </a:p>
                  </a:txBody>
                  <a:tcPr>
                    <a:solidFill>
                      <a:srgbClr val="F09CC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53530550"/>
                  </a:ext>
                </a:extLst>
              </a:tr>
              <a:tr h="956957">
                <a:tc>
                  <a:txBody>
                    <a:bodyPr/>
                    <a:lstStyle/>
                    <a:p>
                      <a:r>
                        <a:rPr lang="en-US" dirty="0"/>
                        <a:t>Recklessness</a:t>
                      </a: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5400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solidFill>
                      <a:srgbClr val="D0C5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54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uLnTx/>
                        <a:uFillTx/>
                        <a:latin typeface="Calibri" panose="020F0502020204030204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rgbClr val="8EFFF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54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uLnTx/>
                        <a:uFillTx/>
                        <a:latin typeface="Calibri" panose="020F0502020204030204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54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uLnTx/>
                        <a:uFillTx/>
                        <a:latin typeface="Calibri" panose="020F0502020204030204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rgbClr val="F09CC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83038517"/>
                  </a:ext>
                </a:extLst>
              </a:tr>
              <a:tr h="1414917">
                <a:tc>
                  <a:txBody>
                    <a:bodyPr/>
                    <a:lstStyle/>
                    <a:p>
                      <a:r>
                        <a:rPr lang="en-US" dirty="0"/>
                        <a:t>Belief/Knowledge</a:t>
                      </a: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5400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solidFill>
                      <a:srgbClr val="D0C5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5400" b="1" dirty="0">
                        <a:solidFill>
                          <a:srgbClr val="00B050"/>
                        </a:solidFill>
                      </a:endParaRPr>
                    </a:p>
                  </a:txBody>
                  <a:tcPr>
                    <a:solidFill>
                      <a:srgbClr val="8EFFF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54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uLnTx/>
                        <a:uFillTx/>
                        <a:latin typeface="Calibri" panose="020F0502020204030204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54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uLnTx/>
                        <a:uFillTx/>
                        <a:latin typeface="Calibri" panose="020F0502020204030204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rgbClr val="F09CC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26788233"/>
                  </a:ext>
                </a:extLst>
              </a:tr>
              <a:tr h="1414917">
                <a:tc>
                  <a:txBody>
                    <a:bodyPr/>
                    <a:lstStyle/>
                    <a:p>
                      <a:r>
                        <a:rPr lang="en-US" dirty="0"/>
                        <a:t>Motive/purpose</a:t>
                      </a: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5400" b="1" dirty="0">
                        <a:solidFill>
                          <a:srgbClr val="00B050"/>
                        </a:solidFill>
                      </a:endParaRPr>
                    </a:p>
                  </a:txBody>
                  <a:tcPr>
                    <a:solidFill>
                      <a:srgbClr val="D0C5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5400" b="1" dirty="0">
                        <a:solidFill>
                          <a:srgbClr val="00B050"/>
                        </a:solidFill>
                      </a:endParaRPr>
                    </a:p>
                  </a:txBody>
                  <a:tcPr>
                    <a:solidFill>
                      <a:srgbClr val="8EFFF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5400" b="1" dirty="0">
                        <a:solidFill>
                          <a:srgbClr val="00B050"/>
                        </a:solidFill>
                      </a:endParaRPr>
                    </a:p>
                  </a:txBody>
                  <a:tcP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5400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solidFill>
                      <a:srgbClr val="F09CC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04637435"/>
                  </a:ext>
                </a:extLst>
              </a:tr>
            </a:tbl>
          </a:graphicData>
        </a:graphic>
      </p:graphicFrame>
      <p:sp>
        <p:nvSpPr>
          <p:cNvPr id="3" name="TextBox 2">
            <a:extLst>
              <a:ext uri="{FF2B5EF4-FFF2-40B4-BE49-F238E27FC236}">
                <a16:creationId xmlns:a16="http://schemas.microsoft.com/office/drawing/2014/main" id="{E8D369B4-44C7-C042-B7D4-714155B56913}"/>
              </a:ext>
            </a:extLst>
          </p:cNvPr>
          <p:cNvSpPr txBox="1"/>
          <p:nvPr/>
        </p:nvSpPr>
        <p:spPr>
          <a:xfrm>
            <a:off x="3616414" y="1512961"/>
            <a:ext cx="704040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 algn="ctr">
              <a:defRPr/>
            </a:pPr>
            <a:r>
              <a:rPr lang="en-US" sz="5400" b="1" dirty="0">
                <a:solidFill>
                  <a:srgbClr val="00B050"/>
                </a:solidFill>
              </a:rPr>
              <a:t>✓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9257BF9A-5C78-284F-AD9F-11063AB109C1}"/>
              </a:ext>
            </a:extLst>
          </p:cNvPr>
          <p:cNvSpPr txBox="1"/>
          <p:nvPr/>
        </p:nvSpPr>
        <p:spPr>
          <a:xfrm>
            <a:off x="5642189" y="1512961"/>
            <a:ext cx="907621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 algn="ctr">
              <a:defRPr/>
            </a:pPr>
            <a:r>
              <a:rPr lang="en-US" sz="5400" b="1" dirty="0">
                <a:solidFill>
                  <a:srgbClr val="FF0000"/>
                </a:solidFill>
              </a:rPr>
              <a:t>✘</a:t>
            </a:r>
            <a:r>
              <a:rPr lang="en-US" sz="5400" b="1" dirty="0">
                <a:solidFill>
                  <a:srgbClr val="00B050"/>
                </a:solidFill>
              </a:rPr>
              <a:t> 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B79DF3F2-4291-8442-A53C-7AEC5EC8C819}"/>
              </a:ext>
            </a:extLst>
          </p:cNvPr>
          <p:cNvSpPr txBox="1"/>
          <p:nvPr/>
        </p:nvSpPr>
        <p:spPr>
          <a:xfrm>
            <a:off x="7871545" y="1512961"/>
            <a:ext cx="907621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 algn="ctr">
              <a:defRPr/>
            </a:pPr>
            <a:r>
              <a:rPr lang="en-US" sz="5400" b="1" dirty="0">
                <a:solidFill>
                  <a:srgbClr val="FF0000"/>
                </a:solidFill>
              </a:rPr>
              <a:t>✘</a:t>
            </a:r>
            <a:r>
              <a:rPr lang="en-US" sz="5400" b="1" dirty="0">
                <a:solidFill>
                  <a:srgbClr val="00B050"/>
                </a:solidFill>
              </a:rPr>
              <a:t> 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C5FC17AD-E6CD-9946-9238-6ADE7523E77E}"/>
              </a:ext>
            </a:extLst>
          </p:cNvPr>
          <p:cNvSpPr txBox="1"/>
          <p:nvPr/>
        </p:nvSpPr>
        <p:spPr>
          <a:xfrm>
            <a:off x="9992099" y="1512961"/>
            <a:ext cx="907621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 algn="ctr">
              <a:defRPr/>
            </a:pPr>
            <a:r>
              <a:rPr lang="en-US" sz="5400" b="1" dirty="0">
                <a:solidFill>
                  <a:srgbClr val="FF0000"/>
                </a:solidFill>
              </a:rPr>
              <a:t>✘</a:t>
            </a:r>
            <a:r>
              <a:rPr lang="en-US" sz="5400" b="1" dirty="0">
                <a:solidFill>
                  <a:srgbClr val="00B050"/>
                </a:solidFill>
              </a:rPr>
              <a:t> 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A9E87689-40C9-F44E-8E89-85111768E750}"/>
              </a:ext>
            </a:extLst>
          </p:cNvPr>
          <p:cNvSpPr txBox="1"/>
          <p:nvPr/>
        </p:nvSpPr>
        <p:spPr>
          <a:xfrm>
            <a:off x="3616414" y="2727650"/>
            <a:ext cx="704040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 algn="ctr">
              <a:defRPr/>
            </a:pPr>
            <a:r>
              <a:rPr lang="en-US" sz="5400" b="1" dirty="0">
                <a:solidFill>
                  <a:srgbClr val="00B050"/>
                </a:solidFill>
              </a:rPr>
              <a:t>✓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FFA549B3-A55D-5542-A8D4-958C693097BE}"/>
              </a:ext>
            </a:extLst>
          </p:cNvPr>
          <p:cNvSpPr txBox="1"/>
          <p:nvPr/>
        </p:nvSpPr>
        <p:spPr>
          <a:xfrm>
            <a:off x="5642188" y="2636424"/>
            <a:ext cx="907621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 algn="ctr">
              <a:defRPr/>
            </a:pPr>
            <a:r>
              <a:rPr lang="en-US" sz="5400" b="1" dirty="0">
                <a:solidFill>
                  <a:srgbClr val="FF0000"/>
                </a:solidFill>
              </a:rPr>
              <a:t>✘</a:t>
            </a:r>
            <a:r>
              <a:rPr lang="en-US" sz="5400" b="1" dirty="0">
                <a:solidFill>
                  <a:srgbClr val="00B050"/>
                </a:solidFill>
              </a:rPr>
              <a:t> 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15D4009C-B0EB-5442-B25C-CEE5C48DF89C}"/>
              </a:ext>
            </a:extLst>
          </p:cNvPr>
          <p:cNvSpPr txBox="1"/>
          <p:nvPr/>
        </p:nvSpPr>
        <p:spPr>
          <a:xfrm>
            <a:off x="7871545" y="2654976"/>
            <a:ext cx="907621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 algn="ctr">
              <a:defRPr/>
            </a:pPr>
            <a:r>
              <a:rPr lang="en-US" sz="5400" b="1" dirty="0">
                <a:solidFill>
                  <a:srgbClr val="FF0000"/>
                </a:solidFill>
              </a:rPr>
              <a:t>✘</a:t>
            </a:r>
            <a:r>
              <a:rPr lang="en-US" sz="5400" b="1" dirty="0">
                <a:solidFill>
                  <a:srgbClr val="00B050"/>
                </a:solidFill>
              </a:rPr>
              <a:t> 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3F664053-E17F-2843-9464-9E724AE7F935}"/>
              </a:ext>
            </a:extLst>
          </p:cNvPr>
          <p:cNvSpPr txBox="1"/>
          <p:nvPr/>
        </p:nvSpPr>
        <p:spPr>
          <a:xfrm>
            <a:off x="9973810" y="2654976"/>
            <a:ext cx="907621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 algn="ctr">
              <a:defRPr/>
            </a:pPr>
            <a:r>
              <a:rPr lang="en-US" sz="5400" b="1" dirty="0">
                <a:solidFill>
                  <a:srgbClr val="FF0000"/>
                </a:solidFill>
              </a:rPr>
              <a:t>✘</a:t>
            </a:r>
            <a:r>
              <a:rPr lang="en-US" sz="5400" b="1" dirty="0">
                <a:solidFill>
                  <a:srgbClr val="00B050"/>
                </a:solidFill>
              </a:rPr>
              <a:t> 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F138173B-BA22-6046-881C-682BB2DD749B}"/>
              </a:ext>
            </a:extLst>
          </p:cNvPr>
          <p:cNvSpPr txBox="1"/>
          <p:nvPr/>
        </p:nvSpPr>
        <p:spPr>
          <a:xfrm>
            <a:off x="3616414" y="3844279"/>
            <a:ext cx="704040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 algn="ctr">
              <a:defRPr/>
            </a:pPr>
            <a:r>
              <a:rPr lang="en-US" sz="5400" b="1" dirty="0">
                <a:solidFill>
                  <a:srgbClr val="00B050"/>
                </a:solidFill>
              </a:rPr>
              <a:t>✓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393B4D8A-90FC-0F4D-9376-F0FC63BB3891}"/>
              </a:ext>
            </a:extLst>
          </p:cNvPr>
          <p:cNvSpPr txBox="1"/>
          <p:nvPr/>
        </p:nvSpPr>
        <p:spPr>
          <a:xfrm>
            <a:off x="5642188" y="3844279"/>
            <a:ext cx="704040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 algn="ctr">
              <a:defRPr/>
            </a:pPr>
            <a:r>
              <a:rPr lang="en-US" sz="5400" b="1" dirty="0">
                <a:solidFill>
                  <a:srgbClr val="00B050"/>
                </a:solidFill>
              </a:rPr>
              <a:t>✓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4A5FF3C1-26C2-ED4B-A451-A56232455B83}"/>
              </a:ext>
            </a:extLst>
          </p:cNvPr>
          <p:cNvSpPr txBox="1"/>
          <p:nvPr/>
        </p:nvSpPr>
        <p:spPr>
          <a:xfrm>
            <a:off x="7871545" y="3844279"/>
            <a:ext cx="704040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 algn="ctr">
              <a:defRPr/>
            </a:pPr>
            <a:r>
              <a:rPr lang="en-US" sz="5400" b="1" dirty="0">
                <a:solidFill>
                  <a:srgbClr val="00B050"/>
                </a:solidFill>
              </a:rPr>
              <a:t>✓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F21687DC-CED0-AB45-AFB7-A653E8B41165}"/>
              </a:ext>
            </a:extLst>
          </p:cNvPr>
          <p:cNvSpPr txBox="1"/>
          <p:nvPr/>
        </p:nvSpPr>
        <p:spPr>
          <a:xfrm>
            <a:off x="9973810" y="3844279"/>
            <a:ext cx="704040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 algn="ctr">
              <a:defRPr/>
            </a:pPr>
            <a:r>
              <a:rPr lang="en-US" sz="5400" b="1" dirty="0">
                <a:solidFill>
                  <a:srgbClr val="00B050"/>
                </a:solidFill>
              </a:rPr>
              <a:t>✓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CF5CA501-3FFA-C34A-BFB9-480380F7F798}"/>
              </a:ext>
            </a:extLst>
          </p:cNvPr>
          <p:cNvSpPr txBox="1"/>
          <p:nvPr/>
        </p:nvSpPr>
        <p:spPr>
          <a:xfrm>
            <a:off x="3616414" y="5198709"/>
            <a:ext cx="704040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 algn="ctr">
              <a:defRPr/>
            </a:pPr>
            <a:r>
              <a:rPr lang="en-US" sz="5400" b="1" dirty="0">
                <a:solidFill>
                  <a:srgbClr val="00B050"/>
                </a:solidFill>
              </a:rPr>
              <a:t>✓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3B57DEE4-8EC8-7B4F-9B26-68BEA150B2A2}"/>
              </a:ext>
            </a:extLst>
          </p:cNvPr>
          <p:cNvSpPr txBox="1"/>
          <p:nvPr/>
        </p:nvSpPr>
        <p:spPr>
          <a:xfrm>
            <a:off x="5642188" y="5198709"/>
            <a:ext cx="907621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 algn="ctr">
              <a:defRPr/>
            </a:pPr>
            <a:r>
              <a:rPr lang="en-US" sz="5400" b="1" dirty="0">
                <a:solidFill>
                  <a:srgbClr val="FF0000"/>
                </a:solidFill>
              </a:rPr>
              <a:t>✘</a:t>
            </a:r>
            <a:r>
              <a:rPr lang="en-US" sz="5400" b="1" dirty="0">
                <a:solidFill>
                  <a:srgbClr val="00B050"/>
                </a:solidFill>
              </a:rPr>
              <a:t> 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718FB75D-4FD4-2643-9D77-AC491FABE061}"/>
              </a:ext>
            </a:extLst>
          </p:cNvPr>
          <p:cNvSpPr txBox="1"/>
          <p:nvPr/>
        </p:nvSpPr>
        <p:spPr>
          <a:xfrm>
            <a:off x="7871545" y="5258542"/>
            <a:ext cx="704040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 algn="ctr">
              <a:defRPr/>
            </a:pPr>
            <a:r>
              <a:rPr lang="en-US" sz="5400" b="1" dirty="0">
                <a:solidFill>
                  <a:srgbClr val="00B050"/>
                </a:solidFill>
              </a:rPr>
              <a:t>✓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DEA97F2E-4529-EE48-A3D6-15BB13058E2F}"/>
              </a:ext>
            </a:extLst>
          </p:cNvPr>
          <p:cNvSpPr txBox="1"/>
          <p:nvPr/>
        </p:nvSpPr>
        <p:spPr>
          <a:xfrm>
            <a:off x="9973810" y="5258542"/>
            <a:ext cx="704040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 algn="ctr">
              <a:defRPr/>
            </a:pPr>
            <a:r>
              <a:rPr lang="en-US" sz="5400" b="1" dirty="0">
                <a:solidFill>
                  <a:srgbClr val="00B050"/>
                </a:solidFill>
              </a:rPr>
              <a:t>✓</a:t>
            </a:r>
          </a:p>
        </p:txBody>
      </p:sp>
    </p:spTree>
    <p:extLst>
      <p:ext uri="{BB962C8B-B14F-4D97-AF65-F5344CB8AC3E}">
        <p14:creationId xmlns:p14="http://schemas.microsoft.com/office/powerpoint/2010/main" val="40667649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/>
    </p:bld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GB" dirty="0" smtClean="0">
                <a:latin typeface="Garamond" charset="0"/>
                <a:cs typeface="Arial" charset="0"/>
              </a:rPr>
              <a:t>REMEDIES - SUMMARY</a:t>
            </a:r>
            <a:endParaRPr lang="en-GB" dirty="0">
              <a:latin typeface="Garamond" charset="0"/>
              <a:cs typeface="Arial" charset="0"/>
            </a:endParaRPr>
          </a:p>
        </p:txBody>
      </p:sp>
      <p:sp>
        <p:nvSpPr>
          <p:cNvPr id="80898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>
            <a:normAutofit fontScale="92500" lnSpcReduction="10000"/>
          </a:bodyPr>
          <a:lstStyle/>
          <a:p>
            <a:pPr marL="495300" indent="-495300"/>
            <a:r>
              <a:rPr lang="de-DE" sz="3200" b="1" dirty="0" err="1" smtClean="0">
                <a:solidFill>
                  <a:srgbClr val="000000"/>
                </a:solidFill>
                <a:latin typeface="Garamond" charset="0"/>
                <a:cs typeface="Arial" charset="0"/>
              </a:rPr>
              <a:t>Knowledge</a:t>
            </a:r>
            <a:r>
              <a:rPr lang="de-DE" sz="3200" b="1" dirty="0" smtClean="0">
                <a:solidFill>
                  <a:srgbClr val="000000"/>
                </a:solidFill>
                <a:latin typeface="Garamond" charset="0"/>
                <a:cs typeface="Arial" charset="0"/>
              </a:rPr>
              <a:t> </a:t>
            </a:r>
            <a:r>
              <a:rPr lang="de-DE" sz="3200" dirty="0" smtClean="0">
                <a:solidFill>
                  <a:srgbClr val="000000"/>
                </a:solidFill>
                <a:latin typeface="Garamond" charset="0"/>
                <a:cs typeface="Arial" charset="0"/>
              </a:rPr>
              <a:t>– </a:t>
            </a:r>
            <a:r>
              <a:rPr lang="de-DE" sz="3200" dirty="0" err="1" smtClean="0">
                <a:solidFill>
                  <a:srgbClr val="000000"/>
                </a:solidFill>
                <a:latin typeface="Garamond" charset="0"/>
                <a:cs typeface="Arial" charset="0"/>
              </a:rPr>
              <a:t>no</a:t>
            </a:r>
            <a:r>
              <a:rPr lang="de-DE" sz="3200" dirty="0" smtClean="0">
                <a:solidFill>
                  <a:srgbClr val="000000"/>
                </a:solidFill>
                <a:latin typeface="Garamond" charset="0"/>
                <a:cs typeface="Arial" charset="0"/>
              </a:rPr>
              <a:t> </a:t>
            </a:r>
            <a:r>
              <a:rPr lang="de-DE" sz="3200" dirty="0" err="1" smtClean="0">
                <a:solidFill>
                  <a:srgbClr val="000000"/>
                </a:solidFill>
                <a:latin typeface="Garamond" charset="0"/>
                <a:cs typeface="Arial" charset="0"/>
              </a:rPr>
              <a:t>knowledge</a:t>
            </a:r>
            <a:r>
              <a:rPr lang="de-DE" sz="3200" dirty="0" smtClean="0">
                <a:solidFill>
                  <a:srgbClr val="000000"/>
                </a:solidFill>
                <a:latin typeface="Garamond" charset="0"/>
                <a:cs typeface="Arial" charset="0"/>
              </a:rPr>
              <a:t> </a:t>
            </a:r>
            <a:r>
              <a:rPr lang="de-DE" sz="3200" dirty="0" err="1" smtClean="0">
                <a:solidFill>
                  <a:srgbClr val="000000"/>
                </a:solidFill>
                <a:latin typeface="Garamond" charset="0"/>
                <a:cs typeface="Arial" charset="0"/>
              </a:rPr>
              <a:t>that</a:t>
            </a:r>
            <a:r>
              <a:rPr lang="de-DE" sz="3200" dirty="0" smtClean="0">
                <a:solidFill>
                  <a:srgbClr val="000000"/>
                </a:solidFill>
                <a:latin typeface="Garamond" charset="0"/>
                <a:cs typeface="Arial" charset="0"/>
              </a:rPr>
              <a:t> </a:t>
            </a:r>
            <a:r>
              <a:rPr lang="de-DE" sz="3200" dirty="0" err="1" smtClean="0">
                <a:solidFill>
                  <a:srgbClr val="000000"/>
                </a:solidFill>
                <a:latin typeface="Garamond" charset="0"/>
                <a:cs typeface="Arial" charset="0"/>
              </a:rPr>
              <a:t>right</a:t>
            </a:r>
            <a:r>
              <a:rPr lang="de-DE" sz="3200" dirty="0" smtClean="0">
                <a:solidFill>
                  <a:srgbClr val="000000"/>
                </a:solidFill>
                <a:latin typeface="Garamond" charset="0"/>
                <a:cs typeface="Arial" charset="0"/>
              </a:rPr>
              <a:t> </a:t>
            </a:r>
            <a:r>
              <a:rPr lang="de-DE" sz="3200" dirty="0" err="1" smtClean="0">
                <a:solidFill>
                  <a:srgbClr val="000000"/>
                </a:solidFill>
                <a:latin typeface="Garamond" charset="0"/>
                <a:cs typeface="Arial" charset="0"/>
              </a:rPr>
              <a:t>existed</a:t>
            </a:r>
            <a:r>
              <a:rPr lang="de-DE" sz="3200" dirty="0" smtClean="0">
                <a:solidFill>
                  <a:srgbClr val="000000"/>
                </a:solidFill>
                <a:latin typeface="Garamond" charset="0"/>
                <a:cs typeface="Arial" charset="0"/>
              </a:rPr>
              <a:t> (</a:t>
            </a:r>
            <a:r>
              <a:rPr lang="de-DE" sz="3200" dirty="0" err="1" smtClean="0">
                <a:solidFill>
                  <a:srgbClr val="000000"/>
                </a:solidFill>
                <a:latin typeface="Garamond" charset="0"/>
                <a:cs typeface="Arial" charset="0"/>
              </a:rPr>
              <a:t>most</a:t>
            </a:r>
            <a:r>
              <a:rPr lang="de-DE" sz="3200" dirty="0" smtClean="0">
                <a:solidFill>
                  <a:srgbClr val="000000"/>
                </a:solidFill>
                <a:latin typeface="Garamond" charset="0"/>
                <a:cs typeface="Arial" charset="0"/>
              </a:rPr>
              <a:t> </a:t>
            </a:r>
            <a:r>
              <a:rPr lang="de-DE" sz="3200" dirty="0" err="1" smtClean="0">
                <a:solidFill>
                  <a:srgbClr val="000000"/>
                </a:solidFill>
                <a:latin typeface="Garamond" charset="0"/>
                <a:cs typeface="Arial" charset="0"/>
              </a:rPr>
              <a:t>common</a:t>
            </a:r>
            <a:r>
              <a:rPr lang="de-DE" sz="3200" dirty="0" smtClean="0">
                <a:solidFill>
                  <a:srgbClr val="000000"/>
                </a:solidFill>
                <a:latin typeface="Garamond" charset="0"/>
                <a:cs typeface="Arial" charset="0"/>
              </a:rPr>
              <a:t>) OR </a:t>
            </a:r>
            <a:r>
              <a:rPr lang="de-DE" sz="3200" dirty="0" err="1" smtClean="0">
                <a:solidFill>
                  <a:srgbClr val="000000"/>
                </a:solidFill>
                <a:latin typeface="Garamond" charset="0"/>
                <a:cs typeface="Arial" charset="0"/>
              </a:rPr>
              <a:t>no</a:t>
            </a:r>
            <a:r>
              <a:rPr lang="de-DE" sz="3200" dirty="0" smtClean="0">
                <a:solidFill>
                  <a:srgbClr val="000000"/>
                </a:solidFill>
                <a:latin typeface="Garamond" charset="0"/>
                <a:cs typeface="Arial" charset="0"/>
              </a:rPr>
              <a:t> </a:t>
            </a:r>
            <a:r>
              <a:rPr lang="de-DE" sz="3200" dirty="0" err="1" smtClean="0">
                <a:solidFill>
                  <a:srgbClr val="000000"/>
                </a:solidFill>
                <a:latin typeface="Garamond" charset="0"/>
                <a:cs typeface="Arial" charset="0"/>
              </a:rPr>
              <a:t>knowledge</a:t>
            </a:r>
            <a:r>
              <a:rPr lang="de-DE" sz="3200" dirty="0" smtClean="0">
                <a:solidFill>
                  <a:srgbClr val="000000"/>
                </a:solidFill>
                <a:latin typeface="Garamond" charset="0"/>
                <a:cs typeface="Arial" charset="0"/>
              </a:rPr>
              <a:t> </a:t>
            </a:r>
            <a:r>
              <a:rPr lang="de-DE" sz="3200" dirty="0" err="1" smtClean="0">
                <a:solidFill>
                  <a:srgbClr val="000000"/>
                </a:solidFill>
                <a:latin typeface="Garamond" charset="0"/>
                <a:cs typeface="Arial" charset="0"/>
              </a:rPr>
              <a:t>of</a:t>
            </a:r>
            <a:r>
              <a:rPr lang="de-DE" sz="3200" dirty="0" smtClean="0">
                <a:solidFill>
                  <a:srgbClr val="000000"/>
                </a:solidFill>
                <a:latin typeface="Garamond" charset="0"/>
                <a:cs typeface="Arial" charset="0"/>
              </a:rPr>
              <a:t> </a:t>
            </a:r>
            <a:r>
              <a:rPr lang="de-DE" sz="3200" dirty="0" err="1" smtClean="0">
                <a:solidFill>
                  <a:srgbClr val="000000"/>
                </a:solidFill>
                <a:latin typeface="Garamond" charset="0"/>
                <a:cs typeface="Arial" charset="0"/>
              </a:rPr>
              <a:t>infringing</a:t>
            </a:r>
            <a:r>
              <a:rPr lang="de-DE" sz="3200" dirty="0" smtClean="0">
                <a:solidFill>
                  <a:srgbClr val="000000"/>
                </a:solidFill>
                <a:latin typeface="Garamond" charset="0"/>
                <a:cs typeface="Arial" charset="0"/>
              </a:rPr>
              <a:t> </a:t>
            </a:r>
            <a:r>
              <a:rPr lang="de-DE" sz="3200" dirty="0" err="1" smtClean="0">
                <a:solidFill>
                  <a:srgbClr val="000000"/>
                </a:solidFill>
                <a:latin typeface="Garamond" charset="0"/>
                <a:cs typeface="Arial" charset="0"/>
              </a:rPr>
              <a:t>activity</a:t>
            </a:r>
            <a:r>
              <a:rPr lang="de-DE" sz="3200" dirty="0" smtClean="0">
                <a:solidFill>
                  <a:srgbClr val="000000"/>
                </a:solidFill>
                <a:latin typeface="Garamond" charset="0"/>
                <a:cs typeface="Arial" charset="0"/>
              </a:rPr>
              <a:t> (</a:t>
            </a:r>
            <a:r>
              <a:rPr lang="de-DE" sz="3200" dirty="0" err="1" smtClean="0">
                <a:solidFill>
                  <a:srgbClr val="000000"/>
                </a:solidFill>
                <a:latin typeface="Garamond" charset="0"/>
                <a:cs typeface="Arial" charset="0"/>
              </a:rPr>
              <a:t>trade</a:t>
            </a:r>
            <a:r>
              <a:rPr lang="de-DE" sz="3200" dirty="0" smtClean="0">
                <a:solidFill>
                  <a:srgbClr val="000000"/>
                </a:solidFill>
                <a:latin typeface="Garamond" charset="0"/>
                <a:cs typeface="Arial" charset="0"/>
              </a:rPr>
              <a:t> </a:t>
            </a:r>
            <a:r>
              <a:rPr lang="de-DE" sz="3200" dirty="0" err="1" smtClean="0">
                <a:solidFill>
                  <a:srgbClr val="000000"/>
                </a:solidFill>
                <a:latin typeface="Garamond" charset="0"/>
                <a:cs typeface="Arial" charset="0"/>
              </a:rPr>
              <a:t>secrets</a:t>
            </a:r>
            <a:r>
              <a:rPr lang="de-DE" sz="3200" dirty="0" smtClean="0">
                <a:solidFill>
                  <a:srgbClr val="000000"/>
                </a:solidFill>
                <a:latin typeface="Garamond" charset="0"/>
                <a:cs typeface="Arial" charset="0"/>
              </a:rPr>
              <a:t>, </a:t>
            </a:r>
            <a:r>
              <a:rPr lang="de-DE" sz="3200" dirty="0" err="1" smtClean="0">
                <a:solidFill>
                  <a:srgbClr val="000000"/>
                </a:solidFill>
                <a:latin typeface="Garamond" charset="0"/>
                <a:cs typeface="Arial" charset="0"/>
              </a:rPr>
              <a:t>partially</a:t>
            </a:r>
            <a:r>
              <a:rPr lang="de-DE" sz="3200" dirty="0" smtClean="0">
                <a:solidFill>
                  <a:srgbClr val="000000"/>
                </a:solidFill>
                <a:latin typeface="Garamond" charset="0"/>
                <a:cs typeface="Arial" charset="0"/>
              </a:rPr>
              <a:t> valid </a:t>
            </a:r>
            <a:r>
              <a:rPr lang="de-DE" sz="3200" dirty="0" err="1" smtClean="0">
                <a:solidFill>
                  <a:srgbClr val="000000"/>
                </a:solidFill>
                <a:latin typeface="Garamond" charset="0"/>
                <a:cs typeface="Arial" charset="0"/>
              </a:rPr>
              <a:t>patents</a:t>
            </a:r>
            <a:r>
              <a:rPr lang="de-DE" sz="3200" dirty="0" smtClean="0">
                <a:solidFill>
                  <a:srgbClr val="000000"/>
                </a:solidFill>
                <a:latin typeface="Garamond" charset="0"/>
                <a:cs typeface="Arial" charset="0"/>
              </a:rPr>
              <a:t>, Art 13 </a:t>
            </a:r>
            <a:r>
              <a:rPr lang="de-DE" sz="3200" dirty="0" err="1" smtClean="0">
                <a:solidFill>
                  <a:srgbClr val="000000"/>
                </a:solidFill>
                <a:latin typeface="Garamond" charset="0"/>
                <a:cs typeface="Arial" charset="0"/>
              </a:rPr>
              <a:t>Enforcement</a:t>
            </a:r>
            <a:r>
              <a:rPr lang="de-DE" sz="3200" dirty="0" smtClean="0">
                <a:solidFill>
                  <a:srgbClr val="000000"/>
                </a:solidFill>
                <a:latin typeface="Garamond" charset="0"/>
                <a:cs typeface="Arial" charset="0"/>
              </a:rPr>
              <a:t> Dir.) – </a:t>
            </a:r>
            <a:r>
              <a:rPr lang="de-DE" sz="3200" dirty="0" err="1" smtClean="0">
                <a:solidFill>
                  <a:srgbClr val="000000"/>
                </a:solidFill>
                <a:latin typeface="Garamond" charset="0"/>
                <a:cs typeface="Arial" charset="0"/>
              </a:rPr>
              <a:t>plays</a:t>
            </a:r>
            <a:r>
              <a:rPr lang="de-DE" sz="3200" dirty="0" smtClean="0">
                <a:solidFill>
                  <a:srgbClr val="000000"/>
                </a:solidFill>
                <a:latin typeface="Garamond" charset="0"/>
                <a:cs typeface="Arial" charset="0"/>
              </a:rPr>
              <a:t> a </a:t>
            </a:r>
            <a:r>
              <a:rPr lang="de-DE" sz="3200" dirty="0" err="1" smtClean="0">
                <a:solidFill>
                  <a:srgbClr val="000000"/>
                </a:solidFill>
                <a:latin typeface="Garamond" charset="0"/>
                <a:cs typeface="Arial" charset="0"/>
              </a:rPr>
              <a:t>big</a:t>
            </a:r>
            <a:r>
              <a:rPr lang="de-DE" sz="3200" dirty="0" smtClean="0">
                <a:solidFill>
                  <a:srgbClr val="000000"/>
                </a:solidFill>
                <a:latin typeface="Garamond" charset="0"/>
                <a:cs typeface="Arial" charset="0"/>
              </a:rPr>
              <a:t> </a:t>
            </a:r>
            <a:r>
              <a:rPr lang="de-DE" sz="3200" dirty="0" err="1" smtClean="0">
                <a:solidFill>
                  <a:srgbClr val="000000"/>
                </a:solidFill>
                <a:latin typeface="Garamond" charset="0"/>
                <a:cs typeface="Arial" charset="0"/>
              </a:rPr>
              <a:t>role</a:t>
            </a:r>
            <a:r>
              <a:rPr lang="de-DE" sz="3200" dirty="0" smtClean="0">
                <a:solidFill>
                  <a:srgbClr val="000000"/>
                </a:solidFill>
                <a:latin typeface="Garamond" charset="0"/>
                <a:cs typeface="Arial" charset="0"/>
              </a:rPr>
              <a:t> in </a:t>
            </a:r>
            <a:r>
              <a:rPr lang="de-DE" sz="3200" dirty="0" err="1" smtClean="0">
                <a:solidFill>
                  <a:srgbClr val="000000"/>
                </a:solidFill>
                <a:latin typeface="Garamond" charset="0"/>
                <a:cs typeface="Arial" charset="0"/>
              </a:rPr>
              <a:t>availability</a:t>
            </a:r>
            <a:r>
              <a:rPr lang="de-DE" sz="3200" dirty="0" smtClean="0">
                <a:solidFill>
                  <a:srgbClr val="000000"/>
                </a:solidFill>
                <a:latin typeface="Garamond" charset="0"/>
                <a:cs typeface="Arial" charset="0"/>
              </a:rPr>
              <a:t> </a:t>
            </a:r>
            <a:r>
              <a:rPr lang="de-DE" sz="3200" dirty="0" err="1">
                <a:solidFill>
                  <a:srgbClr val="000000"/>
                </a:solidFill>
                <a:latin typeface="Garamond" charset="0"/>
                <a:cs typeface="Arial" charset="0"/>
              </a:rPr>
              <a:t>of</a:t>
            </a:r>
            <a:r>
              <a:rPr lang="de-DE" sz="3200" dirty="0">
                <a:solidFill>
                  <a:srgbClr val="000000"/>
                </a:solidFill>
                <a:latin typeface="Garamond" charset="0"/>
                <a:cs typeface="Arial" charset="0"/>
              </a:rPr>
              <a:t> </a:t>
            </a:r>
            <a:r>
              <a:rPr lang="de-DE" sz="3200" dirty="0" err="1">
                <a:solidFill>
                  <a:srgbClr val="000000"/>
                </a:solidFill>
                <a:latin typeface="Garamond" charset="0"/>
                <a:cs typeface="Arial" charset="0"/>
              </a:rPr>
              <a:t>damages</a:t>
            </a:r>
            <a:r>
              <a:rPr lang="de-DE" sz="3200" dirty="0">
                <a:solidFill>
                  <a:srgbClr val="000000"/>
                </a:solidFill>
                <a:latin typeface="Garamond" charset="0"/>
                <a:cs typeface="Arial" charset="0"/>
              </a:rPr>
              <a:t>/</a:t>
            </a:r>
            <a:r>
              <a:rPr lang="de-DE" sz="3200" dirty="0" err="1">
                <a:solidFill>
                  <a:srgbClr val="000000"/>
                </a:solidFill>
                <a:latin typeface="Garamond" charset="0"/>
                <a:cs typeface="Arial" charset="0"/>
              </a:rPr>
              <a:t>injunctive</a:t>
            </a:r>
            <a:r>
              <a:rPr lang="de-DE" sz="3200" dirty="0">
                <a:solidFill>
                  <a:srgbClr val="000000"/>
                </a:solidFill>
                <a:latin typeface="Garamond" charset="0"/>
                <a:cs typeface="Arial" charset="0"/>
              </a:rPr>
              <a:t> </a:t>
            </a:r>
            <a:r>
              <a:rPr lang="de-DE" sz="3200" dirty="0" err="1">
                <a:solidFill>
                  <a:srgbClr val="000000"/>
                </a:solidFill>
                <a:latin typeface="Garamond" charset="0"/>
                <a:cs typeface="Arial" charset="0"/>
              </a:rPr>
              <a:t>relief</a:t>
            </a:r>
            <a:endParaRPr lang="de-DE" sz="3200" dirty="0">
              <a:solidFill>
                <a:srgbClr val="000000"/>
              </a:solidFill>
              <a:latin typeface="Garamond" charset="0"/>
              <a:cs typeface="Arial" charset="0"/>
            </a:endParaRPr>
          </a:p>
          <a:p>
            <a:pPr marL="495300" indent="-495300" eaLnBrk="1" hangingPunct="1"/>
            <a:endParaRPr lang="en-GB" sz="3200" b="1" dirty="0" smtClean="0">
              <a:solidFill>
                <a:srgbClr val="000000"/>
              </a:solidFill>
              <a:latin typeface="Garamond" charset="0"/>
              <a:cs typeface="Arial" charset="0"/>
            </a:endParaRPr>
          </a:p>
          <a:p>
            <a:pPr marL="495300" indent="-495300"/>
            <a:r>
              <a:rPr lang="en-GB" sz="3200" b="1" dirty="0" smtClean="0">
                <a:solidFill>
                  <a:srgbClr val="000000"/>
                </a:solidFill>
                <a:latin typeface="Garamond" charset="0"/>
                <a:cs typeface="Arial" charset="0"/>
              </a:rPr>
              <a:t>Purpose</a:t>
            </a:r>
            <a:r>
              <a:rPr lang="en-GB" sz="3200" dirty="0" smtClean="0">
                <a:solidFill>
                  <a:srgbClr val="000000"/>
                </a:solidFill>
                <a:latin typeface="Garamond" charset="0"/>
                <a:cs typeface="Arial" charset="0"/>
              </a:rPr>
              <a:t> – why engaged in the conduct? (TS mainly</a:t>
            </a:r>
            <a:r>
              <a:rPr lang="de-DE" sz="3200" dirty="0" smtClean="0">
                <a:solidFill>
                  <a:srgbClr val="000000"/>
                </a:solidFill>
                <a:latin typeface="Garamond" charset="0"/>
                <a:cs typeface="Arial" charset="0"/>
              </a:rPr>
              <a:t>); </a:t>
            </a:r>
            <a:r>
              <a:rPr lang="de-DE" sz="3200" dirty="0" err="1" smtClean="0">
                <a:solidFill>
                  <a:srgbClr val="000000"/>
                </a:solidFill>
                <a:latin typeface="Garamond" charset="0"/>
                <a:cs typeface="Arial" charset="0"/>
              </a:rPr>
              <a:t>is</a:t>
            </a:r>
            <a:r>
              <a:rPr lang="de-DE" sz="3200" dirty="0" smtClean="0">
                <a:solidFill>
                  <a:srgbClr val="000000"/>
                </a:solidFill>
                <a:latin typeface="Garamond" charset="0"/>
                <a:cs typeface="Arial" charset="0"/>
              </a:rPr>
              <a:t> </a:t>
            </a:r>
            <a:r>
              <a:rPr lang="de-DE" sz="3200" dirty="0" err="1" smtClean="0">
                <a:solidFill>
                  <a:srgbClr val="000000"/>
                </a:solidFill>
                <a:latin typeface="Garamond" charset="0"/>
                <a:cs typeface="Arial" charset="0"/>
              </a:rPr>
              <a:t>pf</a:t>
            </a:r>
            <a:r>
              <a:rPr lang="de-DE" sz="3200" dirty="0" smtClean="0">
                <a:solidFill>
                  <a:srgbClr val="000000"/>
                </a:solidFill>
                <a:latin typeface="Garamond" charset="0"/>
                <a:cs typeface="Arial" charset="0"/>
              </a:rPr>
              <a:t> </a:t>
            </a:r>
            <a:r>
              <a:rPr lang="de-DE" sz="3200" dirty="0" err="1" smtClean="0">
                <a:solidFill>
                  <a:srgbClr val="000000"/>
                </a:solidFill>
                <a:latin typeface="Garamond" charset="0"/>
                <a:cs typeface="Arial" charset="0"/>
              </a:rPr>
              <a:t>bringing</a:t>
            </a:r>
            <a:r>
              <a:rPr lang="de-DE" sz="3200" dirty="0" smtClean="0">
                <a:solidFill>
                  <a:srgbClr val="000000"/>
                </a:solidFill>
                <a:latin typeface="Garamond" charset="0"/>
                <a:cs typeface="Arial" charset="0"/>
              </a:rPr>
              <a:t> </a:t>
            </a:r>
            <a:r>
              <a:rPr lang="de-DE" sz="3200" dirty="0" err="1" smtClean="0">
                <a:solidFill>
                  <a:srgbClr val="000000"/>
                </a:solidFill>
                <a:latin typeface="Garamond" charset="0"/>
                <a:cs typeface="Arial" charset="0"/>
              </a:rPr>
              <a:t>proceedings</a:t>
            </a:r>
            <a:r>
              <a:rPr lang="de-DE" sz="3200" dirty="0" smtClean="0">
                <a:solidFill>
                  <a:srgbClr val="000000"/>
                </a:solidFill>
                <a:latin typeface="Garamond" charset="0"/>
                <a:cs typeface="Arial" charset="0"/>
              </a:rPr>
              <a:t> in </a:t>
            </a:r>
            <a:r>
              <a:rPr lang="de-DE" sz="3200" dirty="0" err="1" smtClean="0">
                <a:solidFill>
                  <a:srgbClr val="000000"/>
                </a:solidFill>
                <a:latin typeface="Garamond" charset="0"/>
                <a:cs typeface="Arial" charset="0"/>
              </a:rPr>
              <a:t>good</a:t>
            </a:r>
            <a:r>
              <a:rPr lang="de-DE" sz="3200" dirty="0" smtClean="0">
                <a:solidFill>
                  <a:srgbClr val="000000"/>
                </a:solidFill>
                <a:latin typeface="Garamond" charset="0"/>
                <a:cs typeface="Arial" charset="0"/>
              </a:rPr>
              <a:t> </a:t>
            </a:r>
            <a:r>
              <a:rPr lang="de-DE" sz="3200" dirty="0" err="1" smtClean="0">
                <a:solidFill>
                  <a:srgbClr val="000000"/>
                </a:solidFill>
                <a:latin typeface="Garamond" charset="0"/>
                <a:cs typeface="Arial" charset="0"/>
              </a:rPr>
              <a:t>faith</a:t>
            </a:r>
            <a:r>
              <a:rPr lang="de-DE" sz="3200" dirty="0" smtClean="0">
                <a:solidFill>
                  <a:srgbClr val="000000"/>
                </a:solidFill>
                <a:latin typeface="Garamond" charset="0"/>
                <a:cs typeface="Arial" charset="0"/>
              </a:rPr>
              <a:t>?</a:t>
            </a:r>
          </a:p>
          <a:p>
            <a:pPr marL="495300" indent="-495300"/>
            <a:endParaRPr lang="de-DE" sz="3200" dirty="0" smtClean="0">
              <a:solidFill>
                <a:srgbClr val="000000"/>
              </a:solidFill>
              <a:latin typeface="Garamond" charset="0"/>
              <a:cs typeface="Arial" charset="0"/>
            </a:endParaRPr>
          </a:p>
          <a:p>
            <a:pPr marL="495300" indent="-495300"/>
            <a:r>
              <a:rPr lang="de-DE" sz="3200" i="1" dirty="0" smtClean="0">
                <a:solidFill>
                  <a:srgbClr val="000000"/>
                </a:solidFill>
                <a:latin typeface="Garamond" charset="0"/>
                <a:cs typeface="Arial" charset="0"/>
              </a:rPr>
              <a:t>Art 12 </a:t>
            </a:r>
            <a:r>
              <a:rPr lang="de-DE" sz="3200" i="1" dirty="0" err="1" smtClean="0">
                <a:solidFill>
                  <a:srgbClr val="000000"/>
                </a:solidFill>
                <a:latin typeface="Garamond" charset="0"/>
                <a:cs typeface="Arial" charset="0"/>
              </a:rPr>
              <a:t>Enforcement</a:t>
            </a:r>
            <a:r>
              <a:rPr lang="de-DE" sz="3200" i="1" dirty="0" smtClean="0">
                <a:solidFill>
                  <a:srgbClr val="000000"/>
                </a:solidFill>
                <a:latin typeface="Garamond" charset="0"/>
                <a:cs typeface="Arial" charset="0"/>
              </a:rPr>
              <a:t> Dir, </a:t>
            </a:r>
            <a:r>
              <a:rPr lang="de-DE" sz="3200" i="1" dirty="0" err="1" smtClean="0">
                <a:solidFill>
                  <a:srgbClr val="000000"/>
                </a:solidFill>
                <a:latin typeface="Garamond" charset="0"/>
                <a:cs typeface="Arial" charset="0"/>
              </a:rPr>
              <a:t>rec</a:t>
            </a:r>
            <a:r>
              <a:rPr lang="de-DE" sz="3200" i="1" dirty="0" smtClean="0">
                <a:solidFill>
                  <a:srgbClr val="000000"/>
                </a:solidFill>
                <a:latin typeface="Garamond" charset="0"/>
                <a:cs typeface="Arial" charset="0"/>
              </a:rPr>
              <a:t>. 25 – </a:t>
            </a:r>
            <a:r>
              <a:rPr lang="de-DE" sz="3200" i="1" dirty="0" err="1" smtClean="0">
                <a:solidFill>
                  <a:srgbClr val="000000"/>
                </a:solidFill>
                <a:latin typeface="Garamond" charset="0"/>
                <a:cs typeface="Arial" charset="0"/>
              </a:rPr>
              <a:t>damages</a:t>
            </a:r>
            <a:r>
              <a:rPr lang="de-DE" sz="3200" i="1" dirty="0" smtClean="0">
                <a:solidFill>
                  <a:srgbClr val="000000"/>
                </a:solidFill>
                <a:latin typeface="Garamond" charset="0"/>
                <a:cs typeface="Arial" charset="0"/>
              </a:rPr>
              <a:t> </a:t>
            </a:r>
            <a:r>
              <a:rPr lang="de-DE" sz="3200" i="1" dirty="0" err="1" smtClean="0">
                <a:solidFill>
                  <a:srgbClr val="000000"/>
                </a:solidFill>
                <a:latin typeface="Garamond" charset="0"/>
                <a:cs typeface="Arial" charset="0"/>
              </a:rPr>
              <a:t>may</a:t>
            </a:r>
            <a:r>
              <a:rPr lang="de-DE" sz="3200" i="1" dirty="0" smtClean="0">
                <a:solidFill>
                  <a:srgbClr val="000000"/>
                </a:solidFill>
                <a:latin typeface="Garamond" charset="0"/>
                <a:cs typeface="Arial" charset="0"/>
              </a:rPr>
              <a:t> </a:t>
            </a:r>
            <a:r>
              <a:rPr lang="de-DE" sz="3200" i="1" dirty="0" err="1" smtClean="0">
                <a:solidFill>
                  <a:srgbClr val="000000"/>
                </a:solidFill>
                <a:latin typeface="Garamond" charset="0"/>
                <a:cs typeface="Arial" charset="0"/>
              </a:rPr>
              <a:t>be</a:t>
            </a:r>
            <a:r>
              <a:rPr lang="de-DE" sz="3200" i="1" dirty="0" smtClean="0">
                <a:solidFill>
                  <a:srgbClr val="000000"/>
                </a:solidFill>
                <a:latin typeface="Garamond" charset="0"/>
                <a:cs typeface="Arial" charset="0"/>
              </a:rPr>
              <a:t> </a:t>
            </a:r>
            <a:r>
              <a:rPr lang="de-DE" sz="3200" i="1" dirty="0" err="1" smtClean="0">
                <a:solidFill>
                  <a:srgbClr val="000000"/>
                </a:solidFill>
                <a:latin typeface="Garamond" charset="0"/>
                <a:cs typeface="Arial" charset="0"/>
              </a:rPr>
              <a:t>granted</a:t>
            </a:r>
            <a:r>
              <a:rPr lang="de-DE" sz="3200" i="1" dirty="0" smtClean="0">
                <a:solidFill>
                  <a:srgbClr val="000000"/>
                </a:solidFill>
                <a:latin typeface="Garamond" charset="0"/>
                <a:cs typeface="Arial" charset="0"/>
              </a:rPr>
              <a:t> in </a:t>
            </a:r>
            <a:r>
              <a:rPr lang="de-DE" sz="3200" i="1" dirty="0" err="1" smtClean="0">
                <a:solidFill>
                  <a:srgbClr val="000000"/>
                </a:solidFill>
                <a:latin typeface="Garamond" charset="0"/>
                <a:cs typeface="Arial" charset="0"/>
              </a:rPr>
              <a:t>lieu</a:t>
            </a:r>
            <a:r>
              <a:rPr lang="de-DE" sz="3200" i="1" dirty="0" smtClean="0">
                <a:solidFill>
                  <a:srgbClr val="000000"/>
                </a:solidFill>
                <a:latin typeface="Garamond" charset="0"/>
                <a:cs typeface="Arial" charset="0"/>
              </a:rPr>
              <a:t> </a:t>
            </a:r>
            <a:r>
              <a:rPr lang="de-DE" sz="3200" i="1" dirty="0" err="1" smtClean="0">
                <a:solidFill>
                  <a:srgbClr val="000000"/>
                </a:solidFill>
                <a:latin typeface="Garamond" charset="0"/>
                <a:cs typeface="Arial" charset="0"/>
              </a:rPr>
              <a:t>of</a:t>
            </a:r>
            <a:r>
              <a:rPr lang="de-DE" sz="3200" i="1" dirty="0" smtClean="0">
                <a:solidFill>
                  <a:srgbClr val="000000"/>
                </a:solidFill>
                <a:latin typeface="Garamond" charset="0"/>
                <a:cs typeface="Arial" charset="0"/>
              </a:rPr>
              <a:t> </a:t>
            </a:r>
            <a:r>
              <a:rPr lang="de-DE" sz="3200" i="1" dirty="0" err="1" smtClean="0">
                <a:solidFill>
                  <a:srgbClr val="000000"/>
                </a:solidFill>
                <a:latin typeface="Garamond" charset="0"/>
                <a:cs typeface="Arial" charset="0"/>
              </a:rPr>
              <a:t>injnction</a:t>
            </a:r>
            <a:r>
              <a:rPr lang="de-DE" sz="3200" i="1" dirty="0" smtClean="0">
                <a:solidFill>
                  <a:srgbClr val="000000"/>
                </a:solidFill>
                <a:latin typeface="Garamond" charset="0"/>
                <a:cs typeface="Arial" charset="0"/>
              </a:rPr>
              <a:t> </a:t>
            </a:r>
            <a:r>
              <a:rPr lang="de-DE" sz="3200" i="1" dirty="0" err="1" smtClean="0">
                <a:solidFill>
                  <a:srgbClr val="000000"/>
                </a:solidFill>
                <a:latin typeface="Garamond" charset="0"/>
                <a:cs typeface="Arial" charset="0"/>
              </a:rPr>
              <a:t>where</a:t>
            </a:r>
            <a:r>
              <a:rPr lang="de-DE" sz="3200" i="1" dirty="0" smtClean="0">
                <a:solidFill>
                  <a:srgbClr val="000000"/>
                </a:solidFill>
                <a:latin typeface="Garamond" charset="0"/>
                <a:cs typeface="Arial" charset="0"/>
              </a:rPr>
              <a:t> </a:t>
            </a:r>
            <a:r>
              <a:rPr lang="de-DE" sz="3200" i="1" dirty="0" err="1" smtClean="0">
                <a:solidFill>
                  <a:srgbClr val="000000"/>
                </a:solidFill>
                <a:latin typeface="Garamond" charset="0"/>
                <a:cs typeface="Arial" charset="0"/>
              </a:rPr>
              <a:t>acted</a:t>
            </a:r>
            <a:r>
              <a:rPr lang="de-DE" sz="3200" i="1" dirty="0" smtClean="0">
                <a:solidFill>
                  <a:srgbClr val="000000"/>
                </a:solidFill>
                <a:latin typeface="Garamond" charset="0"/>
                <a:cs typeface="Arial" charset="0"/>
              </a:rPr>
              <a:t> </a:t>
            </a:r>
            <a:r>
              <a:rPr lang="de-DE" sz="3200" i="1" dirty="0" err="1" smtClean="0">
                <a:solidFill>
                  <a:srgbClr val="000000"/>
                </a:solidFill>
                <a:latin typeface="Garamond" charset="0"/>
                <a:cs typeface="Arial" charset="0"/>
              </a:rPr>
              <a:t>unintentionally</a:t>
            </a:r>
            <a:r>
              <a:rPr lang="de-DE" sz="3200" i="1" dirty="0" smtClean="0">
                <a:solidFill>
                  <a:srgbClr val="000000"/>
                </a:solidFill>
                <a:latin typeface="Garamond" charset="0"/>
                <a:cs typeface="Arial" charset="0"/>
              </a:rPr>
              <a:t> </a:t>
            </a:r>
            <a:r>
              <a:rPr lang="de-DE" sz="3200" i="1" dirty="0" err="1" smtClean="0">
                <a:solidFill>
                  <a:srgbClr val="000000"/>
                </a:solidFill>
                <a:latin typeface="Garamond" charset="0"/>
                <a:cs typeface="Arial" charset="0"/>
              </a:rPr>
              <a:t>and</a:t>
            </a:r>
            <a:r>
              <a:rPr lang="de-DE" sz="3200" i="1" dirty="0" smtClean="0">
                <a:solidFill>
                  <a:srgbClr val="000000"/>
                </a:solidFill>
                <a:latin typeface="Garamond" charset="0"/>
                <a:cs typeface="Arial" charset="0"/>
              </a:rPr>
              <a:t> </a:t>
            </a:r>
            <a:r>
              <a:rPr lang="de-DE" sz="3200" i="1" dirty="0" err="1" smtClean="0">
                <a:solidFill>
                  <a:srgbClr val="000000"/>
                </a:solidFill>
                <a:latin typeface="Garamond" charset="0"/>
                <a:cs typeface="Arial" charset="0"/>
              </a:rPr>
              <a:t>without</a:t>
            </a:r>
            <a:r>
              <a:rPr lang="de-DE" sz="3200" i="1" dirty="0" smtClean="0">
                <a:solidFill>
                  <a:srgbClr val="000000"/>
                </a:solidFill>
                <a:latin typeface="Garamond" charset="0"/>
                <a:cs typeface="Arial" charset="0"/>
              </a:rPr>
              <a:t> </a:t>
            </a:r>
            <a:r>
              <a:rPr lang="de-DE" sz="3200" i="1" dirty="0" err="1" smtClean="0">
                <a:solidFill>
                  <a:srgbClr val="000000"/>
                </a:solidFill>
                <a:latin typeface="Garamond" charset="0"/>
                <a:cs typeface="Arial" charset="0"/>
              </a:rPr>
              <a:t>negligence</a:t>
            </a:r>
            <a:endParaRPr lang="de-DE" sz="3200" i="1" dirty="0" smtClean="0">
              <a:solidFill>
                <a:srgbClr val="000000"/>
              </a:solidFill>
              <a:latin typeface="Garamond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682673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en-GB" dirty="0">
              <a:latin typeface="Garamond" charset="0"/>
              <a:cs typeface="Arial" charset="0"/>
            </a:endParaRPr>
          </a:p>
        </p:txBody>
      </p:sp>
      <p:sp>
        <p:nvSpPr>
          <p:cNvPr id="80898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0" indent="0" eaLnBrk="1" hangingPunct="1">
              <a:buNone/>
            </a:pPr>
            <a:endParaRPr lang="en-GB" altLang="ja-JP" sz="3400" dirty="0">
              <a:latin typeface="Garamond" charset="0"/>
              <a:cs typeface="Arial" charset="0"/>
            </a:endParaRPr>
          </a:p>
        </p:txBody>
      </p:sp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76988528"/>
              </p:ext>
            </p:extLst>
          </p:nvPr>
        </p:nvGraphicFramePr>
        <p:xfrm>
          <a:off x="789828" y="180701"/>
          <a:ext cx="10360684" cy="6687981"/>
        </p:xfrm>
        <a:graphic>
          <a:graphicData uri="http://schemas.openxmlformats.org/drawingml/2006/table">
            <a:tbl>
              <a:tblPr bandRow="1">
                <a:tableStyleId>{5C22544A-7EE6-4342-B048-85BDC9FD1C3A}</a:tableStyleId>
              </a:tblPr>
              <a:tblGrid>
                <a:gridCol w="267369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56233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56233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562331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1795245">
                <a:tc>
                  <a:txBody>
                    <a:bodyPr/>
                    <a:lstStyle/>
                    <a:p>
                      <a:r>
                        <a:rPr lang="en-US" sz="2800" b="1" dirty="0" smtClean="0"/>
                        <a:t>INTENTION</a:t>
                      </a:r>
                      <a:endParaRPr lang="en-US" sz="28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1" dirty="0" smtClean="0"/>
                        <a:t>ACQUISITION 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1800" dirty="0" smtClean="0">
                          <a:solidFill>
                            <a:srgbClr val="000000"/>
                          </a:solidFill>
                          <a:latin typeface="Garamond" charset="0"/>
                          <a:cs typeface="Arial" charset="0"/>
                        </a:rPr>
                        <a:t>TS- </a:t>
                      </a:r>
                      <a:r>
                        <a:rPr lang="de-DE" sz="1800" dirty="0" err="1" smtClean="0">
                          <a:solidFill>
                            <a:srgbClr val="000000"/>
                          </a:solidFill>
                          <a:latin typeface="Garamond" charset="0"/>
                          <a:cs typeface="Arial" charset="0"/>
                        </a:rPr>
                        <a:t>set</a:t>
                      </a:r>
                      <a:r>
                        <a:rPr lang="de-DE" sz="1800" dirty="0" smtClean="0">
                          <a:solidFill>
                            <a:srgbClr val="000000"/>
                          </a:solidFill>
                          <a:latin typeface="Garamond" charset="0"/>
                          <a:cs typeface="Arial" charset="0"/>
                        </a:rPr>
                        <a:t> out </a:t>
                      </a:r>
                      <a:r>
                        <a:rPr lang="de-DE" sz="1800" dirty="0" err="1" smtClean="0">
                          <a:solidFill>
                            <a:srgbClr val="000000"/>
                          </a:solidFill>
                          <a:latin typeface="Garamond" charset="0"/>
                          <a:cs typeface="Arial" charset="0"/>
                        </a:rPr>
                        <a:t>to</a:t>
                      </a:r>
                      <a:r>
                        <a:rPr lang="de-DE" sz="1800" dirty="0" smtClean="0">
                          <a:solidFill>
                            <a:srgbClr val="000000"/>
                          </a:solidFill>
                          <a:latin typeface="Garamond" charset="0"/>
                          <a:cs typeface="Arial" charset="0"/>
                        </a:rPr>
                        <a:t> </a:t>
                      </a:r>
                      <a:r>
                        <a:rPr lang="de-DE" sz="1800" dirty="0" err="1" smtClean="0">
                          <a:solidFill>
                            <a:srgbClr val="000000"/>
                          </a:solidFill>
                          <a:latin typeface="Garamond" charset="0"/>
                          <a:cs typeface="Arial" charset="0"/>
                        </a:rPr>
                        <a:t>keep</a:t>
                      </a:r>
                      <a:r>
                        <a:rPr lang="de-DE" sz="1800" dirty="0" smtClean="0">
                          <a:solidFill>
                            <a:srgbClr val="000000"/>
                          </a:solidFill>
                          <a:latin typeface="Garamond" charset="0"/>
                          <a:cs typeface="Arial" charset="0"/>
                        </a:rPr>
                        <a:t> </a:t>
                      </a:r>
                      <a:r>
                        <a:rPr lang="de-DE" sz="1800" dirty="0" err="1" smtClean="0">
                          <a:solidFill>
                            <a:srgbClr val="000000"/>
                          </a:solidFill>
                          <a:latin typeface="Garamond" charset="0"/>
                          <a:cs typeface="Arial" charset="0"/>
                        </a:rPr>
                        <a:t>information</a:t>
                      </a:r>
                      <a:r>
                        <a:rPr lang="de-DE" sz="1800" dirty="0" smtClean="0">
                          <a:solidFill>
                            <a:srgbClr val="000000"/>
                          </a:solidFill>
                          <a:latin typeface="Garamond" charset="0"/>
                          <a:cs typeface="Arial" charset="0"/>
                        </a:rPr>
                        <a:t> </a:t>
                      </a:r>
                      <a:r>
                        <a:rPr lang="de-DE" sz="1800" dirty="0" err="1" smtClean="0">
                          <a:solidFill>
                            <a:srgbClr val="000000"/>
                          </a:solidFill>
                          <a:latin typeface="Garamond" charset="0"/>
                          <a:cs typeface="Arial" charset="0"/>
                        </a:rPr>
                        <a:t>secret</a:t>
                      </a:r>
                      <a:r>
                        <a:rPr lang="de-DE" sz="1800" dirty="0" smtClean="0">
                          <a:solidFill>
                            <a:srgbClr val="000000"/>
                          </a:solidFill>
                          <a:latin typeface="Garamond" charset="0"/>
                          <a:cs typeface="Arial" charset="0"/>
                        </a:rPr>
                        <a:t>; © - </a:t>
                      </a:r>
                      <a:r>
                        <a:rPr lang="de-DE" sz="1800" dirty="0" err="1" smtClean="0">
                          <a:solidFill>
                            <a:srgbClr val="000000"/>
                          </a:solidFill>
                          <a:latin typeface="Garamond" charset="0"/>
                          <a:cs typeface="Arial" charset="0"/>
                        </a:rPr>
                        <a:t>creative</a:t>
                      </a:r>
                      <a:r>
                        <a:rPr lang="de-DE" sz="1800" dirty="0" smtClean="0">
                          <a:solidFill>
                            <a:srgbClr val="000000"/>
                          </a:solidFill>
                          <a:latin typeface="Garamond" charset="0"/>
                          <a:cs typeface="Arial" charset="0"/>
                        </a:rPr>
                        <a:t> </a:t>
                      </a:r>
                      <a:r>
                        <a:rPr lang="de-DE" sz="1800" dirty="0" err="1" smtClean="0">
                          <a:solidFill>
                            <a:srgbClr val="000000"/>
                          </a:solidFill>
                          <a:latin typeface="Garamond" charset="0"/>
                          <a:cs typeface="Arial" charset="0"/>
                        </a:rPr>
                        <a:t>choices</a:t>
                      </a:r>
                      <a:r>
                        <a:rPr lang="de-DE" sz="1800" dirty="0" smtClean="0">
                          <a:solidFill>
                            <a:srgbClr val="000000"/>
                          </a:solidFill>
                          <a:latin typeface="Garamond" charset="0"/>
                          <a:cs typeface="Arial" charset="0"/>
                        </a:rPr>
                        <a:t>, </a:t>
                      </a:r>
                      <a:r>
                        <a:rPr lang="de-DE" sz="1800" dirty="0" err="1" smtClean="0">
                          <a:solidFill>
                            <a:srgbClr val="000000"/>
                          </a:solidFill>
                          <a:latin typeface="Garamond" charset="0"/>
                          <a:cs typeface="Arial" charset="0"/>
                        </a:rPr>
                        <a:t>conscious</a:t>
                      </a:r>
                      <a:r>
                        <a:rPr lang="de-DE" sz="1800" dirty="0" smtClean="0">
                          <a:solidFill>
                            <a:srgbClr val="000000"/>
                          </a:solidFill>
                          <a:latin typeface="Garamond" charset="0"/>
                          <a:cs typeface="Arial" charset="0"/>
                        </a:rPr>
                        <a:t> </a:t>
                      </a:r>
                      <a:r>
                        <a:rPr lang="de-DE" sz="1800" dirty="0" err="1" smtClean="0">
                          <a:solidFill>
                            <a:srgbClr val="000000"/>
                          </a:solidFill>
                          <a:latin typeface="Garamond" charset="0"/>
                          <a:cs typeface="Arial" charset="0"/>
                        </a:rPr>
                        <a:t>collaboration</a:t>
                      </a:r>
                      <a:r>
                        <a:rPr lang="de-DE" sz="1800" dirty="0" smtClean="0">
                          <a:solidFill>
                            <a:srgbClr val="000000"/>
                          </a:solidFill>
                          <a:latin typeface="Garamond" charset="0"/>
                          <a:cs typeface="Arial" charset="0"/>
                        </a:rPr>
                        <a:t> </a:t>
                      </a:r>
                      <a:r>
                        <a:rPr lang="de-DE" sz="1800" dirty="0" err="1" smtClean="0">
                          <a:solidFill>
                            <a:srgbClr val="000000"/>
                          </a:solidFill>
                          <a:latin typeface="Garamond" charset="0"/>
                          <a:cs typeface="Arial" charset="0"/>
                        </a:rPr>
                        <a:t>or</a:t>
                      </a:r>
                      <a:r>
                        <a:rPr lang="de-DE" sz="1800" dirty="0" smtClean="0">
                          <a:solidFill>
                            <a:srgbClr val="000000"/>
                          </a:solidFill>
                          <a:latin typeface="Garamond" charset="0"/>
                          <a:cs typeface="Arial" charset="0"/>
                        </a:rPr>
                        <a:t> </a:t>
                      </a:r>
                      <a:r>
                        <a:rPr lang="de-DE" sz="1800" dirty="0" err="1" smtClean="0">
                          <a:solidFill>
                            <a:srgbClr val="000000"/>
                          </a:solidFill>
                          <a:latin typeface="Garamond" charset="0"/>
                          <a:cs typeface="Arial" charset="0"/>
                        </a:rPr>
                        <a:t>intend</a:t>
                      </a:r>
                      <a:r>
                        <a:rPr lang="de-DE" sz="1800" dirty="0" smtClean="0">
                          <a:solidFill>
                            <a:srgbClr val="000000"/>
                          </a:solidFill>
                          <a:latin typeface="Garamond" charset="0"/>
                          <a:cs typeface="Arial" charset="0"/>
                        </a:rPr>
                        <a:t> </a:t>
                      </a:r>
                      <a:r>
                        <a:rPr lang="de-DE" sz="1800" dirty="0" err="1" smtClean="0">
                          <a:solidFill>
                            <a:srgbClr val="000000"/>
                          </a:solidFill>
                          <a:latin typeface="Garamond" charset="0"/>
                          <a:cs typeface="Arial" charset="0"/>
                        </a:rPr>
                        <a:t>to</a:t>
                      </a:r>
                      <a:r>
                        <a:rPr lang="de-DE" sz="1800" dirty="0" smtClean="0">
                          <a:solidFill>
                            <a:srgbClr val="000000"/>
                          </a:solidFill>
                          <a:latin typeface="Garamond" charset="0"/>
                          <a:cs typeface="Arial" charset="0"/>
                        </a:rPr>
                        <a:t> </a:t>
                      </a:r>
                      <a:r>
                        <a:rPr lang="de-DE" sz="1800" dirty="0" err="1" smtClean="0">
                          <a:solidFill>
                            <a:srgbClr val="000000"/>
                          </a:solidFill>
                          <a:latin typeface="Garamond" charset="0"/>
                          <a:cs typeface="Arial" charset="0"/>
                        </a:rPr>
                        <a:t>be</a:t>
                      </a:r>
                      <a:r>
                        <a:rPr lang="de-DE" sz="1800" dirty="0" smtClean="0">
                          <a:solidFill>
                            <a:srgbClr val="000000"/>
                          </a:solidFill>
                          <a:latin typeface="Garamond" charset="0"/>
                          <a:cs typeface="Arial" charset="0"/>
                        </a:rPr>
                        <a:t> </a:t>
                      </a:r>
                      <a:r>
                        <a:rPr lang="de-DE" sz="1800" dirty="0" err="1" smtClean="0">
                          <a:solidFill>
                            <a:srgbClr val="000000"/>
                          </a:solidFill>
                          <a:latin typeface="Garamond" charset="0"/>
                          <a:cs typeface="Arial" charset="0"/>
                        </a:rPr>
                        <a:t>joint</a:t>
                      </a:r>
                      <a:r>
                        <a:rPr lang="de-DE" sz="1800" dirty="0" smtClean="0">
                          <a:solidFill>
                            <a:srgbClr val="000000"/>
                          </a:solidFill>
                          <a:latin typeface="Garamond" charset="0"/>
                          <a:cs typeface="Arial" charset="0"/>
                        </a:rPr>
                        <a:t> </a:t>
                      </a:r>
                      <a:r>
                        <a:rPr lang="de-DE" sz="1800" dirty="0" err="1" smtClean="0">
                          <a:solidFill>
                            <a:srgbClr val="000000"/>
                          </a:solidFill>
                          <a:latin typeface="Garamond" charset="0"/>
                          <a:cs typeface="Arial" charset="0"/>
                        </a:rPr>
                        <a:t>authors</a:t>
                      </a:r>
                      <a:endParaRPr lang="de-DE" sz="1800" dirty="0" smtClean="0">
                        <a:solidFill>
                          <a:srgbClr val="000000"/>
                        </a:solidFill>
                        <a:latin typeface="Garamond" charset="0"/>
                        <a:cs typeface="Arial" charset="0"/>
                      </a:endParaRPr>
                    </a:p>
                    <a:p>
                      <a:endParaRPr lang="en-US" dirty="0"/>
                    </a:p>
                  </a:txBody>
                  <a:tcPr>
                    <a:solidFill>
                      <a:srgbClr val="FFE699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1" dirty="0" smtClean="0"/>
                        <a:t>LIABILITY</a:t>
                      </a:r>
                    </a:p>
                    <a:p>
                      <a:r>
                        <a:rPr lang="de-DE" sz="1800" dirty="0" err="1" smtClean="0">
                          <a:solidFill>
                            <a:srgbClr val="000000"/>
                          </a:solidFill>
                          <a:latin typeface="Garamond" charset="0"/>
                          <a:cs typeface="Arial" charset="0"/>
                        </a:rPr>
                        <a:t>very</a:t>
                      </a:r>
                      <a:r>
                        <a:rPr lang="de-DE" sz="1800" dirty="0" smtClean="0">
                          <a:solidFill>
                            <a:srgbClr val="000000"/>
                          </a:solidFill>
                          <a:latin typeface="Garamond" charset="0"/>
                          <a:cs typeface="Arial" charset="0"/>
                        </a:rPr>
                        <a:t> limited </a:t>
                      </a:r>
                      <a:r>
                        <a:rPr lang="de-DE" sz="1800" dirty="0" err="1" smtClean="0">
                          <a:solidFill>
                            <a:srgbClr val="000000"/>
                          </a:solidFill>
                          <a:latin typeface="Garamond" charset="0"/>
                          <a:cs typeface="Arial" charset="0"/>
                        </a:rPr>
                        <a:t>role</a:t>
                      </a:r>
                      <a:r>
                        <a:rPr lang="de-DE" sz="1800" dirty="0" smtClean="0">
                          <a:solidFill>
                            <a:srgbClr val="000000"/>
                          </a:solidFill>
                          <a:latin typeface="Garamond" charset="0"/>
                          <a:cs typeface="Arial" charset="0"/>
                        </a:rPr>
                        <a:t> – CTP; </a:t>
                      </a:r>
                      <a:r>
                        <a:rPr lang="de-DE" sz="1800" dirty="0" err="1" smtClean="0">
                          <a:solidFill>
                            <a:srgbClr val="000000"/>
                          </a:solidFill>
                          <a:latin typeface="Garamond" charset="0"/>
                          <a:cs typeface="Arial" charset="0"/>
                        </a:rPr>
                        <a:t>second</a:t>
                      </a:r>
                      <a:r>
                        <a:rPr lang="de-DE" sz="1800" dirty="0" smtClean="0">
                          <a:solidFill>
                            <a:srgbClr val="000000"/>
                          </a:solidFill>
                          <a:latin typeface="Garamond" charset="0"/>
                          <a:cs typeface="Arial" charset="0"/>
                        </a:rPr>
                        <a:t> </a:t>
                      </a:r>
                      <a:r>
                        <a:rPr lang="de-DE" sz="1800" dirty="0" err="1" smtClean="0">
                          <a:solidFill>
                            <a:srgbClr val="000000"/>
                          </a:solidFill>
                          <a:latin typeface="Garamond" charset="0"/>
                          <a:cs typeface="Arial" charset="0"/>
                        </a:rPr>
                        <a:t>medical</a:t>
                      </a:r>
                      <a:r>
                        <a:rPr lang="de-DE" sz="1800" dirty="0" smtClean="0">
                          <a:solidFill>
                            <a:srgbClr val="000000"/>
                          </a:solidFill>
                          <a:latin typeface="Garamond" charset="0"/>
                          <a:cs typeface="Arial" charset="0"/>
                        </a:rPr>
                        <a:t> </a:t>
                      </a:r>
                      <a:r>
                        <a:rPr lang="de-DE" sz="1800" dirty="0" err="1" smtClean="0">
                          <a:solidFill>
                            <a:srgbClr val="000000"/>
                          </a:solidFill>
                          <a:latin typeface="Garamond" charset="0"/>
                          <a:cs typeface="Arial" charset="0"/>
                        </a:rPr>
                        <a:t>use</a:t>
                      </a:r>
                      <a:r>
                        <a:rPr lang="de-DE" sz="1800" dirty="0" smtClean="0">
                          <a:solidFill>
                            <a:srgbClr val="000000"/>
                          </a:solidFill>
                          <a:latin typeface="Garamond" charset="0"/>
                          <a:cs typeface="Arial" charset="0"/>
                        </a:rPr>
                        <a:t>; </a:t>
                      </a:r>
                      <a:r>
                        <a:rPr lang="de-DE" sz="1800" dirty="0" err="1" smtClean="0">
                          <a:solidFill>
                            <a:srgbClr val="000000"/>
                          </a:solidFill>
                          <a:latin typeface="Garamond" charset="0"/>
                          <a:cs typeface="Arial" charset="0"/>
                        </a:rPr>
                        <a:t>free</a:t>
                      </a:r>
                      <a:r>
                        <a:rPr lang="de-DE" sz="1800" dirty="0" smtClean="0">
                          <a:solidFill>
                            <a:srgbClr val="000000"/>
                          </a:solidFill>
                          <a:latin typeface="Garamond" charset="0"/>
                          <a:cs typeface="Arial" charset="0"/>
                        </a:rPr>
                        <a:t> </a:t>
                      </a:r>
                      <a:r>
                        <a:rPr lang="de-DE" sz="1800" dirty="0" err="1" smtClean="0">
                          <a:solidFill>
                            <a:srgbClr val="000000"/>
                          </a:solidFill>
                          <a:latin typeface="Garamond" charset="0"/>
                          <a:cs typeface="Arial" charset="0"/>
                        </a:rPr>
                        <a:t>riding</a:t>
                      </a:r>
                      <a:endParaRPr lang="en-US" dirty="0"/>
                    </a:p>
                  </a:txBody>
                  <a:tcPr>
                    <a:solidFill>
                      <a:srgbClr val="FFE699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57750">
                <a:tc>
                  <a:txBody>
                    <a:bodyPr/>
                    <a:lstStyle/>
                    <a:p>
                      <a:r>
                        <a:rPr lang="en-US" sz="2800" b="1" dirty="0" smtClean="0"/>
                        <a:t>RECKLESSNESS</a:t>
                      </a:r>
                      <a:endParaRPr lang="en-US" sz="28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006872">
                <a:tc>
                  <a:txBody>
                    <a:bodyPr/>
                    <a:lstStyle/>
                    <a:p>
                      <a:r>
                        <a:rPr lang="en-US" sz="2800" b="1" dirty="0" smtClean="0"/>
                        <a:t>KNOWLEDGE</a:t>
                      </a:r>
                      <a:endParaRPr lang="en-US" sz="28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1" dirty="0" smtClean="0"/>
                        <a:t>LIABILITY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800" dirty="0" smtClean="0">
                          <a:solidFill>
                            <a:srgbClr val="000000"/>
                          </a:solidFill>
                          <a:latin typeface="Garamond" charset="0"/>
                          <a:cs typeface="Arial" charset="0"/>
                        </a:rPr>
                        <a:t>plays a significant role – </a:t>
                      </a:r>
                      <a:r>
                        <a:rPr lang="de-DE" sz="1800" dirty="0" smtClean="0">
                          <a:solidFill>
                            <a:srgbClr val="000000"/>
                          </a:solidFill>
                          <a:latin typeface="Garamond" charset="0"/>
                          <a:cs typeface="Arial" charset="0"/>
                        </a:rPr>
                        <a:t>© in </a:t>
                      </a:r>
                      <a:r>
                        <a:rPr lang="de-DE" sz="1800" dirty="0" err="1" smtClean="0">
                          <a:solidFill>
                            <a:srgbClr val="000000"/>
                          </a:solidFill>
                          <a:latin typeface="Garamond" charset="0"/>
                          <a:cs typeface="Arial" charset="0"/>
                        </a:rPr>
                        <a:t>secondary</a:t>
                      </a:r>
                      <a:r>
                        <a:rPr lang="de-DE" sz="1800" dirty="0" smtClean="0">
                          <a:solidFill>
                            <a:srgbClr val="000000"/>
                          </a:solidFill>
                          <a:latin typeface="Garamond" charset="0"/>
                          <a:cs typeface="Arial" charset="0"/>
                        </a:rPr>
                        <a:t> </a:t>
                      </a:r>
                      <a:r>
                        <a:rPr lang="de-DE" sz="1800" dirty="0" err="1" smtClean="0">
                          <a:solidFill>
                            <a:srgbClr val="000000"/>
                          </a:solidFill>
                          <a:latin typeface="Garamond" charset="0"/>
                          <a:cs typeface="Arial" charset="0"/>
                        </a:rPr>
                        <a:t>liability</a:t>
                      </a:r>
                      <a:r>
                        <a:rPr lang="de-DE" sz="1800" dirty="0" smtClean="0">
                          <a:solidFill>
                            <a:srgbClr val="000000"/>
                          </a:solidFill>
                          <a:latin typeface="Garamond" charset="0"/>
                          <a:cs typeface="Arial" charset="0"/>
                        </a:rPr>
                        <a:t>; P – </a:t>
                      </a:r>
                      <a:r>
                        <a:rPr lang="de-DE" sz="1800" dirty="0" err="1" smtClean="0">
                          <a:solidFill>
                            <a:srgbClr val="000000"/>
                          </a:solidFill>
                          <a:latin typeface="Garamond" charset="0"/>
                          <a:cs typeface="Arial" charset="0"/>
                        </a:rPr>
                        <a:t>indirect</a:t>
                      </a:r>
                      <a:r>
                        <a:rPr lang="de-DE" sz="1800" dirty="0" smtClean="0">
                          <a:solidFill>
                            <a:srgbClr val="000000"/>
                          </a:solidFill>
                          <a:latin typeface="Garamond" charset="0"/>
                          <a:cs typeface="Arial" charset="0"/>
                        </a:rPr>
                        <a:t> </a:t>
                      </a:r>
                      <a:r>
                        <a:rPr lang="de-DE" sz="1800" dirty="0" err="1" smtClean="0">
                          <a:solidFill>
                            <a:srgbClr val="000000"/>
                          </a:solidFill>
                          <a:latin typeface="Garamond" charset="0"/>
                          <a:cs typeface="Arial" charset="0"/>
                        </a:rPr>
                        <a:t>infringement</a:t>
                      </a:r>
                      <a:r>
                        <a:rPr lang="de-DE" sz="1800" dirty="0" smtClean="0">
                          <a:solidFill>
                            <a:srgbClr val="000000"/>
                          </a:solidFill>
                          <a:latin typeface="Garamond" charset="0"/>
                          <a:cs typeface="Arial" charset="0"/>
                        </a:rPr>
                        <a:t>; TS – </a:t>
                      </a:r>
                      <a:r>
                        <a:rPr lang="de-DE" sz="1800" dirty="0" err="1" smtClean="0">
                          <a:solidFill>
                            <a:srgbClr val="000000"/>
                          </a:solidFill>
                          <a:latin typeface="Garamond" charset="0"/>
                          <a:cs typeface="Arial" charset="0"/>
                        </a:rPr>
                        <a:t>third</a:t>
                      </a:r>
                      <a:r>
                        <a:rPr lang="de-DE" sz="1800" dirty="0" smtClean="0">
                          <a:solidFill>
                            <a:srgbClr val="000000"/>
                          </a:solidFill>
                          <a:latin typeface="Garamond" charset="0"/>
                          <a:cs typeface="Arial" charset="0"/>
                        </a:rPr>
                        <a:t> </a:t>
                      </a:r>
                      <a:r>
                        <a:rPr lang="de-DE" sz="1800" dirty="0" err="1" smtClean="0">
                          <a:solidFill>
                            <a:srgbClr val="000000"/>
                          </a:solidFill>
                          <a:latin typeface="Garamond" charset="0"/>
                          <a:cs typeface="Arial" charset="0"/>
                        </a:rPr>
                        <a:t>parties</a:t>
                      </a:r>
                      <a:endParaRPr lang="de-DE" sz="1800" dirty="0" smtClean="0">
                        <a:solidFill>
                          <a:srgbClr val="000000"/>
                        </a:solidFill>
                        <a:latin typeface="Garamond" charset="0"/>
                        <a:cs typeface="Arial" charset="0"/>
                      </a:endParaRPr>
                    </a:p>
                    <a:p>
                      <a:endParaRPr lang="en-US" dirty="0"/>
                    </a:p>
                  </a:txBody>
                  <a:tcP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1" dirty="0" smtClean="0"/>
                        <a:t>REMEDIES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1800" dirty="0" err="1" smtClean="0">
                          <a:solidFill>
                            <a:srgbClr val="000000"/>
                          </a:solidFill>
                          <a:latin typeface="Garamond" charset="0"/>
                          <a:cs typeface="Arial" charset="0"/>
                        </a:rPr>
                        <a:t>no</a:t>
                      </a:r>
                      <a:r>
                        <a:rPr lang="de-DE" sz="1800" dirty="0" smtClean="0">
                          <a:solidFill>
                            <a:srgbClr val="000000"/>
                          </a:solidFill>
                          <a:latin typeface="Garamond" charset="0"/>
                          <a:cs typeface="Arial" charset="0"/>
                        </a:rPr>
                        <a:t> </a:t>
                      </a:r>
                      <a:r>
                        <a:rPr lang="de-DE" sz="1800" dirty="0" err="1" smtClean="0">
                          <a:solidFill>
                            <a:srgbClr val="000000"/>
                          </a:solidFill>
                          <a:latin typeface="Garamond" charset="0"/>
                          <a:cs typeface="Arial" charset="0"/>
                        </a:rPr>
                        <a:t>knowledge</a:t>
                      </a:r>
                      <a:r>
                        <a:rPr lang="de-DE" sz="1800" dirty="0" smtClean="0">
                          <a:solidFill>
                            <a:srgbClr val="000000"/>
                          </a:solidFill>
                          <a:latin typeface="Garamond" charset="0"/>
                          <a:cs typeface="Arial" charset="0"/>
                        </a:rPr>
                        <a:t> </a:t>
                      </a:r>
                      <a:r>
                        <a:rPr lang="de-DE" sz="1800" dirty="0" err="1" smtClean="0">
                          <a:solidFill>
                            <a:srgbClr val="000000"/>
                          </a:solidFill>
                          <a:latin typeface="Garamond" charset="0"/>
                          <a:cs typeface="Arial" charset="0"/>
                        </a:rPr>
                        <a:t>that</a:t>
                      </a:r>
                      <a:r>
                        <a:rPr lang="de-DE" sz="1800" dirty="0" smtClean="0">
                          <a:solidFill>
                            <a:srgbClr val="000000"/>
                          </a:solidFill>
                          <a:latin typeface="Garamond" charset="0"/>
                          <a:cs typeface="Arial" charset="0"/>
                        </a:rPr>
                        <a:t> </a:t>
                      </a:r>
                      <a:r>
                        <a:rPr lang="de-DE" sz="1800" dirty="0" err="1" smtClean="0">
                          <a:solidFill>
                            <a:srgbClr val="000000"/>
                          </a:solidFill>
                          <a:latin typeface="Garamond" charset="0"/>
                          <a:cs typeface="Arial" charset="0"/>
                        </a:rPr>
                        <a:t>right</a:t>
                      </a:r>
                      <a:r>
                        <a:rPr lang="de-DE" sz="1800" dirty="0" smtClean="0">
                          <a:solidFill>
                            <a:srgbClr val="000000"/>
                          </a:solidFill>
                          <a:latin typeface="Garamond" charset="0"/>
                          <a:cs typeface="Arial" charset="0"/>
                        </a:rPr>
                        <a:t> </a:t>
                      </a:r>
                      <a:r>
                        <a:rPr lang="de-DE" sz="1800" dirty="0" err="1" smtClean="0">
                          <a:solidFill>
                            <a:srgbClr val="000000"/>
                          </a:solidFill>
                          <a:latin typeface="Garamond" charset="0"/>
                          <a:cs typeface="Arial" charset="0"/>
                        </a:rPr>
                        <a:t>existed</a:t>
                      </a:r>
                      <a:r>
                        <a:rPr lang="de-DE" sz="1800" dirty="0" smtClean="0">
                          <a:solidFill>
                            <a:srgbClr val="000000"/>
                          </a:solidFill>
                          <a:latin typeface="Garamond" charset="0"/>
                          <a:cs typeface="Arial" charset="0"/>
                        </a:rPr>
                        <a:t> (</a:t>
                      </a:r>
                      <a:r>
                        <a:rPr lang="de-DE" sz="1800" dirty="0" err="1" smtClean="0">
                          <a:solidFill>
                            <a:srgbClr val="000000"/>
                          </a:solidFill>
                          <a:latin typeface="Garamond" charset="0"/>
                          <a:cs typeface="Arial" charset="0"/>
                        </a:rPr>
                        <a:t>most</a:t>
                      </a:r>
                      <a:r>
                        <a:rPr lang="de-DE" sz="1800" dirty="0" smtClean="0">
                          <a:solidFill>
                            <a:srgbClr val="000000"/>
                          </a:solidFill>
                          <a:latin typeface="Garamond" charset="0"/>
                          <a:cs typeface="Arial" charset="0"/>
                        </a:rPr>
                        <a:t> </a:t>
                      </a:r>
                      <a:r>
                        <a:rPr lang="de-DE" sz="1800" dirty="0" err="1" smtClean="0">
                          <a:solidFill>
                            <a:srgbClr val="000000"/>
                          </a:solidFill>
                          <a:latin typeface="Garamond" charset="0"/>
                          <a:cs typeface="Arial" charset="0"/>
                        </a:rPr>
                        <a:t>common</a:t>
                      </a:r>
                      <a:r>
                        <a:rPr lang="de-DE" sz="1800" dirty="0" smtClean="0">
                          <a:solidFill>
                            <a:srgbClr val="000000"/>
                          </a:solidFill>
                          <a:latin typeface="Garamond" charset="0"/>
                          <a:cs typeface="Arial" charset="0"/>
                        </a:rPr>
                        <a:t>) OR </a:t>
                      </a:r>
                      <a:r>
                        <a:rPr lang="de-DE" sz="1800" dirty="0" err="1" smtClean="0">
                          <a:solidFill>
                            <a:srgbClr val="000000"/>
                          </a:solidFill>
                          <a:latin typeface="Garamond" charset="0"/>
                          <a:cs typeface="Arial" charset="0"/>
                        </a:rPr>
                        <a:t>no</a:t>
                      </a:r>
                      <a:r>
                        <a:rPr lang="de-DE" sz="1800" dirty="0" smtClean="0">
                          <a:solidFill>
                            <a:srgbClr val="000000"/>
                          </a:solidFill>
                          <a:latin typeface="Garamond" charset="0"/>
                          <a:cs typeface="Arial" charset="0"/>
                        </a:rPr>
                        <a:t> </a:t>
                      </a:r>
                      <a:r>
                        <a:rPr lang="de-DE" sz="1800" dirty="0" err="1" smtClean="0">
                          <a:solidFill>
                            <a:srgbClr val="000000"/>
                          </a:solidFill>
                          <a:latin typeface="Garamond" charset="0"/>
                          <a:cs typeface="Arial" charset="0"/>
                        </a:rPr>
                        <a:t>knowledge</a:t>
                      </a:r>
                      <a:r>
                        <a:rPr lang="de-DE" sz="1800" dirty="0" smtClean="0">
                          <a:solidFill>
                            <a:srgbClr val="000000"/>
                          </a:solidFill>
                          <a:latin typeface="Garamond" charset="0"/>
                          <a:cs typeface="Arial" charset="0"/>
                        </a:rPr>
                        <a:t> </a:t>
                      </a:r>
                      <a:r>
                        <a:rPr lang="de-DE" sz="1800" dirty="0" err="1" smtClean="0">
                          <a:solidFill>
                            <a:srgbClr val="000000"/>
                          </a:solidFill>
                          <a:latin typeface="Garamond" charset="0"/>
                          <a:cs typeface="Arial" charset="0"/>
                        </a:rPr>
                        <a:t>of</a:t>
                      </a:r>
                      <a:r>
                        <a:rPr lang="de-DE" sz="1800" dirty="0" smtClean="0">
                          <a:solidFill>
                            <a:srgbClr val="000000"/>
                          </a:solidFill>
                          <a:latin typeface="Garamond" charset="0"/>
                          <a:cs typeface="Arial" charset="0"/>
                        </a:rPr>
                        <a:t> </a:t>
                      </a:r>
                      <a:r>
                        <a:rPr lang="de-DE" sz="1800" dirty="0" err="1" smtClean="0">
                          <a:solidFill>
                            <a:srgbClr val="000000"/>
                          </a:solidFill>
                          <a:latin typeface="Garamond" charset="0"/>
                          <a:cs typeface="Arial" charset="0"/>
                        </a:rPr>
                        <a:t>infringing</a:t>
                      </a:r>
                      <a:r>
                        <a:rPr lang="de-DE" sz="1800" dirty="0" smtClean="0">
                          <a:solidFill>
                            <a:srgbClr val="000000"/>
                          </a:solidFill>
                          <a:latin typeface="Garamond" charset="0"/>
                          <a:cs typeface="Arial" charset="0"/>
                        </a:rPr>
                        <a:t> </a:t>
                      </a:r>
                      <a:r>
                        <a:rPr lang="de-DE" sz="1800" dirty="0" err="1" smtClean="0">
                          <a:solidFill>
                            <a:srgbClr val="000000"/>
                          </a:solidFill>
                          <a:latin typeface="Garamond" charset="0"/>
                          <a:cs typeface="Arial" charset="0"/>
                        </a:rPr>
                        <a:t>activity</a:t>
                      </a:r>
                      <a:r>
                        <a:rPr lang="de-DE" sz="1800" dirty="0" smtClean="0">
                          <a:solidFill>
                            <a:srgbClr val="000000"/>
                          </a:solidFill>
                          <a:latin typeface="Garamond" charset="0"/>
                          <a:cs typeface="Arial" charset="0"/>
                        </a:rPr>
                        <a:t> </a:t>
                      </a:r>
                      <a:endParaRPr lang="en-US" dirty="0"/>
                    </a:p>
                  </a:txBody>
                  <a:tcPr>
                    <a:solidFill>
                      <a:schemeClr val="accen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674113">
                <a:tc>
                  <a:txBody>
                    <a:bodyPr/>
                    <a:lstStyle/>
                    <a:p>
                      <a:r>
                        <a:rPr lang="en-US" sz="2800" b="1" dirty="0" smtClean="0"/>
                        <a:t>PURPOSE</a:t>
                      </a:r>
                      <a:endParaRPr lang="en-US" sz="28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1" dirty="0" smtClean="0"/>
                        <a:t>ACQUISITION</a:t>
                      </a:r>
                    </a:p>
                    <a:p>
                      <a:pPr marL="495300" indent="-495300"/>
                      <a:r>
                        <a:rPr lang="de-DE" sz="1800" dirty="0" smtClean="0">
                          <a:solidFill>
                            <a:srgbClr val="000000"/>
                          </a:solidFill>
                          <a:latin typeface="Garamond" charset="0"/>
                          <a:cs typeface="Arial" charset="0"/>
                        </a:rPr>
                        <a:t>© type </a:t>
                      </a:r>
                      <a:r>
                        <a:rPr lang="de-DE" sz="1800" dirty="0" err="1" smtClean="0">
                          <a:solidFill>
                            <a:srgbClr val="000000"/>
                          </a:solidFill>
                          <a:latin typeface="Garamond" charset="0"/>
                          <a:cs typeface="Arial" charset="0"/>
                        </a:rPr>
                        <a:t>of</a:t>
                      </a:r>
                      <a:r>
                        <a:rPr lang="de-DE" sz="1800" dirty="0" smtClean="0">
                          <a:solidFill>
                            <a:srgbClr val="000000"/>
                          </a:solidFill>
                          <a:latin typeface="Garamond" charset="0"/>
                          <a:cs typeface="Arial" charset="0"/>
                        </a:rPr>
                        <a:t> </a:t>
                      </a:r>
                      <a:r>
                        <a:rPr lang="de-DE" sz="1800" dirty="0" err="1" smtClean="0">
                          <a:solidFill>
                            <a:srgbClr val="000000"/>
                          </a:solidFill>
                          <a:latin typeface="Garamond" charset="0"/>
                          <a:cs typeface="Arial" charset="0"/>
                        </a:rPr>
                        <a:t>work</a:t>
                      </a:r>
                      <a:r>
                        <a:rPr lang="de-DE" sz="1800" dirty="0" smtClean="0">
                          <a:solidFill>
                            <a:srgbClr val="000000"/>
                          </a:solidFill>
                          <a:latin typeface="Garamond" charset="0"/>
                          <a:cs typeface="Arial" charset="0"/>
                        </a:rPr>
                        <a:t>, TM – </a:t>
                      </a:r>
                      <a:r>
                        <a:rPr lang="de-DE" sz="1800" dirty="0" err="1" smtClean="0">
                          <a:solidFill>
                            <a:srgbClr val="000000"/>
                          </a:solidFill>
                          <a:latin typeface="Garamond" charset="0"/>
                          <a:cs typeface="Arial" charset="0"/>
                        </a:rPr>
                        <a:t>bad</a:t>
                      </a:r>
                      <a:r>
                        <a:rPr lang="de-DE" sz="1800" baseline="0" dirty="0" smtClean="0">
                          <a:solidFill>
                            <a:srgbClr val="000000"/>
                          </a:solidFill>
                          <a:latin typeface="Garamond" charset="0"/>
                          <a:cs typeface="Arial" charset="0"/>
                        </a:rPr>
                        <a:t> </a:t>
                      </a:r>
                      <a:r>
                        <a:rPr lang="de-DE" sz="1800" dirty="0" err="1" smtClean="0">
                          <a:solidFill>
                            <a:srgbClr val="000000"/>
                          </a:solidFill>
                          <a:latin typeface="Garamond" charset="0"/>
                          <a:cs typeface="Arial" charset="0"/>
                        </a:rPr>
                        <a:t>faith</a:t>
                      </a:r>
                      <a:r>
                        <a:rPr lang="de-DE" sz="1800" dirty="0" smtClean="0">
                          <a:solidFill>
                            <a:srgbClr val="000000"/>
                          </a:solidFill>
                          <a:latin typeface="Garamond" charset="0"/>
                          <a:cs typeface="Arial" charset="0"/>
                        </a:rPr>
                        <a:t> (</a:t>
                      </a:r>
                      <a:r>
                        <a:rPr lang="de-DE" sz="1800" dirty="0" err="1" smtClean="0">
                          <a:solidFill>
                            <a:srgbClr val="000000"/>
                          </a:solidFill>
                          <a:latin typeface="Garamond" charset="0"/>
                          <a:cs typeface="Arial" charset="0"/>
                        </a:rPr>
                        <a:t>harm</a:t>
                      </a:r>
                      <a:r>
                        <a:rPr lang="de-DE" sz="1800" dirty="0" smtClean="0">
                          <a:solidFill>
                            <a:srgbClr val="000000"/>
                          </a:solidFill>
                          <a:latin typeface="Garamond" charset="0"/>
                          <a:cs typeface="Arial" charset="0"/>
                        </a:rPr>
                        <a:t> </a:t>
                      </a:r>
                      <a:r>
                        <a:rPr lang="de-DE" sz="1800" dirty="0" err="1" smtClean="0">
                          <a:solidFill>
                            <a:srgbClr val="000000"/>
                          </a:solidFill>
                          <a:latin typeface="Garamond" charset="0"/>
                          <a:cs typeface="Arial" charset="0"/>
                        </a:rPr>
                        <a:t>competitors</a:t>
                      </a:r>
                      <a:r>
                        <a:rPr lang="de-DE" sz="1800" dirty="0" smtClean="0">
                          <a:solidFill>
                            <a:srgbClr val="000000"/>
                          </a:solidFill>
                          <a:latin typeface="Garamond" charset="0"/>
                          <a:cs typeface="Arial" charset="0"/>
                        </a:rPr>
                        <a:t>, </a:t>
                      </a:r>
                      <a:r>
                        <a:rPr lang="de-DE" sz="1800" dirty="0" err="1" smtClean="0">
                          <a:solidFill>
                            <a:srgbClr val="000000"/>
                          </a:solidFill>
                          <a:latin typeface="Garamond" charset="0"/>
                          <a:cs typeface="Arial" charset="0"/>
                        </a:rPr>
                        <a:t>clutter</a:t>
                      </a:r>
                      <a:r>
                        <a:rPr lang="de-DE" sz="1800" dirty="0" smtClean="0">
                          <a:solidFill>
                            <a:srgbClr val="000000"/>
                          </a:solidFill>
                          <a:latin typeface="Garamond" charset="0"/>
                          <a:cs typeface="Arial" charset="0"/>
                        </a:rPr>
                        <a:t> </a:t>
                      </a:r>
                      <a:r>
                        <a:rPr lang="de-DE" sz="1800" dirty="0" err="1" smtClean="0">
                          <a:solidFill>
                            <a:srgbClr val="000000"/>
                          </a:solidFill>
                          <a:latin typeface="Garamond" charset="0"/>
                          <a:cs typeface="Arial" charset="0"/>
                        </a:rPr>
                        <a:t>register</a:t>
                      </a:r>
                      <a:r>
                        <a:rPr lang="de-DE" sz="1800" dirty="0" smtClean="0">
                          <a:solidFill>
                            <a:srgbClr val="000000"/>
                          </a:solidFill>
                          <a:latin typeface="Garamond" charset="0"/>
                          <a:cs typeface="Arial" charset="0"/>
                        </a:rPr>
                        <a:t>); P – </a:t>
                      </a:r>
                      <a:r>
                        <a:rPr lang="de-DE" sz="1800" dirty="0" err="1" smtClean="0">
                          <a:solidFill>
                            <a:srgbClr val="000000"/>
                          </a:solidFill>
                          <a:latin typeface="Garamond" charset="0"/>
                          <a:cs typeface="Arial" charset="0"/>
                        </a:rPr>
                        <a:t>novel</a:t>
                      </a:r>
                      <a:r>
                        <a:rPr lang="de-DE" sz="1800" dirty="0" smtClean="0">
                          <a:solidFill>
                            <a:srgbClr val="000000"/>
                          </a:solidFill>
                          <a:latin typeface="Garamond" charset="0"/>
                          <a:cs typeface="Arial" charset="0"/>
                        </a:rPr>
                        <a:t> </a:t>
                      </a:r>
                      <a:r>
                        <a:rPr lang="de-DE" sz="1800" dirty="0" err="1" smtClean="0">
                          <a:solidFill>
                            <a:srgbClr val="000000"/>
                          </a:solidFill>
                          <a:latin typeface="Garamond" charset="0"/>
                          <a:cs typeface="Arial" charset="0"/>
                        </a:rPr>
                        <a:t>inventions</a:t>
                      </a:r>
                      <a:endParaRPr lang="de-DE" sz="1800" dirty="0" smtClean="0">
                        <a:solidFill>
                          <a:srgbClr val="000000"/>
                        </a:solidFill>
                        <a:latin typeface="Garamond" charset="0"/>
                        <a:cs typeface="Arial" charset="0"/>
                      </a:endParaRPr>
                    </a:p>
                    <a:p>
                      <a:endParaRPr lang="en-US" dirty="0"/>
                    </a:p>
                  </a:txBody>
                  <a:tcPr>
                    <a:solidFill>
                      <a:srgbClr val="FFE699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1" dirty="0" smtClean="0"/>
                        <a:t>LIABILITY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1800" dirty="0" err="1" smtClean="0">
                          <a:solidFill>
                            <a:srgbClr val="000000"/>
                          </a:solidFill>
                          <a:latin typeface="Garamond" charset="0"/>
                          <a:cs typeface="Arial" charset="0"/>
                        </a:rPr>
                        <a:t>plays</a:t>
                      </a:r>
                      <a:r>
                        <a:rPr lang="de-DE" sz="1800" dirty="0" smtClean="0">
                          <a:solidFill>
                            <a:srgbClr val="000000"/>
                          </a:solidFill>
                          <a:latin typeface="Garamond" charset="0"/>
                          <a:cs typeface="Arial" charset="0"/>
                        </a:rPr>
                        <a:t> </a:t>
                      </a:r>
                      <a:r>
                        <a:rPr lang="de-DE" sz="1800" dirty="0" err="1" smtClean="0">
                          <a:solidFill>
                            <a:srgbClr val="000000"/>
                          </a:solidFill>
                          <a:latin typeface="Garamond" charset="0"/>
                          <a:cs typeface="Arial" charset="0"/>
                        </a:rPr>
                        <a:t>the</a:t>
                      </a:r>
                      <a:r>
                        <a:rPr lang="de-DE" sz="1800" dirty="0" smtClean="0">
                          <a:solidFill>
                            <a:srgbClr val="000000"/>
                          </a:solidFill>
                          <a:latin typeface="Garamond" charset="0"/>
                          <a:cs typeface="Arial" charset="0"/>
                        </a:rPr>
                        <a:t> </a:t>
                      </a:r>
                      <a:r>
                        <a:rPr lang="de-DE" sz="1800" dirty="0" err="1" smtClean="0">
                          <a:solidFill>
                            <a:srgbClr val="000000"/>
                          </a:solidFill>
                          <a:latin typeface="Garamond" charset="0"/>
                          <a:cs typeface="Arial" charset="0"/>
                        </a:rPr>
                        <a:t>biggest</a:t>
                      </a:r>
                      <a:r>
                        <a:rPr lang="de-DE" sz="1800" dirty="0" smtClean="0">
                          <a:solidFill>
                            <a:srgbClr val="000000"/>
                          </a:solidFill>
                          <a:latin typeface="Garamond" charset="0"/>
                          <a:cs typeface="Arial" charset="0"/>
                        </a:rPr>
                        <a:t> </a:t>
                      </a:r>
                      <a:r>
                        <a:rPr lang="de-DE" sz="1800" dirty="0" err="1" smtClean="0">
                          <a:solidFill>
                            <a:srgbClr val="000000"/>
                          </a:solidFill>
                          <a:latin typeface="Garamond" charset="0"/>
                          <a:cs typeface="Arial" charset="0"/>
                        </a:rPr>
                        <a:t>role</a:t>
                      </a:r>
                      <a:r>
                        <a:rPr lang="de-DE" sz="1800" dirty="0" smtClean="0">
                          <a:solidFill>
                            <a:srgbClr val="000000"/>
                          </a:solidFill>
                          <a:latin typeface="Garamond" charset="0"/>
                          <a:cs typeface="Arial" charset="0"/>
                        </a:rPr>
                        <a:t> – in </a:t>
                      </a:r>
                      <a:r>
                        <a:rPr lang="de-DE" sz="1800" dirty="0" err="1" smtClean="0">
                          <a:solidFill>
                            <a:srgbClr val="000000"/>
                          </a:solidFill>
                          <a:latin typeface="Garamond" charset="0"/>
                          <a:cs typeface="Arial" charset="0"/>
                        </a:rPr>
                        <a:t>relation</a:t>
                      </a:r>
                      <a:r>
                        <a:rPr lang="de-DE" sz="1800" dirty="0" smtClean="0">
                          <a:solidFill>
                            <a:srgbClr val="000000"/>
                          </a:solidFill>
                          <a:latin typeface="Garamond" charset="0"/>
                          <a:cs typeface="Arial" charset="0"/>
                        </a:rPr>
                        <a:t> </a:t>
                      </a:r>
                      <a:r>
                        <a:rPr lang="de-DE" sz="1800" dirty="0" err="1" smtClean="0">
                          <a:solidFill>
                            <a:srgbClr val="000000"/>
                          </a:solidFill>
                          <a:latin typeface="Garamond" charset="0"/>
                          <a:cs typeface="Arial" charset="0"/>
                        </a:rPr>
                        <a:t>to</a:t>
                      </a:r>
                      <a:r>
                        <a:rPr lang="de-DE" sz="1800" dirty="0" smtClean="0">
                          <a:solidFill>
                            <a:srgbClr val="000000"/>
                          </a:solidFill>
                          <a:latin typeface="Garamond" charset="0"/>
                          <a:cs typeface="Arial" charset="0"/>
                        </a:rPr>
                        <a:t> </a:t>
                      </a:r>
                      <a:r>
                        <a:rPr lang="de-DE" sz="1800" dirty="0" err="1" smtClean="0">
                          <a:solidFill>
                            <a:srgbClr val="000000"/>
                          </a:solidFill>
                          <a:latin typeface="Garamond" charset="0"/>
                          <a:cs typeface="Arial" charset="0"/>
                        </a:rPr>
                        <a:t>exceptions</a:t>
                      </a:r>
                      <a:r>
                        <a:rPr lang="de-DE" sz="1800" dirty="0" smtClean="0">
                          <a:solidFill>
                            <a:srgbClr val="000000"/>
                          </a:solidFill>
                          <a:latin typeface="Garamond" charset="0"/>
                          <a:cs typeface="Arial" charset="0"/>
                        </a:rPr>
                        <a:t> </a:t>
                      </a:r>
                      <a:r>
                        <a:rPr lang="de-DE" sz="1800" dirty="0" err="1" smtClean="0">
                          <a:solidFill>
                            <a:srgbClr val="000000"/>
                          </a:solidFill>
                          <a:latin typeface="Garamond" charset="0"/>
                          <a:cs typeface="Arial" charset="0"/>
                        </a:rPr>
                        <a:t>for</a:t>
                      </a:r>
                      <a:r>
                        <a:rPr lang="de-DE" sz="1800" dirty="0" smtClean="0">
                          <a:solidFill>
                            <a:srgbClr val="000000"/>
                          </a:solidFill>
                          <a:latin typeface="Garamond" charset="0"/>
                          <a:cs typeface="Arial" charset="0"/>
                        </a:rPr>
                        <a:t> ©, P, TS </a:t>
                      </a:r>
                      <a:r>
                        <a:rPr lang="de-DE" sz="1800" dirty="0" err="1" smtClean="0">
                          <a:solidFill>
                            <a:srgbClr val="000000"/>
                          </a:solidFill>
                          <a:latin typeface="Garamond" charset="0"/>
                          <a:cs typeface="Arial" charset="0"/>
                        </a:rPr>
                        <a:t>and</a:t>
                      </a:r>
                      <a:r>
                        <a:rPr lang="de-DE" sz="1800" dirty="0" smtClean="0">
                          <a:solidFill>
                            <a:srgbClr val="000000"/>
                          </a:solidFill>
                          <a:latin typeface="Garamond" charset="0"/>
                          <a:cs typeface="Arial" charset="0"/>
                        </a:rPr>
                        <a:t> TMs (</a:t>
                      </a:r>
                      <a:r>
                        <a:rPr lang="de-DE" sz="1800" dirty="0" err="1" smtClean="0">
                          <a:solidFill>
                            <a:srgbClr val="000000"/>
                          </a:solidFill>
                          <a:latin typeface="Garamond" charset="0"/>
                          <a:cs typeface="Arial" charset="0"/>
                        </a:rPr>
                        <a:t>and</a:t>
                      </a:r>
                      <a:r>
                        <a:rPr lang="de-DE" sz="1800" dirty="0" smtClean="0">
                          <a:solidFill>
                            <a:srgbClr val="000000"/>
                          </a:solidFill>
                          <a:latin typeface="Garamond" charset="0"/>
                          <a:cs typeface="Arial" charset="0"/>
                        </a:rPr>
                        <a:t> </a:t>
                      </a:r>
                      <a:r>
                        <a:rPr lang="de-DE" sz="1800" dirty="0" err="1" smtClean="0">
                          <a:solidFill>
                            <a:srgbClr val="000000"/>
                          </a:solidFill>
                          <a:latin typeface="Garamond" charset="0"/>
                          <a:cs typeface="Arial" charset="0"/>
                        </a:rPr>
                        <a:t>for</a:t>
                      </a:r>
                      <a:r>
                        <a:rPr lang="de-DE" sz="1800" dirty="0" smtClean="0">
                          <a:solidFill>
                            <a:srgbClr val="000000"/>
                          </a:solidFill>
                          <a:latin typeface="Garamond" charset="0"/>
                          <a:cs typeface="Arial" charset="0"/>
                        </a:rPr>
                        <a:t> </a:t>
                      </a:r>
                      <a:r>
                        <a:rPr lang="de-DE" sz="1800" dirty="0" err="1" smtClean="0">
                          <a:solidFill>
                            <a:srgbClr val="000000"/>
                          </a:solidFill>
                          <a:latin typeface="Garamond" charset="0"/>
                          <a:cs typeface="Arial" charset="0"/>
                        </a:rPr>
                        <a:t>free</a:t>
                      </a:r>
                      <a:r>
                        <a:rPr lang="de-DE" sz="1800" dirty="0" smtClean="0">
                          <a:solidFill>
                            <a:srgbClr val="000000"/>
                          </a:solidFill>
                          <a:latin typeface="Garamond" charset="0"/>
                          <a:cs typeface="Arial" charset="0"/>
                        </a:rPr>
                        <a:t> </a:t>
                      </a:r>
                      <a:r>
                        <a:rPr lang="de-DE" sz="1800" dirty="0" err="1" smtClean="0">
                          <a:solidFill>
                            <a:srgbClr val="000000"/>
                          </a:solidFill>
                          <a:latin typeface="Garamond" charset="0"/>
                          <a:cs typeface="Arial" charset="0"/>
                        </a:rPr>
                        <a:t>riding</a:t>
                      </a:r>
                      <a:r>
                        <a:rPr lang="de-DE" sz="1800" dirty="0" smtClean="0">
                          <a:solidFill>
                            <a:srgbClr val="000000"/>
                          </a:solidFill>
                          <a:latin typeface="Garamond" charset="0"/>
                          <a:cs typeface="Arial" charset="0"/>
                        </a:rPr>
                        <a:t> in TMs)</a:t>
                      </a:r>
                      <a:endParaRPr lang="de-DE" sz="1800" b="1" dirty="0" smtClean="0">
                        <a:solidFill>
                          <a:srgbClr val="000000"/>
                        </a:solidFill>
                        <a:latin typeface="Garamond" charset="0"/>
                        <a:cs typeface="Arial" charset="0"/>
                      </a:endParaRPr>
                    </a:p>
                    <a:p>
                      <a:endParaRPr lang="en-US" b="1" dirty="0"/>
                    </a:p>
                  </a:txBody>
                  <a:tcPr>
                    <a:solidFill>
                      <a:srgbClr val="ED7D3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1" dirty="0" smtClean="0"/>
                        <a:t>REMEDIES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800" dirty="0" smtClean="0">
                          <a:solidFill>
                            <a:srgbClr val="000000"/>
                          </a:solidFill>
                          <a:latin typeface="Garamond" charset="0"/>
                          <a:cs typeface="Arial" charset="0"/>
                        </a:rPr>
                        <a:t>why engaged in the conduct? (TS mainly, </a:t>
                      </a:r>
                      <a:r>
                        <a:rPr lang="de-DE" sz="1800" dirty="0" smtClean="0">
                          <a:solidFill>
                            <a:srgbClr val="000000"/>
                          </a:solidFill>
                          <a:latin typeface="Garamond" charset="0"/>
                          <a:cs typeface="Arial" charset="0"/>
                        </a:rPr>
                        <a:t>©); </a:t>
                      </a:r>
                      <a:r>
                        <a:rPr lang="de-DE" sz="1800" dirty="0" err="1" smtClean="0">
                          <a:solidFill>
                            <a:srgbClr val="000000"/>
                          </a:solidFill>
                          <a:latin typeface="Garamond" charset="0"/>
                          <a:cs typeface="Arial" charset="0"/>
                        </a:rPr>
                        <a:t>is</a:t>
                      </a:r>
                      <a:r>
                        <a:rPr lang="de-DE" sz="1800" dirty="0" smtClean="0">
                          <a:solidFill>
                            <a:srgbClr val="000000"/>
                          </a:solidFill>
                          <a:latin typeface="Garamond" charset="0"/>
                          <a:cs typeface="Arial" charset="0"/>
                        </a:rPr>
                        <a:t> </a:t>
                      </a:r>
                      <a:r>
                        <a:rPr lang="de-DE" sz="1800" dirty="0" err="1" smtClean="0">
                          <a:solidFill>
                            <a:srgbClr val="000000"/>
                          </a:solidFill>
                          <a:latin typeface="Garamond" charset="0"/>
                          <a:cs typeface="Arial" charset="0"/>
                        </a:rPr>
                        <a:t>pf</a:t>
                      </a:r>
                      <a:r>
                        <a:rPr lang="de-DE" sz="1800" dirty="0" smtClean="0">
                          <a:solidFill>
                            <a:srgbClr val="000000"/>
                          </a:solidFill>
                          <a:latin typeface="Garamond" charset="0"/>
                          <a:cs typeface="Arial" charset="0"/>
                        </a:rPr>
                        <a:t> </a:t>
                      </a:r>
                      <a:r>
                        <a:rPr lang="de-DE" sz="1800" dirty="0" err="1" smtClean="0">
                          <a:solidFill>
                            <a:srgbClr val="000000"/>
                          </a:solidFill>
                          <a:latin typeface="Garamond" charset="0"/>
                          <a:cs typeface="Arial" charset="0"/>
                        </a:rPr>
                        <a:t>bringing</a:t>
                      </a:r>
                      <a:r>
                        <a:rPr lang="de-DE" sz="1800" dirty="0" smtClean="0">
                          <a:solidFill>
                            <a:srgbClr val="000000"/>
                          </a:solidFill>
                          <a:latin typeface="Garamond" charset="0"/>
                          <a:cs typeface="Arial" charset="0"/>
                        </a:rPr>
                        <a:t> </a:t>
                      </a:r>
                      <a:r>
                        <a:rPr lang="de-DE" sz="1800" dirty="0" err="1" smtClean="0">
                          <a:solidFill>
                            <a:srgbClr val="000000"/>
                          </a:solidFill>
                          <a:latin typeface="Garamond" charset="0"/>
                          <a:cs typeface="Arial" charset="0"/>
                        </a:rPr>
                        <a:t>proceedings</a:t>
                      </a:r>
                      <a:r>
                        <a:rPr lang="de-DE" sz="1800" dirty="0" smtClean="0">
                          <a:solidFill>
                            <a:srgbClr val="000000"/>
                          </a:solidFill>
                          <a:latin typeface="Garamond" charset="0"/>
                          <a:cs typeface="Arial" charset="0"/>
                        </a:rPr>
                        <a:t> in </a:t>
                      </a:r>
                      <a:r>
                        <a:rPr lang="de-DE" sz="1800" dirty="0" err="1" smtClean="0">
                          <a:solidFill>
                            <a:srgbClr val="000000"/>
                          </a:solidFill>
                          <a:latin typeface="Garamond" charset="0"/>
                          <a:cs typeface="Arial" charset="0"/>
                        </a:rPr>
                        <a:t>good</a:t>
                      </a:r>
                      <a:r>
                        <a:rPr lang="de-DE" sz="1800" dirty="0" smtClean="0">
                          <a:solidFill>
                            <a:srgbClr val="000000"/>
                          </a:solidFill>
                          <a:latin typeface="Garamond" charset="0"/>
                          <a:cs typeface="Arial" charset="0"/>
                        </a:rPr>
                        <a:t> </a:t>
                      </a:r>
                      <a:r>
                        <a:rPr lang="de-DE" sz="1800" dirty="0" err="1" smtClean="0">
                          <a:solidFill>
                            <a:srgbClr val="000000"/>
                          </a:solidFill>
                          <a:latin typeface="Garamond" charset="0"/>
                          <a:cs typeface="Arial" charset="0"/>
                        </a:rPr>
                        <a:t>faith</a:t>
                      </a:r>
                      <a:r>
                        <a:rPr lang="de-DE" sz="1800" dirty="0" smtClean="0">
                          <a:solidFill>
                            <a:srgbClr val="000000"/>
                          </a:solidFill>
                          <a:latin typeface="Garamond" charset="0"/>
                          <a:cs typeface="Arial" charset="0"/>
                        </a:rPr>
                        <a:t>?</a:t>
                      </a:r>
                      <a:endParaRPr lang="en-GB" sz="1800" dirty="0" smtClean="0">
                        <a:solidFill>
                          <a:srgbClr val="000000"/>
                        </a:solidFill>
                        <a:latin typeface="Garamond" charset="0"/>
                        <a:cs typeface="Arial" charset="0"/>
                      </a:endParaRPr>
                    </a:p>
                    <a:p>
                      <a:endParaRPr lang="en-US" dirty="0"/>
                    </a:p>
                  </a:txBody>
                  <a:tcPr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0115919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830174-F6ED-4244-9500-E24F57E09E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 smtClean="0"/>
              <a:t>NORMATIVE REFLECTIONS</a:t>
            </a:r>
            <a:r>
              <a:rPr lang="en-GB" dirty="0"/>
              <a:t/>
            </a:r>
            <a:br>
              <a:rPr lang="en-GB" dirty="0"/>
            </a:b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BF952E5-BE5E-1444-B4C1-499BB4E725F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62995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GB" dirty="0" smtClean="0">
                <a:latin typeface="Garamond" charset="0"/>
                <a:cs typeface="Arial" charset="0"/>
              </a:rPr>
              <a:t>IP AS PROPERTY?</a:t>
            </a:r>
            <a:endParaRPr lang="en-GB" dirty="0">
              <a:latin typeface="Garamond" charset="0"/>
              <a:cs typeface="Arial" charset="0"/>
            </a:endParaRPr>
          </a:p>
        </p:txBody>
      </p:sp>
      <p:sp>
        <p:nvSpPr>
          <p:cNvPr id="80898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>
            <a:noAutofit/>
          </a:bodyPr>
          <a:lstStyle/>
          <a:p>
            <a:pPr marL="495300" indent="-495300"/>
            <a:r>
              <a:rPr lang="de-DE" sz="3200" b="1" dirty="0" err="1" smtClean="0">
                <a:solidFill>
                  <a:srgbClr val="000000"/>
                </a:solidFill>
                <a:latin typeface="Garamond" charset="0"/>
                <a:cs typeface="Arial" charset="0"/>
              </a:rPr>
              <a:t>Mistake</a:t>
            </a:r>
            <a:r>
              <a:rPr lang="de-DE" sz="3200" dirty="0" smtClean="0">
                <a:solidFill>
                  <a:srgbClr val="000000"/>
                </a:solidFill>
                <a:latin typeface="Garamond" charset="0"/>
                <a:cs typeface="Arial" charset="0"/>
              </a:rPr>
              <a:t> </a:t>
            </a:r>
            <a:r>
              <a:rPr lang="de-DE" sz="3200" dirty="0" err="1" smtClean="0">
                <a:solidFill>
                  <a:srgbClr val="000000"/>
                </a:solidFill>
                <a:latin typeface="Garamond" charset="0"/>
                <a:cs typeface="Arial" charset="0"/>
              </a:rPr>
              <a:t>to</a:t>
            </a:r>
            <a:r>
              <a:rPr lang="de-DE" sz="3200" dirty="0" smtClean="0">
                <a:solidFill>
                  <a:srgbClr val="000000"/>
                </a:solidFill>
                <a:latin typeface="Garamond" charset="0"/>
                <a:cs typeface="Arial" charset="0"/>
              </a:rPr>
              <a:t> </a:t>
            </a:r>
            <a:r>
              <a:rPr lang="de-DE" sz="3200" dirty="0" err="1" smtClean="0">
                <a:solidFill>
                  <a:srgbClr val="000000"/>
                </a:solidFill>
                <a:latin typeface="Garamond" charset="0"/>
                <a:cs typeface="Arial" charset="0"/>
              </a:rPr>
              <a:t>assume</a:t>
            </a:r>
            <a:r>
              <a:rPr lang="de-DE" sz="3200" dirty="0" smtClean="0">
                <a:solidFill>
                  <a:srgbClr val="000000"/>
                </a:solidFill>
                <a:latin typeface="Garamond" charset="0"/>
                <a:cs typeface="Arial" charset="0"/>
              </a:rPr>
              <a:t> </a:t>
            </a:r>
            <a:r>
              <a:rPr lang="de-DE" sz="3200" dirty="0" err="1" smtClean="0">
                <a:solidFill>
                  <a:srgbClr val="000000"/>
                </a:solidFill>
                <a:latin typeface="Garamond" charset="0"/>
                <a:cs typeface="Arial" charset="0"/>
              </a:rPr>
              <a:t>because</a:t>
            </a:r>
            <a:r>
              <a:rPr lang="de-DE" sz="3200" dirty="0" smtClean="0">
                <a:solidFill>
                  <a:srgbClr val="000000"/>
                </a:solidFill>
                <a:latin typeface="Garamond" charset="0"/>
                <a:cs typeface="Arial" charset="0"/>
              </a:rPr>
              <a:t> </a:t>
            </a:r>
            <a:r>
              <a:rPr lang="de-DE" sz="3200" dirty="0" err="1" smtClean="0">
                <a:solidFill>
                  <a:srgbClr val="000000"/>
                </a:solidFill>
                <a:latin typeface="Garamond" charset="0"/>
                <a:cs typeface="Arial" charset="0"/>
              </a:rPr>
              <a:t>something</a:t>
            </a:r>
            <a:r>
              <a:rPr lang="de-DE" sz="3200" dirty="0" smtClean="0">
                <a:solidFill>
                  <a:srgbClr val="000000"/>
                </a:solidFill>
                <a:latin typeface="Garamond" charset="0"/>
                <a:cs typeface="Arial" charset="0"/>
              </a:rPr>
              <a:t> </a:t>
            </a:r>
            <a:r>
              <a:rPr lang="de-DE" sz="3200" dirty="0" err="1" smtClean="0">
                <a:solidFill>
                  <a:srgbClr val="000000"/>
                </a:solidFill>
                <a:latin typeface="Garamond" charset="0"/>
                <a:cs typeface="Arial" charset="0"/>
              </a:rPr>
              <a:t>is</a:t>
            </a:r>
            <a:r>
              <a:rPr lang="de-DE" sz="3200" dirty="0" smtClean="0">
                <a:solidFill>
                  <a:srgbClr val="000000"/>
                </a:solidFill>
                <a:latin typeface="Garamond" charset="0"/>
                <a:cs typeface="Arial" charset="0"/>
              </a:rPr>
              <a:t> an </a:t>
            </a:r>
            <a:r>
              <a:rPr lang="de-DE" sz="3200" dirty="0" err="1" smtClean="0">
                <a:solidFill>
                  <a:srgbClr val="000000"/>
                </a:solidFill>
                <a:latin typeface="Garamond" charset="0"/>
                <a:cs typeface="Arial" charset="0"/>
              </a:rPr>
              <a:t>intellectual</a:t>
            </a:r>
            <a:r>
              <a:rPr lang="de-DE" sz="3200" dirty="0" smtClean="0">
                <a:solidFill>
                  <a:srgbClr val="000000"/>
                </a:solidFill>
                <a:latin typeface="Garamond" charset="0"/>
                <a:cs typeface="Arial" charset="0"/>
              </a:rPr>
              <a:t> </a:t>
            </a:r>
            <a:r>
              <a:rPr lang="de-DE" sz="3200" i="1" dirty="0" err="1" smtClean="0">
                <a:solidFill>
                  <a:srgbClr val="000000"/>
                </a:solidFill>
                <a:latin typeface="Garamond" charset="0"/>
                <a:cs typeface="Arial" charset="0"/>
              </a:rPr>
              <a:t>property</a:t>
            </a:r>
            <a:r>
              <a:rPr lang="de-DE" sz="3200" i="1" dirty="0" smtClean="0">
                <a:solidFill>
                  <a:srgbClr val="000000"/>
                </a:solidFill>
                <a:latin typeface="Garamond" charset="0"/>
                <a:cs typeface="Arial" charset="0"/>
              </a:rPr>
              <a:t> </a:t>
            </a:r>
            <a:r>
              <a:rPr lang="de-DE" sz="3200" dirty="0" err="1" smtClean="0">
                <a:solidFill>
                  <a:srgbClr val="000000"/>
                </a:solidFill>
                <a:latin typeface="Garamond" charset="0"/>
                <a:cs typeface="Arial" charset="0"/>
              </a:rPr>
              <a:t>right</a:t>
            </a:r>
            <a:r>
              <a:rPr lang="de-DE" sz="3200" dirty="0" smtClean="0">
                <a:solidFill>
                  <a:srgbClr val="000000"/>
                </a:solidFill>
                <a:latin typeface="Garamond" charset="0"/>
                <a:cs typeface="Arial" charset="0"/>
              </a:rPr>
              <a:t> </a:t>
            </a:r>
            <a:r>
              <a:rPr lang="de-DE" sz="3200" dirty="0" err="1" smtClean="0">
                <a:solidFill>
                  <a:srgbClr val="000000"/>
                </a:solidFill>
                <a:latin typeface="Garamond" charset="0"/>
                <a:cs typeface="Arial" charset="0"/>
              </a:rPr>
              <a:t>therefore</a:t>
            </a:r>
            <a:r>
              <a:rPr lang="de-DE" sz="3200" dirty="0" smtClean="0">
                <a:solidFill>
                  <a:srgbClr val="000000"/>
                </a:solidFill>
                <a:latin typeface="Garamond" charset="0"/>
                <a:cs typeface="Arial" charset="0"/>
              </a:rPr>
              <a:t> </a:t>
            </a:r>
            <a:r>
              <a:rPr lang="de-DE" sz="3200" i="1" dirty="0" err="1" smtClean="0">
                <a:solidFill>
                  <a:srgbClr val="000000"/>
                </a:solidFill>
                <a:latin typeface="Garamond" charset="0"/>
                <a:cs typeface="Arial" charset="0"/>
              </a:rPr>
              <a:t>should</a:t>
            </a:r>
            <a:r>
              <a:rPr lang="de-DE" sz="3200" i="1" dirty="0" smtClean="0">
                <a:solidFill>
                  <a:srgbClr val="000000"/>
                </a:solidFill>
                <a:latin typeface="Garamond" charset="0"/>
                <a:cs typeface="Arial" charset="0"/>
              </a:rPr>
              <a:t> </a:t>
            </a:r>
            <a:r>
              <a:rPr lang="de-DE" sz="3200" i="1" dirty="0" err="1" smtClean="0">
                <a:solidFill>
                  <a:srgbClr val="000000"/>
                </a:solidFill>
                <a:latin typeface="Garamond" charset="0"/>
                <a:cs typeface="Arial" charset="0"/>
              </a:rPr>
              <a:t>be</a:t>
            </a:r>
            <a:r>
              <a:rPr lang="de-DE" sz="3200" i="1" dirty="0" smtClean="0">
                <a:solidFill>
                  <a:srgbClr val="000000"/>
                </a:solidFill>
                <a:latin typeface="Garamond" charset="0"/>
                <a:cs typeface="Arial" charset="0"/>
              </a:rPr>
              <a:t> </a:t>
            </a:r>
            <a:r>
              <a:rPr lang="de-DE" sz="3200" dirty="0" err="1" smtClean="0">
                <a:solidFill>
                  <a:srgbClr val="000000"/>
                </a:solidFill>
                <a:latin typeface="Garamond" charset="0"/>
                <a:cs typeface="Arial" charset="0"/>
              </a:rPr>
              <a:t>strict</a:t>
            </a:r>
            <a:r>
              <a:rPr lang="de-DE" sz="3200" dirty="0" smtClean="0">
                <a:solidFill>
                  <a:srgbClr val="000000"/>
                </a:solidFill>
                <a:latin typeface="Garamond" charset="0"/>
                <a:cs typeface="Arial" charset="0"/>
              </a:rPr>
              <a:t> </a:t>
            </a:r>
            <a:r>
              <a:rPr lang="de-DE" sz="3200" dirty="0" err="1" smtClean="0">
                <a:solidFill>
                  <a:srgbClr val="000000"/>
                </a:solidFill>
                <a:latin typeface="Garamond" charset="0"/>
                <a:cs typeface="Arial" charset="0"/>
              </a:rPr>
              <a:t>liability</a:t>
            </a:r>
            <a:r>
              <a:rPr lang="de-DE" sz="3200" dirty="0">
                <a:solidFill>
                  <a:srgbClr val="000000"/>
                </a:solidFill>
                <a:latin typeface="Garamond" charset="0"/>
                <a:cs typeface="Arial" charset="0"/>
              </a:rPr>
              <a:t> </a:t>
            </a:r>
            <a:r>
              <a:rPr lang="de-DE" sz="3200" dirty="0" smtClean="0">
                <a:solidFill>
                  <a:srgbClr val="000000"/>
                </a:solidFill>
                <a:latin typeface="Garamond" charset="0"/>
                <a:cs typeface="Arial" charset="0"/>
              </a:rPr>
              <a:t>– WHY?</a:t>
            </a:r>
          </a:p>
          <a:p>
            <a:pPr marL="495300" indent="-495300"/>
            <a:r>
              <a:rPr lang="de-DE" sz="3200" dirty="0" smtClean="0">
                <a:solidFill>
                  <a:srgbClr val="000000"/>
                </a:solidFill>
                <a:latin typeface="Garamond" charset="0"/>
                <a:cs typeface="Arial" charset="0"/>
              </a:rPr>
              <a:t>1. IPR </a:t>
            </a:r>
            <a:r>
              <a:rPr lang="de-DE" sz="3200" dirty="0" err="1" smtClean="0">
                <a:solidFill>
                  <a:srgbClr val="000000"/>
                </a:solidFill>
                <a:latin typeface="Garamond" charset="0"/>
                <a:cs typeface="Arial" charset="0"/>
              </a:rPr>
              <a:t>is</a:t>
            </a:r>
            <a:r>
              <a:rPr lang="de-DE" sz="3200" dirty="0" smtClean="0">
                <a:solidFill>
                  <a:srgbClr val="000000"/>
                </a:solidFill>
                <a:latin typeface="Garamond" charset="0"/>
                <a:cs typeface="Arial" charset="0"/>
              </a:rPr>
              <a:t> a </a:t>
            </a:r>
            <a:r>
              <a:rPr lang="de-DE" sz="3200" dirty="0" err="1" smtClean="0">
                <a:solidFill>
                  <a:srgbClr val="000000"/>
                </a:solidFill>
                <a:latin typeface="Garamond" charset="0"/>
                <a:cs typeface="Arial" charset="0"/>
              </a:rPr>
              <a:t>loose</a:t>
            </a:r>
            <a:r>
              <a:rPr lang="de-DE" sz="3200" dirty="0" smtClean="0">
                <a:solidFill>
                  <a:srgbClr val="000000"/>
                </a:solidFill>
                <a:latin typeface="Garamond" charset="0"/>
                <a:cs typeface="Arial" charset="0"/>
              </a:rPr>
              <a:t>, </a:t>
            </a:r>
            <a:r>
              <a:rPr lang="de-DE" sz="3200" dirty="0" err="1" smtClean="0">
                <a:solidFill>
                  <a:srgbClr val="000000"/>
                </a:solidFill>
                <a:latin typeface="Garamond" charset="0"/>
                <a:cs typeface="Arial" charset="0"/>
              </a:rPr>
              <a:t>umbrella</a:t>
            </a:r>
            <a:r>
              <a:rPr lang="de-DE" sz="3200" dirty="0" smtClean="0">
                <a:solidFill>
                  <a:srgbClr val="000000"/>
                </a:solidFill>
                <a:latin typeface="Garamond" charset="0"/>
                <a:cs typeface="Arial" charset="0"/>
              </a:rPr>
              <a:t> </a:t>
            </a:r>
            <a:r>
              <a:rPr lang="de-DE" sz="3200" dirty="0" err="1" smtClean="0">
                <a:solidFill>
                  <a:srgbClr val="000000"/>
                </a:solidFill>
                <a:latin typeface="Garamond" charset="0"/>
                <a:cs typeface="Arial" charset="0"/>
              </a:rPr>
              <a:t>term</a:t>
            </a:r>
            <a:r>
              <a:rPr lang="de-DE" sz="3200" dirty="0" smtClean="0">
                <a:solidFill>
                  <a:srgbClr val="000000"/>
                </a:solidFill>
                <a:latin typeface="Garamond" charset="0"/>
                <a:cs typeface="Arial" charset="0"/>
              </a:rPr>
              <a:t> (not </a:t>
            </a:r>
            <a:r>
              <a:rPr lang="de-DE" sz="3200" dirty="0" err="1" smtClean="0">
                <a:solidFill>
                  <a:srgbClr val="000000"/>
                </a:solidFill>
                <a:latin typeface="Garamond" charset="0"/>
                <a:cs typeface="Arial" charset="0"/>
              </a:rPr>
              <a:t>always</a:t>
            </a:r>
            <a:r>
              <a:rPr lang="de-DE" sz="3200" dirty="0" smtClean="0">
                <a:solidFill>
                  <a:srgbClr val="000000"/>
                </a:solidFill>
                <a:latin typeface="Garamond" charset="0"/>
                <a:cs typeface="Arial" charset="0"/>
              </a:rPr>
              <a:t> </a:t>
            </a:r>
            <a:r>
              <a:rPr lang="de-DE" sz="3200" dirty="0" err="1" smtClean="0">
                <a:solidFill>
                  <a:srgbClr val="000000"/>
                </a:solidFill>
                <a:latin typeface="Garamond" charset="0"/>
                <a:cs typeface="Arial" charset="0"/>
              </a:rPr>
              <a:t>about</a:t>
            </a:r>
            <a:r>
              <a:rPr lang="de-DE" sz="3200" dirty="0" smtClean="0">
                <a:solidFill>
                  <a:srgbClr val="000000"/>
                </a:solidFill>
                <a:latin typeface="Garamond" charset="0"/>
                <a:cs typeface="Arial" charset="0"/>
              </a:rPr>
              <a:t> </a:t>
            </a:r>
            <a:r>
              <a:rPr lang="de-DE" sz="3200" i="1" dirty="0" err="1" smtClean="0">
                <a:solidFill>
                  <a:srgbClr val="000000"/>
                </a:solidFill>
                <a:latin typeface="Garamond" charset="0"/>
                <a:cs typeface="Arial" charset="0"/>
              </a:rPr>
              <a:t>property</a:t>
            </a:r>
            <a:r>
              <a:rPr lang="de-DE" sz="3200" i="1" dirty="0">
                <a:solidFill>
                  <a:srgbClr val="000000"/>
                </a:solidFill>
                <a:latin typeface="Garamond" charset="0"/>
                <a:cs typeface="Arial" charset="0"/>
              </a:rPr>
              <a:t> </a:t>
            </a:r>
            <a:r>
              <a:rPr lang="de-DE" sz="3200" dirty="0" err="1" smtClean="0">
                <a:solidFill>
                  <a:srgbClr val="000000"/>
                </a:solidFill>
                <a:latin typeface="Garamond" charset="0"/>
                <a:cs typeface="Arial" charset="0"/>
              </a:rPr>
              <a:t>rights</a:t>
            </a:r>
            <a:r>
              <a:rPr lang="de-DE" sz="3200" dirty="0" smtClean="0">
                <a:solidFill>
                  <a:srgbClr val="000000"/>
                </a:solidFill>
                <a:latin typeface="Garamond" charset="0"/>
                <a:cs typeface="Arial" charset="0"/>
              </a:rPr>
              <a:t>)</a:t>
            </a:r>
          </a:p>
          <a:p>
            <a:pPr marL="495300" indent="-495300"/>
            <a:r>
              <a:rPr lang="de-DE" sz="3200" dirty="0" smtClean="0">
                <a:solidFill>
                  <a:srgbClr val="000000"/>
                </a:solidFill>
                <a:latin typeface="Garamond" charset="0"/>
                <a:cs typeface="Arial" charset="0"/>
              </a:rPr>
              <a:t>2. Fact </a:t>
            </a:r>
            <a:r>
              <a:rPr lang="de-DE" sz="3200" dirty="0" err="1" smtClean="0">
                <a:solidFill>
                  <a:srgbClr val="000000"/>
                </a:solidFill>
                <a:latin typeface="Garamond" charset="0"/>
                <a:cs typeface="Arial" charset="0"/>
              </a:rPr>
              <a:t>of</a:t>
            </a:r>
            <a:r>
              <a:rPr lang="de-DE" sz="3200" dirty="0" smtClean="0">
                <a:solidFill>
                  <a:srgbClr val="000000"/>
                </a:solidFill>
                <a:latin typeface="Garamond" charset="0"/>
                <a:cs typeface="Arial" charset="0"/>
              </a:rPr>
              <a:t> </a:t>
            </a:r>
            <a:r>
              <a:rPr lang="de-DE" sz="3200" dirty="0" err="1" smtClean="0">
                <a:solidFill>
                  <a:srgbClr val="000000"/>
                </a:solidFill>
                <a:latin typeface="Garamond" charset="0"/>
                <a:cs typeface="Arial" charset="0"/>
              </a:rPr>
              <a:t>ownership</a:t>
            </a:r>
            <a:r>
              <a:rPr lang="de-DE" sz="3200" dirty="0" smtClean="0">
                <a:solidFill>
                  <a:srgbClr val="000000"/>
                </a:solidFill>
                <a:latin typeface="Garamond" charset="0"/>
                <a:cs typeface="Arial" charset="0"/>
              </a:rPr>
              <a:t> </a:t>
            </a:r>
            <a:r>
              <a:rPr lang="de-DE" sz="3200" dirty="0" err="1" smtClean="0">
                <a:solidFill>
                  <a:srgbClr val="000000"/>
                </a:solidFill>
                <a:latin typeface="Garamond" charset="0"/>
                <a:cs typeface="Arial" charset="0"/>
              </a:rPr>
              <a:t>does</a:t>
            </a:r>
            <a:r>
              <a:rPr lang="de-DE" sz="3200" dirty="0" smtClean="0">
                <a:solidFill>
                  <a:srgbClr val="000000"/>
                </a:solidFill>
                <a:latin typeface="Garamond" charset="0"/>
                <a:cs typeface="Arial" charset="0"/>
              </a:rPr>
              <a:t> not </a:t>
            </a:r>
            <a:r>
              <a:rPr lang="de-DE" sz="3200" dirty="0" err="1" smtClean="0">
                <a:solidFill>
                  <a:srgbClr val="000000"/>
                </a:solidFill>
                <a:latin typeface="Garamond" charset="0"/>
                <a:cs typeface="Arial" charset="0"/>
              </a:rPr>
              <a:t>necessarily</a:t>
            </a:r>
            <a:r>
              <a:rPr lang="de-DE" sz="3200" dirty="0" smtClean="0">
                <a:solidFill>
                  <a:srgbClr val="000000"/>
                </a:solidFill>
                <a:latin typeface="Garamond" charset="0"/>
                <a:cs typeface="Arial" charset="0"/>
              </a:rPr>
              <a:t> </a:t>
            </a:r>
            <a:r>
              <a:rPr lang="de-DE" sz="3200" dirty="0" err="1" smtClean="0">
                <a:solidFill>
                  <a:srgbClr val="000000"/>
                </a:solidFill>
                <a:latin typeface="Garamond" charset="0"/>
                <a:cs typeface="Arial" charset="0"/>
              </a:rPr>
              <a:t>point</a:t>
            </a:r>
            <a:r>
              <a:rPr lang="de-DE" sz="3200" dirty="0" smtClean="0">
                <a:solidFill>
                  <a:srgbClr val="000000"/>
                </a:solidFill>
                <a:latin typeface="Garamond" charset="0"/>
                <a:cs typeface="Arial" charset="0"/>
              </a:rPr>
              <a:t> </a:t>
            </a:r>
            <a:r>
              <a:rPr lang="de-DE" sz="3200" dirty="0" err="1" smtClean="0">
                <a:solidFill>
                  <a:srgbClr val="000000"/>
                </a:solidFill>
                <a:latin typeface="Garamond" charset="0"/>
                <a:cs typeface="Arial" charset="0"/>
              </a:rPr>
              <a:t>to</a:t>
            </a:r>
            <a:r>
              <a:rPr lang="de-DE" sz="3200" dirty="0" smtClean="0">
                <a:solidFill>
                  <a:srgbClr val="000000"/>
                </a:solidFill>
                <a:latin typeface="Garamond" charset="0"/>
                <a:cs typeface="Arial" charset="0"/>
              </a:rPr>
              <a:t> </a:t>
            </a:r>
            <a:r>
              <a:rPr lang="de-DE" sz="3200" dirty="0" err="1" smtClean="0">
                <a:solidFill>
                  <a:srgbClr val="000000"/>
                </a:solidFill>
                <a:latin typeface="Garamond" charset="0"/>
                <a:cs typeface="Arial" charset="0"/>
              </a:rPr>
              <a:t>certain</a:t>
            </a:r>
            <a:r>
              <a:rPr lang="de-DE" sz="3200" dirty="0" smtClean="0">
                <a:solidFill>
                  <a:srgbClr val="000000"/>
                </a:solidFill>
                <a:latin typeface="Garamond" charset="0"/>
                <a:cs typeface="Arial" charset="0"/>
              </a:rPr>
              <a:t> </a:t>
            </a:r>
            <a:r>
              <a:rPr lang="de-DE" sz="3200" dirty="0" err="1" smtClean="0">
                <a:solidFill>
                  <a:srgbClr val="000000"/>
                </a:solidFill>
                <a:latin typeface="Garamond" charset="0"/>
                <a:cs typeface="Arial" charset="0"/>
              </a:rPr>
              <a:t>level</a:t>
            </a:r>
            <a:r>
              <a:rPr lang="de-DE" sz="3200" dirty="0" smtClean="0">
                <a:solidFill>
                  <a:srgbClr val="000000"/>
                </a:solidFill>
                <a:latin typeface="Garamond" charset="0"/>
                <a:cs typeface="Arial" charset="0"/>
              </a:rPr>
              <a:t> </a:t>
            </a:r>
            <a:r>
              <a:rPr lang="de-DE" sz="3200" dirty="0" err="1" smtClean="0">
                <a:solidFill>
                  <a:srgbClr val="000000"/>
                </a:solidFill>
                <a:latin typeface="Garamond" charset="0"/>
                <a:cs typeface="Arial" charset="0"/>
              </a:rPr>
              <a:t>of</a:t>
            </a:r>
            <a:r>
              <a:rPr lang="de-DE" sz="3200" dirty="0" smtClean="0">
                <a:solidFill>
                  <a:srgbClr val="000000"/>
                </a:solidFill>
                <a:latin typeface="Garamond" charset="0"/>
                <a:cs typeface="Arial" charset="0"/>
              </a:rPr>
              <a:t> </a:t>
            </a:r>
            <a:r>
              <a:rPr lang="de-DE" sz="3200" dirty="0" err="1" smtClean="0">
                <a:solidFill>
                  <a:srgbClr val="000000"/>
                </a:solidFill>
                <a:latin typeface="Garamond" charset="0"/>
                <a:cs typeface="Arial" charset="0"/>
              </a:rPr>
              <a:t>protection</a:t>
            </a:r>
            <a:r>
              <a:rPr lang="de-DE" sz="3200" dirty="0" smtClean="0">
                <a:solidFill>
                  <a:srgbClr val="000000"/>
                </a:solidFill>
                <a:latin typeface="Garamond" charset="0"/>
                <a:cs typeface="Arial" charset="0"/>
              </a:rPr>
              <a:t> – </a:t>
            </a:r>
            <a:r>
              <a:rPr lang="de-DE" sz="3200" i="1" dirty="0" err="1" smtClean="0">
                <a:solidFill>
                  <a:srgbClr val="000000"/>
                </a:solidFill>
                <a:latin typeface="Garamond" charset="0"/>
                <a:cs typeface="Arial" charset="0"/>
              </a:rPr>
              <a:t>this</a:t>
            </a:r>
            <a:r>
              <a:rPr lang="de-DE" sz="3200" i="1" dirty="0" smtClean="0">
                <a:solidFill>
                  <a:srgbClr val="000000"/>
                </a:solidFill>
                <a:latin typeface="Garamond" charset="0"/>
                <a:cs typeface="Arial" charset="0"/>
              </a:rPr>
              <a:t> </a:t>
            </a:r>
            <a:r>
              <a:rPr lang="de-DE" sz="3200" i="1" dirty="0" err="1" smtClean="0">
                <a:solidFill>
                  <a:srgbClr val="000000"/>
                </a:solidFill>
                <a:latin typeface="Garamond" charset="0"/>
                <a:cs typeface="Arial" charset="0"/>
              </a:rPr>
              <a:t>is</a:t>
            </a:r>
            <a:r>
              <a:rPr lang="de-DE" sz="3200" i="1" dirty="0" smtClean="0">
                <a:solidFill>
                  <a:srgbClr val="000000"/>
                </a:solidFill>
                <a:latin typeface="Garamond" charset="0"/>
                <a:cs typeface="Arial" charset="0"/>
              </a:rPr>
              <a:t> an open </a:t>
            </a:r>
            <a:r>
              <a:rPr lang="de-DE" sz="3200" i="1" dirty="0" err="1" smtClean="0">
                <a:solidFill>
                  <a:srgbClr val="000000"/>
                </a:solidFill>
                <a:latin typeface="Garamond" charset="0"/>
                <a:cs typeface="Arial" charset="0"/>
              </a:rPr>
              <a:t>question</a:t>
            </a:r>
            <a:r>
              <a:rPr lang="de-DE" sz="3200" i="1" dirty="0" smtClean="0">
                <a:solidFill>
                  <a:srgbClr val="000000"/>
                </a:solidFill>
                <a:latin typeface="Garamond" charset="0"/>
                <a:cs typeface="Arial" charset="0"/>
              </a:rPr>
              <a:t> </a:t>
            </a:r>
            <a:r>
              <a:rPr lang="de-DE" sz="3200" i="1" dirty="0" err="1" smtClean="0">
                <a:solidFill>
                  <a:srgbClr val="000000"/>
                </a:solidFill>
                <a:latin typeface="Garamond" charset="0"/>
                <a:cs typeface="Arial" charset="0"/>
              </a:rPr>
              <a:t>normatively</a:t>
            </a:r>
            <a:r>
              <a:rPr lang="de-DE" sz="3200" i="1" dirty="0" smtClean="0">
                <a:solidFill>
                  <a:srgbClr val="000000"/>
                </a:solidFill>
                <a:latin typeface="Garamond" charset="0"/>
                <a:cs typeface="Arial" charset="0"/>
              </a:rPr>
              <a:t> </a:t>
            </a:r>
            <a:r>
              <a:rPr lang="de-DE" sz="3200" dirty="0" smtClean="0">
                <a:solidFill>
                  <a:srgbClr val="000000"/>
                </a:solidFill>
                <a:latin typeface="Garamond" charset="0"/>
                <a:cs typeface="Arial" charset="0"/>
              </a:rPr>
              <a:t>– </a:t>
            </a:r>
            <a:r>
              <a:rPr lang="de-DE" sz="3200" dirty="0" err="1" smtClean="0">
                <a:solidFill>
                  <a:srgbClr val="000000"/>
                </a:solidFill>
                <a:latin typeface="Garamond" charset="0"/>
                <a:cs typeface="Arial" charset="0"/>
              </a:rPr>
              <a:t>Dorfman</a:t>
            </a:r>
            <a:r>
              <a:rPr lang="de-DE" sz="3200" dirty="0" smtClean="0">
                <a:solidFill>
                  <a:srgbClr val="000000"/>
                </a:solidFill>
                <a:latin typeface="Garamond" charset="0"/>
                <a:cs typeface="Arial" charset="0"/>
              </a:rPr>
              <a:t> &amp; Jacob </a:t>
            </a:r>
            <a:r>
              <a:rPr lang="de-DE" sz="3200" dirty="0" err="1" smtClean="0">
                <a:solidFill>
                  <a:srgbClr val="000000"/>
                </a:solidFill>
                <a:latin typeface="Garamond" charset="0"/>
                <a:cs typeface="Arial" charset="0"/>
              </a:rPr>
              <a:t>argue</a:t>
            </a:r>
            <a:r>
              <a:rPr lang="de-DE" sz="3200" dirty="0" smtClean="0">
                <a:solidFill>
                  <a:srgbClr val="000000"/>
                </a:solidFill>
                <a:latin typeface="Garamond" charset="0"/>
                <a:cs typeface="Arial" charset="0"/>
              </a:rPr>
              <a:t> </a:t>
            </a:r>
            <a:r>
              <a:rPr lang="de-DE" sz="3200" dirty="0" err="1" smtClean="0">
                <a:solidFill>
                  <a:srgbClr val="000000"/>
                </a:solidFill>
                <a:latin typeface="Garamond" charset="0"/>
                <a:cs typeface="Arial" charset="0"/>
              </a:rPr>
              <a:t>it</a:t>
            </a:r>
            <a:r>
              <a:rPr lang="de-DE" sz="3200" dirty="0" smtClean="0">
                <a:solidFill>
                  <a:srgbClr val="000000"/>
                </a:solidFill>
                <a:latin typeface="Garamond" charset="0"/>
                <a:cs typeface="Arial" charset="0"/>
              </a:rPr>
              <a:t> </a:t>
            </a:r>
            <a:r>
              <a:rPr lang="de-DE" sz="3200" dirty="0" err="1" smtClean="0">
                <a:solidFill>
                  <a:srgbClr val="000000"/>
                </a:solidFill>
                <a:latin typeface="Garamond" charset="0"/>
                <a:cs typeface="Arial" charset="0"/>
              </a:rPr>
              <a:t>is</a:t>
            </a:r>
            <a:r>
              <a:rPr lang="de-DE" sz="3200" dirty="0" smtClean="0">
                <a:solidFill>
                  <a:srgbClr val="000000"/>
                </a:solidFill>
                <a:latin typeface="Garamond" charset="0"/>
                <a:cs typeface="Arial" charset="0"/>
              </a:rPr>
              <a:t> a matter </a:t>
            </a:r>
            <a:r>
              <a:rPr lang="de-DE" sz="3200" dirty="0" err="1" smtClean="0">
                <a:solidFill>
                  <a:srgbClr val="000000"/>
                </a:solidFill>
                <a:latin typeface="Garamond" charset="0"/>
                <a:cs typeface="Arial" charset="0"/>
              </a:rPr>
              <a:t>of</a:t>
            </a:r>
            <a:r>
              <a:rPr lang="de-DE" sz="3200" dirty="0" smtClean="0">
                <a:solidFill>
                  <a:srgbClr val="000000"/>
                </a:solidFill>
                <a:latin typeface="Garamond" charset="0"/>
                <a:cs typeface="Arial" charset="0"/>
              </a:rPr>
              <a:t> </a:t>
            </a:r>
            <a:r>
              <a:rPr lang="de-DE" sz="3200" dirty="0" err="1" smtClean="0">
                <a:solidFill>
                  <a:srgbClr val="000000"/>
                </a:solidFill>
                <a:latin typeface="Garamond" charset="0"/>
                <a:cs typeface="Arial" charset="0"/>
              </a:rPr>
              <a:t>co-ordinating</a:t>
            </a:r>
            <a:r>
              <a:rPr lang="de-DE" sz="3200" dirty="0" smtClean="0">
                <a:solidFill>
                  <a:srgbClr val="000000"/>
                </a:solidFill>
                <a:latin typeface="Garamond" charset="0"/>
                <a:cs typeface="Arial" charset="0"/>
              </a:rPr>
              <a:t> a </a:t>
            </a:r>
            <a:r>
              <a:rPr lang="de-DE" sz="3200" dirty="0" err="1" smtClean="0">
                <a:solidFill>
                  <a:srgbClr val="000000"/>
                </a:solidFill>
                <a:latin typeface="Garamond" charset="0"/>
                <a:cs typeface="Arial" charset="0"/>
              </a:rPr>
              <a:t>world</a:t>
            </a:r>
            <a:r>
              <a:rPr lang="de-DE" sz="3200" dirty="0" smtClean="0">
                <a:solidFill>
                  <a:srgbClr val="000000"/>
                </a:solidFill>
                <a:latin typeface="Garamond" charset="0"/>
                <a:cs typeface="Arial" charset="0"/>
              </a:rPr>
              <a:t> </a:t>
            </a:r>
            <a:r>
              <a:rPr lang="de-DE" sz="3200" dirty="0" err="1" smtClean="0">
                <a:solidFill>
                  <a:srgbClr val="000000"/>
                </a:solidFill>
                <a:latin typeface="Garamond" charset="0"/>
                <a:cs typeface="Arial" charset="0"/>
              </a:rPr>
              <a:t>of</a:t>
            </a:r>
            <a:r>
              <a:rPr lang="de-DE" sz="3200" dirty="0" smtClean="0">
                <a:solidFill>
                  <a:srgbClr val="000000"/>
                </a:solidFill>
                <a:latin typeface="Garamond" charset="0"/>
                <a:cs typeface="Arial" charset="0"/>
              </a:rPr>
              <a:t> an </a:t>
            </a:r>
            <a:r>
              <a:rPr lang="de-DE" sz="3200" dirty="0" err="1" smtClean="0">
                <a:solidFill>
                  <a:srgbClr val="000000"/>
                </a:solidFill>
                <a:latin typeface="Garamond" charset="0"/>
                <a:cs typeface="Arial" charset="0"/>
              </a:rPr>
              <a:t>owner</a:t>
            </a:r>
            <a:r>
              <a:rPr lang="de-DE" sz="3200" dirty="0" smtClean="0">
                <a:solidFill>
                  <a:srgbClr val="000000"/>
                </a:solidFill>
                <a:latin typeface="Garamond" charset="0"/>
                <a:cs typeface="Arial" charset="0"/>
              </a:rPr>
              <a:t> </a:t>
            </a:r>
            <a:r>
              <a:rPr lang="de-DE" sz="3200" dirty="0" err="1" smtClean="0">
                <a:solidFill>
                  <a:srgbClr val="000000"/>
                </a:solidFill>
                <a:latin typeface="Garamond" charset="0"/>
                <a:cs typeface="Arial" charset="0"/>
              </a:rPr>
              <a:t>and</a:t>
            </a:r>
            <a:r>
              <a:rPr lang="de-DE" sz="3200" dirty="0" smtClean="0">
                <a:solidFill>
                  <a:srgbClr val="000000"/>
                </a:solidFill>
                <a:latin typeface="Garamond" charset="0"/>
                <a:cs typeface="Arial" charset="0"/>
              </a:rPr>
              <a:t> </a:t>
            </a:r>
            <a:r>
              <a:rPr lang="de-DE" sz="3200" dirty="0" err="1" smtClean="0">
                <a:solidFill>
                  <a:srgbClr val="000000"/>
                </a:solidFill>
                <a:latin typeface="Garamond" charset="0"/>
                <a:cs typeface="Arial" charset="0"/>
              </a:rPr>
              <a:t>mass</a:t>
            </a:r>
            <a:r>
              <a:rPr lang="de-DE" sz="3200" dirty="0" smtClean="0">
                <a:solidFill>
                  <a:srgbClr val="000000"/>
                </a:solidFill>
                <a:latin typeface="Garamond" charset="0"/>
                <a:cs typeface="Arial" charset="0"/>
              </a:rPr>
              <a:t> </a:t>
            </a:r>
            <a:r>
              <a:rPr lang="de-DE" sz="3200" dirty="0" err="1" smtClean="0">
                <a:solidFill>
                  <a:srgbClr val="000000"/>
                </a:solidFill>
                <a:latin typeface="Garamond" charset="0"/>
                <a:cs typeface="Arial" charset="0"/>
              </a:rPr>
              <a:t>of</a:t>
            </a:r>
            <a:r>
              <a:rPr lang="de-DE" sz="3200" dirty="0" smtClean="0">
                <a:solidFill>
                  <a:srgbClr val="000000"/>
                </a:solidFill>
                <a:latin typeface="Garamond" charset="0"/>
                <a:cs typeface="Arial" charset="0"/>
              </a:rPr>
              <a:t> non-</a:t>
            </a:r>
            <a:r>
              <a:rPr lang="de-DE" sz="3200" dirty="0" err="1" smtClean="0">
                <a:solidFill>
                  <a:srgbClr val="000000"/>
                </a:solidFill>
                <a:latin typeface="Garamond" charset="0"/>
                <a:cs typeface="Arial" charset="0"/>
              </a:rPr>
              <a:t>owners</a:t>
            </a:r>
            <a:r>
              <a:rPr lang="de-DE" sz="3200" dirty="0" smtClean="0">
                <a:solidFill>
                  <a:srgbClr val="000000"/>
                </a:solidFill>
                <a:latin typeface="Garamond" charset="0"/>
                <a:cs typeface="Arial" charset="0"/>
              </a:rPr>
              <a:t>; Green </a:t>
            </a:r>
            <a:r>
              <a:rPr lang="de-DE" sz="3200" dirty="0" err="1" smtClean="0">
                <a:solidFill>
                  <a:srgbClr val="000000"/>
                </a:solidFill>
                <a:latin typeface="Garamond" charset="0"/>
                <a:cs typeface="Arial" charset="0"/>
              </a:rPr>
              <a:t>talks</a:t>
            </a:r>
            <a:r>
              <a:rPr lang="de-DE" sz="3200" dirty="0" smtClean="0">
                <a:solidFill>
                  <a:srgbClr val="000000"/>
                </a:solidFill>
                <a:latin typeface="Garamond" charset="0"/>
                <a:cs typeface="Arial" charset="0"/>
              </a:rPr>
              <a:t> </a:t>
            </a:r>
            <a:r>
              <a:rPr lang="de-DE" sz="3200" dirty="0" err="1" smtClean="0">
                <a:solidFill>
                  <a:srgbClr val="000000"/>
                </a:solidFill>
                <a:latin typeface="Garamond" charset="0"/>
                <a:cs typeface="Arial" charset="0"/>
              </a:rPr>
              <a:t>about</a:t>
            </a:r>
            <a:r>
              <a:rPr lang="de-DE" sz="3200" dirty="0" smtClean="0">
                <a:solidFill>
                  <a:srgbClr val="000000"/>
                </a:solidFill>
                <a:latin typeface="Garamond" charset="0"/>
                <a:cs typeface="Arial" charset="0"/>
              </a:rPr>
              <a:t> </a:t>
            </a:r>
            <a:r>
              <a:rPr lang="de-DE" sz="3200" dirty="0" err="1" smtClean="0">
                <a:solidFill>
                  <a:srgbClr val="000000"/>
                </a:solidFill>
                <a:latin typeface="Garamond" charset="0"/>
                <a:cs typeface="Arial" charset="0"/>
              </a:rPr>
              <a:t>onus</a:t>
            </a:r>
            <a:r>
              <a:rPr lang="de-DE" sz="3200" dirty="0" smtClean="0">
                <a:solidFill>
                  <a:srgbClr val="000000"/>
                </a:solidFill>
                <a:latin typeface="Garamond" charset="0"/>
                <a:cs typeface="Arial" charset="0"/>
              </a:rPr>
              <a:t>/</a:t>
            </a:r>
            <a:r>
              <a:rPr lang="de-DE" sz="3200" dirty="0" err="1" smtClean="0">
                <a:solidFill>
                  <a:srgbClr val="000000"/>
                </a:solidFill>
                <a:latin typeface="Garamond" charset="0"/>
                <a:cs typeface="Arial" charset="0"/>
              </a:rPr>
              <a:t>risk</a:t>
            </a:r>
            <a:r>
              <a:rPr lang="de-DE" sz="3200" dirty="0" smtClean="0">
                <a:solidFill>
                  <a:srgbClr val="000000"/>
                </a:solidFill>
                <a:latin typeface="Garamond" charset="0"/>
                <a:cs typeface="Arial" charset="0"/>
              </a:rPr>
              <a:t> </a:t>
            </a:r>
            <a:r>
              <a:rPr lang="de-DE" sz="3200" dirty="0" err="1" smtClean="0">
                <a:solidFill>
                  <a:srgbClr val="000000"/>
                </a:solidFill>
                <a:latin typeface="Garamond" charset="0"/>
                <a:cs typeface="Arial" charset="0"/>
              </a:rPr>
              <a:t>of</a:t>
            </a:r>
            <a:r>
              <a:rPr lang="de-DE" sz="3200" dirty="0" smtClean="0">
                <a:solidFill>
                  <a:srgbClr val="000000"/>
                </a:solidFill>
                <a:latin typeface="Garamond" charset="0"/>
                <a:cs typeface="Arial" charset="0"/>
              </a:rPr>
              <a:t> </a:t>
            </a:r>
            <a:r>
              <a:rPr lang="de-DE" sz="3200" dirty="0" err="1" smtClean="0">
                <a:solidFill>
                  <a:srgbClr val="000000"/>
                </a:solidFill>
                <a:latin typeface="Garamond" charset="0"/>
                <a:cs typeface="Arial" charset="0"/>
              </a:rPr>
              <a:t>owner</a:t>
            </a:r>
            <a:r>
              <a:rPr lang="de-DE" sz="3200" dirty="0" smtClean="0">
                <a:solidFill>
                  <a:srgbClr val="000000"/>
                </a:solidFill>
                <a:latin typeface="Garamond" charset="0"/>
                <a:cs typeface="Arial" charset="0"/>
              </a:rPr>
              <a:t> </a:t>
            </a:r>
            <a:r>
              <a:rPr lang="de-DE" sz="3200" dirty="0" err="1" smtClean="0">
                <a:solidFill>
                  <a:srgbClr val="000000"/>
                </a:solidFill>
                <a:latin typeface="Garamond" charset="0"/>
                <a:cs typeface="Arial" charset="0"/>
              </a:rPr>
              <a:t>and</a:t>
            </a:r>
            <a:r>
              <a:rPr lang="de-DE" sz="3200" dirty="0" smtClean="0">
                <a:solidFill>
                  <a:srgbClr val="000000"/>
                </a:solidFill>
                <a:latin typeface="Garamond" charset="0"/>
                <a:cs typeface="Arial" charset="0"/>
              </a:rPr>
              <a:t> potential </a:t>
            </a:r>
            <a:r>
              <a:rPr lang="de-DE" sz="3200" dirty="0" err="1" smtClean="0">
                <a:solidFill>
                  <a:srgbClr val="000000"/>
                </a:solidFill>
                <a:latin typeface="Garamond" charset="0"/>
                <a:cs typeface="Arial" charset="0"/>
              </a:rPr>
              <a:t>interferer</a:t>
            </a:r>
            <a:endParaRPr lang="de-DE" sz="3200" dirty="0">
              <a:solidFill>
                <a:srgbClr val="000000"/>
              </a:solidFill>
              <a:latin typeface="Garamond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943991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GB" dirty="0" smtClean="0">
                <a:latin typeface="Garamond" charset="0"/>
                <a:cs typeface="Arial" charset="0"/>
              </a:rPr>
              <a:t>WHAT TORT LAW TEACHES</a:t>
            </a:r>
            <a:endParaRPr lang="en-GB" dirty="0">
              <a:latin typeface="Garamond" charset="0"/>
              <a:cs typeface="Arial" charset="0"/>
            </a:endParaRPr>
          </a:p>
        </p:txBody>
      </p:sp>
      <p:sp>
        <p:nvSpPr>
          <p:cNvPr id="80898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>
            <a:noAutofit/>
          </a:bodyPr>
          <a:lstStyle/>
          <a:p>
            <a:pPr marL="495300" indent="-495300"/>
            <a:r>
              <a:rPr lang="de-DE" sz="3200" b="1" dirty="0" err="1" smtClean="0">
                <a:solidFill>
                  <a:srgbClr val="000000"/>
                </a:solidFill>
                <a:latin typeface="Garamond" charset="0"/>
                <a:cs typeface="Arial" charset="0"/>
              </a:rPr>
              <a:t>Dorfman</a:t>
            </a:r>
            <a:r>
              <a:rPr lang="de-DE" sz="3200" b="1" dirty="0" smtClean="0">
                <a:solidFill>
                  <a:srgbClr val="000000"/>
                </a:solidFill>
                <a:latin typeface="Garamond" charset="0"/>
                <a:cs typeface="Arial" charset="0"/>
              </a:rPr>
              <a:t> &amp; Jacob - </a:t>
            </a:r>
            <a:r>
              <a:rPr lang="de-DE" sz="3200" dirty="0" err="1">
                <a:solidFill>
                  <a:srgbClr val="000000"/>
                </a:solidFill>
                <a:latin typeface="Garamond" charset="0"/>
                <a:cs typeface="Arial" charset="0"/>
              </a:rPr>
              <a:t>n</a:t>
            </a:r>
            <a:r>
              <a:rPr lang="de-DE" sz="3200" dirty="0" err="1" smtClean="0">
                <a:solidFill>
                  <a:srgbClr val="000000"/>
                </a:solidFill>
                <a:latin typeface="Garamond" charset="0"/>
                <a:cs typeface="Arial" charset="0"/>
              </a:rPr>
              <a:t>eed</a:t>
            </a:r>
            <a:r>
              <a:rPr lang="de-DE" sz="3200" dirty="0" smtClean="0">
                <a:solidFill>
                  <a:srgbClr val="000000"/>
                </a:solidFill>
                <a:latin typeface="Garamond" charset="0"/>
                <a:cs typeface="Arial" charset="0"/>
              </a:rPr>
              <a:t> </a:t>
            </a:r>
            <a:r>
              <a:rPr lang="de-DE" sz="3200" dirty="0" err="1">
                <a:solidFill>
                  <a:srgbClr val="000000"/>
                </a:solidFill>
                <a:latin typeface="Garamond" charset="0"/>
                <a:cs typeface="Arial" charset="0"/>
              </a:rPr>
              <a:t>to</a:t>
            </a:r>
            <a:r>
              <a:rPr lang="de-DE" sz="3200" dirty="0">
                <a:solidFill>
                  <a:srgbClr val="000000"/>
                </a:solidFill>
                <a:latin typeface="Garamond" charset="0"/>
                <a:cs typeface="Arial" charset="0"/>
              </a:rPr>
              <a:t> </a:t>
            </a:r>
            <a:r>
              <a:rPr lang="de-DE" sz="3200" dirty="0" err="1">
                <a:solidFill>
                  <a:srgbClr val="000000"/>
                </a:solidFill>
                <a:latin typeface="Garamond" charset="0"/>
                <a:cs typeface="Arial" charset="0"/>
              </a:rPr>
              <a:t>take</a:t>
            </a:r>
            <a:r>
              <a:rPr lang="de-DE" sz="3200" dirty="0">
                <a:solidFill>
                  <a:srgbClr val="000000"/>
                </a:solidFill>
                <a:latin typeface="Garamond" charset="0"/>
                <a:cs typeface="Arial" charset="0"/>
              </a:rPr>
              <a:t> </a:t>
            </a:r>
            <a:r>
              <a:rPr lang="de-DE" sz="3200" dirty="0" err="1">
                <a:solidFill>
                  <a:srgbClr val="000000"/>
                </a:solidFill>
                <a:latin typeface="Garamond" charset="0"/>
                <a:cs typeface="Arial" charset="0"/>
              </a:rPr>
              <a:t>into</a:t>
            </a:r>
            <a:r>
              <a:rPr lang="de-DE" sz="3200" dirty="0">
                <a:solidFill>
                  <a:srgbClr val="000000"/>
                </a:solidFill>
                <a:latin typeface="Garamond" charset="0"/>
                <a:cs typeface="Arial" charset="0"/>
              </a:rPr>
              <a:t> </a:t>
            </a:r>
            <a:r>
              <a:rPr lang="de-DE" sz="3200" dirty="0" err="1">
                <a:solidFill>
                  <a:srgbClr val="000000"/>
                </a:solidFill>
                <a:latin typeface="Garamond" charset="0"/>
                <a:cs typeface="Arial" charset="0"/>
              </a:rPr>
              <a:t>account</a:t>
            </a:r>
            <a:r>
              <a:rPr lang="de-DE" sz="3200" dirty="0">
                <a:solidFill>
                  <a:srgbClr val="000000"/>
                </a:solidFill>
                <a:latin typeface="Garamond" charset="0"/>
                <a:cs typeface="Arial" charset="0"/>
              </a:rPr>
              <a:t> </a:t>
            </a:r>
            <a:r>
              <a:rPr lang="de-DE" sz="3200" dirty="0" err="1">
                <a:solidFill>
                  <a:srgbClr val="000000"/>
                </a:solidFill>
                <a:latin typeface="Garamond" charset="0"/>
                <a:cs typeface="Arial" charset="0"/>
              </a:rPr>
              <a:t>certain</a:t>
            </a:r>
            <a:r>
              <a:rPr lang="de-DE" sz="3200" dirty="0">
                <a:solidFill>
                  <a:srgbClr val="000000"/>
                </a:solidFill>
                <a:latin typeface="Garamond" charset="0"/>
                <a:cs typeface="Arial" charset="0"/>
              </a:rPr>
              <a:t> </a:t>
            </a:r>
            <a:r>
              <a:rPr lang="de-DE" sz="3200" dirty="0" err="1" smtClean="0">
                <a:solidFill>
                  <a:srgbClr val="000000"/>
                </a:solidFill>
                <a:latin typeface="Garamond" charset="0"/>
                <a:cs typeface="Arial" charset="0"/>
              </a:rPr>
              <a:t>considerations</a:t>
            </a:r>
            <a:endParaRPr lang="de-DE" sz="3200" dirty="0" smtClean="0">
              <a:solidFill>
                <a:srgbClr val="000000"/>
              </a:solidFill>
              <a:latin typeface="Garamond" charset="0"/>
              <a:cs typeface="Arial" charset="0"/>
            </a:endParaRPr>
          </a:p>
          <a:p>
            <a:pPr marL="495300" lvl="1" indent="-495300">
              <a:spcBef>
                <a:spcPts val="1000"/>
              </a:spcBef>
            </a:pPr>
            <a:r>
              <a:rPr lang="de-DE" sz="3200" i="1" dirty="0" err="1" smtClean="0">
                <a:solidFill>
                  <a:srgbClr val="000000"/>
                </a:solidFill>
                <a:latin typeface="Garamond" charset="0"/>
                <a:cs typeface="Arial" charset="0"/>
              </a:rPr>
              <a:t>Spatiality</a:t>
            </a:r>
            <a:r>
              <a:rPr lang="de-DE" sz="3200" b="1" dirty="0" smtClean="0">
                <a:solidFill>
                  <a:srgbClr val="000000"/>
                </a:solidFill>
                <a:latin typeface="Garamond" charset="0"/>
                <a:cs typeface="Arial" charset="0"/>
              </a:rPr>
              <a:t> – </a:t>
            </a:r>
            <a:r>
              <a:rPr lang="de-DE" sz="3200" dirty="0" err="1" smtClean="0">
                <a:solidFill>
                  <a:srgbClr val="000000"/>
                </a:solidFill>
                <a:latin typeface="Garamond" charset="0"/>
                <a:cs typeface="Arial" charset="0"/>
              </a:rPr>
              <a:t>tangible</a:t>
            </a:r>
            <a:r>
              <a:rPr lang="de-DE" sz="3200" dirty="0" smtClean="0">
                <a:solidFill>
                  <a:srgbClr val="000000"/>
                </a:solidFill>
                <a:latin typeface="Garamond" charset="0"/>
                <a:cs typeface="Arial" charset="0"/>
              </a:rPr>
              <a:t> </a:t>
            </a:r>
            <a:r>
              <a:rPr lang="de-DE" sz="3200" dirty="0" err="1" smtClean="0">
                <a:solidFill>
                  <a:srgbClr val="000000"/>
                </a:solidFill>
                <a:latin typeface="Garamond" charset="0"/>
                <a:cs typeface="Arial" charset="0"/>
              </a:rPr>
              <a:t>objects</a:t>
            </a:r>
            <a:r>
              <a:rPr lang="de-DE" sz="3200" dirty="0" smtClean="0">
                <a:solidFill>
                  <a:srgbClr val="000000"/>
                </a:solidFill>
                <a:latin typeface="Garamond" charset="0"/>
                <a:cs typeface="Arial" charset="0"/>
              </a:rPr>
              <a:t> </a:t>
            </a:r>
            <a:r>
              <a:rPr lang="de-DE" sz="3200" dirty="0" err="1" smtClean="0">
                <a:solidFill>
                  <a:srgbClr val="000000"/>
                </a:solidFill>
                <a:latin typeface="Garamond" charset="0"/>
                <a:cs typeface="Arial" charset="0"/>
              </a:rPr>
              <a:t>come</a:t>
            </a:r>
            <a:r>
              <a:rPr lang="de-DE" sz="3200" dirty="0" smtClean="0">
                <a:solidFill>
                  <a:srgbClr val="000000"/>
                </a:solidFill>
                <a:latin typeface="Garamond" charset="0"/>
                <a:cs typeface="Arial" charset="0"/>
              </a:rPr>
              <a:t> </a:t>
            </a:r>
            <a:r>
              <a:rPr lang="de-DE" sz="3200" dirty="0" err="1" smtClean="0">
                <a:solidFill>
                  <a:srgbClr val="000000"/>
                </a:solidFill>
                <a:latin typeface="Garamond" charset="0"/>
                <a:cs typeface="Arial" charset="0"/>
              </a:rPr>
              <a:t>with</a:t>
            </a:r>
            <a:r>
              <a:rPr lang="de-DE" sz="3200" dirty="0" smtClean="0">
                <a:solidFill>
                  <a:srgbClr val="000000"/>
                </a:solidFill>
                <a:latin typeface="Garamond" charset="0"/>
                <a:cs typeface="Arial" charset="0"/>
              </a:rPr>
              <a:t> </a:t>
            </a:r>
            <a:r>
              <a:rPr lang="de-DE" sz="3200" dirty="0" err="1" smtClean="0">
                <a:solidFill>
                  <a:srgbClr val="000000"/>
                </a:solidFill>
                <a:latin typeface="Garamond" charset="0"/>
                <a:cs typeface="Arial" charset="0"/>
              </a:rPr>
              <a:t>spatial</a:t>
            </a:r>
            <a:r>
              <a:rPr lang="de-DE" sz="3200" dirty="0" smtClean="0">
                <a:solidFill>
                  <a:srgbClr val="000000"/>
                </a:solidFill>
                <a:latin typeface="Garamond" charset="0"/>
                <a:cs typeface="Arial" charset="0"/>
              </a:rPr>
              <a:t> </a:t>
            </a:r>
            <a:r>
              <a:rPr lang="de-DE" sz="3200" dirty="0" err="1" smtClean="0">
                <a:solidFill>
                  <a:srgbClr val="000000"/>
                </a:solidFill>
                <a:latin typeface="Garamond" charset="0"/>
                <a:cs typeface="Arial" charset="0"/>
              </a:rPr>
              <a:t>boundaries</a:t>
            </a:r>
            <a:endParaRPr lang="de-DE" sz="3200" dirty="0" smtClean="0">
              <a:solidFill>
                <a:srgbClr val="000000"/>
              </a:solidFill>
              <a:latin typeface="Garamond" charset="0"/>
              <a:cs typeface="Arial" charset="0"/>
            </a:endParaRPr>
          </a:p>
          <a:p>
            <a:pPr marL="495300" lvl="1" indent="-495300">
              <a:spcBef>
                <a:spcPts val="1000"/>
              </a:spcBef>
            </a:pPr>
            <a:r>
              <a:rPr lang="de-DE" sz="3200" i="1" dirty="0" err="1" smtClean="0">
                <a:solidFill>
                  <a:srgbClr val="000000"/>
                </a:solidFill>
                <a:latin typeface="Garamond" charset="0"/>
                <a:cs typeface="Arial" charset="0"/>
              </a:rPr>
              <a:t>Saturateness</a:t>
            </a:r>
            <a:r>
              <a:rPr lang="de-DE" sz="3200" dirty="0" smtClean="0">
                <a:solidFill>
                  <a:srgbClr val="000000"/>
                </a:solidFill>
                <a:latin typeface="Garamond" charset="0"/>
                <a:cs typeface="Arial" charset="0"/>
              </a:rPr>
              <a:t> – </a:t>
            </a:r>
            <a:r>
              <a:rPr lang="de-DE" sz="3200" dirty="0" err="1" smtClean="0">
                <a:solidFill>
                  <a:srgbClr val="000000"/>
                </a:solidFill>
                <a:latin typeface="Garamond" charset="0"/>
                <a:cs typeface="Arial" charset="0"/>
              </a:rPr>
              <a:t>rarely</a:t>
            </a:r>
            <a:r>
              <a:rPr lang="de-DE" sz="3200" dirty="0" smtClean="0">
                <a:solidFill>
                  <a:srgbClr val="000000"/>
                </a:solidFill>
                <a:latin typeface="Garamond" charset="0"/>
                <a:cs typeface="Arial" charset="0"/>
              </a:rPr>
              <a:t> do </a:t>
            </a:r>
            <a:r>
              <a:rPr lang="de-DE" sz="3200" dirty="0" err="1" smtClean="0">
                <a:solidFill>
                  <a:srgbClr val="000000"/>
                </a:solidFill>
                <a:latin typeface="Garamond" charset="0"/>
                <a:cs typeface="Arial" charset="0"/>
              </a:rPr>
              <a:t>we</a:t>
            </a:r>
            <a:r>
              <a:rPr lang="de-DE" sz="3200" dirty="0" smtClean="0">
                <a:solidFill>
                  <a:srgbClr val="000000"/>
                </a:solidFill>
                <a:latin typeface="Garamond" charset="0"/>
                <a:cs typeface="Arial" charset="0"/>
              </a:rPr>
              <a:t> </a:t>
            </a:r>
            <a:r>
              <a:rPr lang="de-DE" sz="3200" dirty="0" err="1" smtClean="0">
                <a:solidFill>
                  <a:srgbClr val="000000"/>
                </a:solidFill>
                <a:latin typeface="Garamond" charset="0"/>
                <a:cs typeface="Arial" charset="0"/>
              </a:rPr>
              <a:t>face</a:t>
            </a:r>
            <a:r>
              <a:rPr lang="de-DE" sz="3200" dirty="0" smtClean="0">
                <a:solidFill>
                  <a:srgbClr val="000000"/>
                </a:solidFill>
                <a:latin typeface="Garamond" charset="0"/>
                <a:cs typeface="Arial" charset="0"/>
              </a:rPr>
              <a:t> </a:t>
            </a:r>
            <a:r>
              <a:rPr lang="de-DE" sz="3200" i="1" dirty="0" err="1" smtClean="0">
                <a:solidFill>
                  <a:srgbClr val="000000"/>
                </a:solidFill>
                <a:latin typeface="Garamond" charset="0"/>
                <a:cs typeface="Arial" charset="0"/>
              </a:rPr>
              <a:t>res</a:t>
            </a:r>
            <a:r>
              <a:rPr lang="de-DE" sz="3200" i="1" dirty="0" smtClean="0">
                <a:solidFill>
                  <a:srgbClr val="000000"/>
                </a:solidFill>
                <a:latin typeface="Garamond" charset="0"/>
                <a:cs typeface="Arial" charset="0"/>
              </a:rPr>
              <a:t> </a:t>
            </a:r>
            <a:r>
              <a:rPr lang="de-DE" sz="3200" i="1" dirty="0" err="1" smtClean="0">
                <a:solidFill>
                  <a:srgbClr val="000000"/>
                </a:solidFill>
                <a:latin typeface="Garamond" charset="0"/>
                <a:cs typeface="Arial" charset="0"/>
              </a:rPr>
              <a:t>nullius</a:t>
            </a:r>
            <a:r>
              <a:rPr lang="de-DE" sz="3200" i="1" dirty="0" smtClean="0">
                <a:solidFill>
                  <a:srgbClr val="000000"/>
                </a:solidFill>
                <a:latin typeface="Garamond" charset="0"/>
                <a:cs typeface="Arial" charset="0"/>
              </a:rPr>
              <a:t> </a:t>
            </a:r>
            <a:r>
              <a:rPr lang="de-DE" sz="3200" dirty="0" err="1" smtClean="0">
                <a:solidFill>
                  <a:srgbClr val="000000"/>
                </a:solidFill>
                <a:latin typeface="Garamond" charset="0"/>
                <a:cs typeface="Arial" charset="0"/>
              </a:rPr>
              <a:t>for</a:t>
            </a:r>
            <a:r>
              <a:rPr lang="de-DE" sz="3200" dirty="0" smtClean="0">
                <a:solidFill>
                  <a:srgbClr val="000000"/>
                </a:solidFill>
                <a:latin typeface="Garamond" charset="0"/>
                <a:cs typeface="Arial" charset="0"/>
              </a:rPr>
              <a:t> </a:t>
            </a:r>
            <a:r>
              <a:rPr lang="de-DE" sz="3200" dirty="0" err="1" smtClean="0">
                <a:solidFill>
                  <a:srgbClr val="000000"/>
                </a:solidFill>
                <a:latin typeface="Garamond" charset="0"/>
                <a:cs typeface="Arial" charset="0"/>
              </a:rPr>
              <a:t>tangible</a:t>
            </a:r>
            <a:r>
              <a:rPr lang="de-DE" sz="3200" dirty="0" smtClean="0">
                <a:solidFill>
                  <a:srgbClr val="000000"/>
                </a:solidFill>
                <a:latin typeface="Garamond" charset="0"/>
                <a:cs typeface="Arial" charset="0"/>
              </a:rPr>
              <a:t> </a:t>
            </a:r>
            <a:r>
              <a:rPr lang="de-DE" sz="3200" dirty="0" err="1" smtClean="0">
                <a:solidFill>
                  <a:srgbClr val="000000"/>
                </a:solidFill>
                <a:latin typeface="Garamond" charset="0"/>
                <a:cs typeface="Arial" charset="0"/>
              </a:rPr>
              <a:t>objects</a:t>
            </a:r>
            <a:r>
              <a:rPr lang="de-DE" sz="3200" dirty="0" smtClean="0">
                <a:solidFill>
                  <a:srgbClr val="000000"/>
                </a:solidFill>
                <a:latin typeface="Garamond" charset="0"/>
                <a:cs typeface="Arial" charset="0"/>
              </a:rPr>
              <a:t>/</a:t>
            </a:r>
            <a:r>
              <a:rPr lang="de-DE" sz="3200" dirty="0" err="1" smtClean="0">
                <a:solidFill>
                  <a:srgbClr val="000000"/>
                </a:solidFill>
                <a:latin typeface="Garamond" charset="0"/>
                <a:cs typeface="Arial" charset="0"/>
              </a:rPr>
              <a:t>land</a:t>
            </a:r>
            <a:endParaRPr lang="de-DE" sz="3200" dirty="0" smtClean="0">
              <a:solidFill>
                <a:srgbClr val="000000"/>
              </a:solidFill>
              <a:latin typeface="Garamond" charset="0"/>
              <a:cs typeface="Arial" charset="0"/>
            </a:endParaRPr>
          </a:p>
          <a:p>
            <a:pPr marL="495300" lvl="1" indent="-495300">
              <a:spcBef>
                <a:spcPts val="1000"/>
              </a:spcBef>
            </a:pPr>
            <a:r>
              <a:rPr lang="de-DE" sz="3200" i="1" dirty="0" err="1" smtClean="0">
                <a:solidFill>
                  <a:srgbClr val="000000"/>
                </a:solidFill>
                <a:latin typeface="Garamond" charset="0"/>
                <a:cs typeface="Arial" charset="0"/>
              </a:rPr>
              <a:t>object</a:t>
            </a:r>
            <a:r>
              <a:rPr lang="de-DE" sz="3200" i="1" dirty="0" err="1">
                <a:solidFill>
                  <a:srgbClr val="000000"/>
                </a:solidFill>
                <a:latin typeface="Garamond" charset="0"/>
                <a:cs typeface="Arial" charset="0"/>
              </a:rPr>
              <a:t>-sociability</a:t>
            </a:r>
            <a:r>
              <a:rPr lang="de-DE" sz="3200" i="1" dirty="0">
                <a:solidFill>
                  <a:srgbClr val="000000"/>
                </a:solidFill>
                <a:latin typeface="Garamond" charset="0"/>
                <a:cs typeface="Arial" charset="0"/>
              </a:rPr>
              <a:t> </a:t>
            </a:r>
            <a:r>
              <a:rPr lang="de-DE" sz="3200" dirty="0" smtClean="0">
                <a:solidFill>
                  <a:srgbClr val="000000"/>
                </a:solidFill>
                <a:latin typeface="Garamond" charset="0"/>
                <a:cs typeface="Arial" charset="0"/>
              </a:rPr>
              <a:t>– </a:t>
            </a:r>
            <a:r>
              <a:rPr lang="de-DE" sz="3200" dirty="0" err="1" smtClean="0">
                <a:solidFill>
                  <a:srgbClr val="000000"/>
                </a:solidFill>
                <a:latin typeface="Garamond" charset="0"/>
                <a:cs typeface="Arial" charset="0"/>
              </a:rPr>
              <a:t>privately</a:t>
            </a:r>
            <a:r>
              <a:rPr lang="de-DE" sz="3200" dirty="0" smtClean="0">
                <a:solidFill>
                  <a:srgbClr val="000000"/>
                </a:solidFill>
                <a:latin typeface="Garamond" charset="0"/>
                <a:cs typeface="Arial" charset="0"/>
              </a:rPr>
              <a:t> </a:t>
            </a:r>
            <a:r>
              <a:rPr lang="de-DE" sz="3200" dirty="0" err="1" smtClean="0">
                <a:solidFill>
                  <a:srgbClr val="000000"/>
                </a:solidFill>
                <a:latin typeface="Garamond" charset="0"/>
                <a:cs typeface="Arial" charset="0"/>
              </a:rPr>
              <a:t>owned</a:t>
            </a:r>
            <a:r>
              <a:rPr lang="de-DE" sz="3200" dirty="0" smtClean="0">
                <a:solidFill>
                  <a:srgbClr val="000000"/>
                </a:solidFill>
                <a:latin typeface="Garamond" charset="0"/>
                <a:cs typeface="Arial" charset="0"/>
              </a:rPr>
              <a:t> </a:t>
            </a:r>
            <a:r>
              <a:rPr lang="de-DE" sz="3200" dirty="0" err="1" smtClean="0">
                <a:solidFill>
                  <a:srgbClr val="000000"/>
                </a:solidFill>
                <a:latin typeface="Garamond" charset="0"/>
                <a:cs typeface="Arial" charset="0"/>
              </a:rPr>
              <a:t>tangibles</a:t>
            </a:r>
            <a:r>
              <a:rPr lang="de-DE" sz="3200" dirty="0" smtClean="0">
                <a:solidFill>
                  <a:srgbClr val="000000"/>
                </a:solidFill>
                <a:latin typeface="Garamond" charset="0"/>
                <a:cs typeface="Arial" charset="0"/>
              </a:rPr>
              <a:t> </a:t>
            </a:r>
            <a:r>
              <a:rPr lang="de-DE" sz="3200" dirty="0" err="1" smtClean="0">
                <a:solidFill>
                  <a:srgbClr val="000000"/>
                </a:solidFill>
                <a:latin typeface="Garamond" charset="0"/>
                <a:cs typeface="Arial" charset="0"/>
              </a:rPr>
              <a:t>normally</a:t>
            </a:r>
            <a:r>
              <a:rPr lang="de-DE" sz="3200" dirty="0" smtClean="0">
                <a:solidFill>
                  <a:srgbClr val="000000"/>
                </a:solidFill>
                <a:latin typeface="Garamond" charset="0"/>
                <a:cs typeface="Arial" charset="0"/>
              </a:rPr>
              <a:t> </a:t>
            </a:r>
            <a:r>
              <a:rPr lang="de-DE" sz="3200" dirty="0" err="1" smtClean="0">
                <a:solidFill>
                  <a:srgbClr val="000000"/>
                </a:solidFill>
                <a:latin typeface="Garamond" charset="0"/>
                <a:cs typeface="Arial" charset="0"/>
              </a:rPr>
              <a:t>convey</a:t>
            </a:r>
            <a:r>
              <a:rPr lang="de-DE" sz="3200" dirty="0" smtClean="0">
                <a:solidFill>
                  <a:srgbClr val="000000"/>
                </a:solidFill>
                <a:latin typeface="Garamond" charset="0"/>
                <a:cs typeface="Arial" charset="0"/>
              </a:rPr>
              <a:t> </a:t>
            </a:r>
            <a:r>
              <a:rPr lang="de-DE" sz="3200" dirty="0" err="1" smtClean="0">
                <a:solidFill>
                  <a:srgbClr val="000000"/>
                </a:solidFill>
                <a:latin typeface="Garamond" charset="0"/>
                <a:cs typeface="Arial" charset="0"/>
              </a:rPr>
              <a:t>clear</a:t>
            </a:r>
            <a:r>
              <a:rPr lang="de-DE" sz="3200" dirty="0" smtClean="0">
                <a:solidFill>
                  <a:srgbClr val="000000"/>
                </a:solidFill>
                <a:latin typeface="Garamond" charset="0"/>
                <a:cs typeface="Arial" charset="0"/>
              </a:rPr>
              <a:t> </a:t>
            </a:r>
            <a:r>
              <a:rPr lang="de-DE" sz="3200" dirty="0" err="1" smtClean="0">
                <a:solidFill>
                  <a:srgbClr val="000000"/>
                </a:solidFill>
                <a:latin typeface="Garamond" charset="0"/>
                <a:cs typeface="Arial" charset="0"/>
              </a:rPr>
              <a:t>signals</a:t>
            </a:r>
            <a:r>
              <a:rPr lang="de-DE" sz="3200" dirty="0" smtClean="0">
                <a:solidFill>
                  <a:srgbClr val="000000"/>
                </a:solidFill>
                <a:latin typeface="Garamond" charset="0"/>
                <a:cs typeface="Arial" charset="0"/>
              </a:rPr>
              <a:t> </a:t>
            </a:r>
            <a:r>
              <a:rPr lang="de-DE" sz="3200" dirty="0" err="1" smtClean="0">
                <a:solidFill>
                  <a:srgbClr val="000000"/>
                </a:solidFill>
                <a:latin typeface="Garamond" charset="0"/>
                <a:cs typeface="Arial" charset="0"/>
              </a:rPr>
              <a:t>about</a:t>
            </a:r>
            <a:r>
              <a:rPr lang="de-DE" sz="3200" dirty="0" smtClean="0">
                <a:solidFill>
                  <a:srgbClr val="000000"/>
                </a:solidFill>
                <a:latin typeface="Garamond" charset="0"/>
                <a:cs typeface="Arial" charset="0"/>
              </a:rPr>
              <a:t> </a:t>
            </a:r>
            <a:r>
              <a:rPr lang="de-DE" sz="3200" dirty="0" err="1" smtClean="0">
                <a:solidFill>
                  <a:srgbClr val="000000"/>
                </a:solidFill>
                <a:latin typeface="Garamond" charset="0"/>
                <a:cs typeface="Arial" charset="0"/>
              </a:rPr>
              <a:t>whether</a:t>
            </a:r>
            <a:r>
              <a:rPr lang="de-DE" sz="3200" dirty="0" smtClean="0">
                <a:solidFill>
                  <a:srgbClr val="000000"/>
                </a:solidFill>
                <a:latin typeface="Garamond" charset="0"/>
                <a:cs typeface="Arial" charset="0"/>
              </a:rPr>
              <a:t> OK </a:t>
            </a:r>
            <a:r>
              <a:rPr lang="de-DE" sz="3200" dirty="0" err="1" smtClean="0">
                <a:solidFill>
                  <a:srgbClr val="000000"/>
                </a:solidFill>
                <a:latin typeface="Garamond" charset="0"/>
                <a:cs typeface="Arial" charset="0"/>
              </a:rPr>
              <a:t>to</a:t>
            </a:r>
            <a:r>
              <a:rPr lang="de-DE" sz="3200" dirty="0" smtClean="0">
                <a:solidFill>
                  <a:srgbClr val="000000"/>
                </a:solidFill>
                <a:latin typeface="Garamond" charset="0"/>
                <a:cs typeface="Arial" charset="0"/>
              </a:rPr>
              <a:t> </a:t>
            </a:r>
            <a:r>
              <a:rPr lang="de-DE" sz="3200" dirty="0" err="1" smtClean="0">
                <a:solidFill>
                  <a:srgbClr val="000000"/>
                </a:solidFill>
                <a:latin typeface="Garamond" charset="0"/>
                <a:cs typeface="Arial" charset="0"/>
              </a:rPr>
              <a:t>use</a:t>
            </a:r>
            <a:r>
              <a:rPr lang="de-DE" sz="3200" dirty="0" smtClean="0">
                <a:solidFill>
                  <a:srgbClr val="000000"/>
                </a:solidFill>
                <a:latin typeface="Garamond" charset="0"/>
                <a:cs typeface="Arial" charset="0"/>
              </a:rPr>
              <a:t> </a:t>
            </a:r>
            <a:r>
              <a:rPr lang="de-DE" sz="3200" dirty="0" err="1" smtClean="0">
                <a:solidFill>
                  <a:srgbClr val="000000"/>
                </a:solidFill>
                <a:latin typeface="Garamond" charset="0"/>
                <a:cs typeface="Arial" charset="0"/>
              </a:rPr>
              <a:t>or</a:t>
            </a:r>
            <a:r>
              <a:rPr lang="de-DE" sz="3200" dirty="0" smtClean="0">
                <a:solidFill>
                  <a:srgbClr val="000000"/>
                </a:solidFill>
                <a:latin typeface="Garamond" charset="0"/>
                <a:cs typeface="Arial" charset="0"/>
              </a:rPr>
              <a:t> not</a:t>
            </a:r>
            <a:endParaRPr lang="de-DE" sz="3200" b="1" dirty="0" smtClean="0">
              <a:solidFill>
                <a:srgbClr val="000000"/>
              </a:solidFill>
              <a:latin typeface="Garamond" charset="0"/>
              <a:cs typeface="Arial" charset="0"/>
            </a:endParaRPr>
          </a:p>
          <a:p>
            <a:pPr marL="495300" lvl="1" indent="-495300">
              <a:spcBef>
                <a:spcPts val="1000"/>
              </a:spcBef>
            </a:pPr>
            <a:r>
              <a:rPr lang="de-DE" sz="3200" i="1" dirty="0" err="1" smtClean="0">
                <a:solidFill>
                  <a:srgbClr val="000000"/>
                </a:solidFill>
                <a:latin typeface="Garamond" charset="0"/>
                <a:cs typeface="Arial" charset="0"/>
              </a:rPr>
              <a:t>ascertainable</a:t>
            </a:r>
            <a:r>
              <a:rPr lang="de-DE" sz="3200" i="1" dirty="0" smtClean="0">
                <a:solidFill>
                  <a:srgbClr val="000000"/>
                </a:solidFill>
                <a:latin typeface="Garamond" charset="0"/>
                <a:cs typeface="Arial" charset="0"/>
              </a:rPr>
              <a:t> </a:t>
            </a:r>
            <a:r>
              <a:rPr lang="de-DE" sz="3200" i="1" dirty="0" err="1" smtClean="0">
                <a:solidFill>
                  <a:srgbClr val="000000"/>
                </a:solidFill>
                <a:latin typeface="Garamond" charset="0"/>
                <a:cs typeface="Arial" charset="0"/>
              </a:rPr>
              <a:t>owners</a:t>
            </a:r>
            <a:r>
              <a:rPr lang="de-DE" sz="3200" i="1" dirty="0" smtClean="0">
                <a:solidFill>
                  <a:srgbClr val="000000"/>
                </a:solidFill>
                <a:latin typeface="Garamond" charset="0"/>
                <a:cs typeface="Arial" charset="0"/>
              </a:rPr>
              <a:t> </a:t>
            </a:r>
            <a:r>
              <a:rPr lang="de-DE" sz="3200" b="1" dirty="0" smtClean="0">
                <a:solidFill>
                  <a:srgbClr val="000000"/>
                </a:solidFill>
                <a:latin typeface="Garamond" charset="0"/>
                <a:cs typeface="Arial" charset="0"/>
              </a:rPr>
              <a:t>– </a:t>
            </a:r>
            <a:r>
              <a:rPr lang="de-DE" sz="3200" dirty="0" err="1" smtClean="0">
                <a:solidFill>
                  <a:srgbClr val="000000"/>
                </a:solidFill>
                <a:latin typeface="Garamond" charset="0"/>
                <a:cs typeface="Arial" charset="0"/>
              </a:rPr>
              <a:t>normally</a:t>
            </a:r>
            <a:r>
              <a:rPr lang="de-DE" sz="3200" dirty="0" smtClean="0">
                <a:solidFill>
                  <a:srgbClr val="000000"/>
                </a:solidFill>
                <a:latin typeface="Garamond" charset="0"/>
                <a:cs typeface="Arial" charset="0"/>
              </a:rPr>
              <a:t> </a:t>
            </a:r>
            <a:r>
              <a:rPr lang="de-DE" sz="3200" dirty="0" err="1" smtClean="0">
                <a:solidFill>
                  <a:srgbClr val="000000"/>
                </a:solidFill>
                <a:latin typeface="Garamond" charset="0"/>
                <a:cs typeface="Arial" charset="0"/>
              </a:rPr>
              <a:t>owners</a:t>
            </a:r>
            <a:r>
              <a:rPr lang="de-DE" sz="3200" dirty="0" smtClean="0">
                <a:solidFill>
                  <a:srgbClr val="000000"/>
                </a:solidFill>
                <a:latin typeface="Garamond" charset="0"/>
                <a:cs typeface="Arial" charset="0"/>
              </a:rPr>
              <a:t> </a:t>
            </a:r>
            <a:r>
              <a:rPr lang="de-DE" sz="3200" dirty="0" err="1" smtClean="0">
                <a:solidFill>
                  <a:srgbClr val="000000"/>
                </a:solidFill>
                <a:latin typeface="Garamond" charset="0"/>
                <a:cs typeface="Arial" charset="0"/>
              </a:rPr>
              <a:t>closely</a:t>
            </a:r>
            <a:r>
              <a:rPr lang="de-DE" sz="3200" dirty="0" smtClean="0">
                <a:solidFill>
                  <a:srgbClr val="000000"/>
                </a:solidFill>
                <a:latin typeface="Garamond" charset="0"/>
                <a:cs typeface="Arial" charset="0"/>
              </a:rPr>
              <a:t> </a:t>
            </a:r>
            <a:r>
              <a:rPr lang="de-DE" sz="3200" dirty="0" err="1" smtClean="0">
                <a:solidFill>
                  <a:srgbClr val="000000"/>
                </a:solidFill>
                <a:latin typeface="Garamond" charset="0"/>
                <a:cs typeface="Arial" charset="0"/>
              </a:rPr>
              <a:t>connected</a:t>
            </a:r>
            <a:r>
              <a:rPr lang="de-DE" sz="3200" dirty="0" smtClean="0">
                <a:solidFill>
                  <a:srgbClr val="000000"/>
                </a:solidFill>
                <a:latin typeface="Garamond" charset="0"/>
                <a:cs typeface="Arial" charset="0"/>
              </a:rPr>
              <a:t> </a:t>
            </a:r>
            <a:r>
              <a:rPr lang="de-DE" sz="3200" dirty="0" err="1" smtClean="0">
                <a:solidFill>
                  <a:srgbClr val="000000"/>
                </a:solidFill>
                <a:latin typeface="Garamond" charset="0"/>
                <a:cs typeface="Arial" charset="0"/>
              </a:rPr>
              <a:t>to</a:t>
            </a:r>
            <a:r>
              <a:rPr lang="de-DE" sz="3200" dirty="0" smtClean="0">
                <a:solidFill>
                  <a:srgbClr val="000000"/>
                </a:solidFill>
                <a:latin typeface="Garamond" charset="0"/>
                <a:cs typeface="Arial" charset="0"/>
              </a:rPr>
              <a:t> </a:t>
            </a:r>
            <a:r>
              <a:rPr lang="de-DE" sz="3200" dirty="0" err="1" smtClean="0">
                <a:solidFill>
                  <a:srgbClr val="000000"/>
                </a:solidFill>
                <a:latin typeface="Garamond" charset="0"/>
                <a:cs typeface="Arial" charset="0"/>
              </a:rPr>
              <a:t>their</a:t>
            </a:r>
            <a:r>
              <a:rPr lang="de-DE" sz="3200" dirty="0" smtClean="0">
                <a:solidFill>
                  <a:srgbClr val="000000"/>
                </a:solidFill>
                <a:latin typeface="Garamond" charset="0"/>
                <a:cs typeface="Arial" charset="0"/>
              </a:rPr>
              <a:t> </a:t>
            </a:r>
            <a:r>
              <a:rPr lang="de-DE" sz="3200" dirty="0" err="1" smtClean="0">
                <a:solidFill>
                  <a:srgbClr val="000000"/>
                </a:solidFill>
                <a:latin typeface="Garamond" charset="0"/>
                <a:cs typeface="Arial" charset="0"/>
              </a:rPr>
              <a:t>tangibles</a:t>
            </a:r>
            <a:endParaRPr lang="de-DE" sz="3200" b="1" dirty="0">
              <a:solidFill>
                <a:srgbClr val="000000"/>
              </a:solidFill>
              <a:latin typeface="Garamond" charset="0"/>
              <a:cs typeface="Arial" charset="0"/>
            </a:endParaRPr>
          </a:p>
          <a:p>
            <a:pPr marL="495300" indent="-495300"/>
            <a:endParaRPr lang="de-DE" sz="3200" b="1" dirty="0" smtClean="0">
              <a:solidFill>
                <a:srgbClr val="000000"/>
              </a:solidFill>
              <a:latin typeface="Garamond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946144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GB" dirty="0" smtClean="0">
                <a:latin typeface="Garamond" charset="0"/>
                <a:cs typeface="Arial" charset="0"/>
              </a:rPr>
              <a:t>WHAT TORT LAW TEACHES</a:t>
            </a:r>
            <a:endParaRPr lang="en-GB" dirty="0">
              <a:latin typeface="Garamond" charset="0"/>
              <a:cs typeface="Arial" charset="0"/>
            </a:endParaRPr>
          </a:p>
        </p:txBody>
      </p:sp>
      <p:sp>
        <p:nvSpPr>
          <p:cNvPr id="80898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>
            <a:noAutofit/>
          </a:bodyPr>
          <a:lstStyle/>
          <a:p>
            <a:pPr marL="495300" indent="-495300"/>
            <a:r>
              <a:rPr lang="de-DE" sz="3200" b="1" dirty="0" err="1" smtClean="0">
                <a:solidFill>
                  <a:srgbClr val="000000"/>
                </a:solidFill>
                <a:latin typeface="Garamond" charset="0"/>
                <a:cs typeface="Arial" charset="0"/>
              </a:rPr>
              <a:t>Dorfman</a:t>
            </a:r>
            <a:r>
              <a:rPr lang="de-DE" sz="3200" b="1" dirty="0" smtClean="0">
                <a:solidFill>
                  <a:srgbClr val="000000"/>
                </a:solidFill>
                <a:latin typeface="Garamond" charset="0"/>
                <a:cs typeface="Arial" charset="0"/>
              </a:rPr>
              <a:t> &amp; Jacob – </a:t>
            </a:r>
            <a:r>
              <a:rPr lang="de-DE" sz="3200" dirty="0" err="1">
                <a:solidFill>
                  <a:srgbClr val="000000"/>
                </a:solidFill>
                <a:latin typeface="Garamond" charset="0"/>
                <a:cs typeface="Arial" charset="0"/>
              </a:rPr>
              <a:t>a</a:t>
            </a:r>
            <a:r>
              <a:rPr lang="de-DE" sz="3200" dirty="0" err="1" smtClean="0">
                <a:solidFill>
                  <a:srgbClr val="000000"/>
                </a:solidFill>
                <a:latin typeface="Garamond" charset="0"/>
                <a:cs typeface="Arial" charset="0"/>
              </a:rPr>
              <a:t>rgue</a:t>
            </a:r>
            <a:r>
              <a:rPr lang="de-DE" sz="3200" dirty="0" smtClean="0">
                <a:solidFill>
                  <a:srgbClr val="000000"/>
                </a:solidFill>
                <a:latin typeface="Garamond" charset="0"/>
                <a:cs typeface="Arial" charset="0"/>
              </a:rPr>
              <a:t> </a:t>
            </a:r>
            <a:r>
              <a:rPr lang="de-DE" sz="3200" dirty="0" err="1" smtClean="0">
                <a:solidFill>
                  <a:srgbClr val="000000"/>
                </a:solidFill>
                <a:latin typeface="Garamond" charset="0"/>
                <a:cs typeface="Arial" charset="0"/>
              </a:rPr>
              <a:t>that</a:t>
            </a:r>
            <a:r>
              <a:rPr lang="de-DE" sz="3200" dirty="0" smtClean="0">
                <a:solidFill>
                  <a:srgbClr val="000000"/>
                </a:solidFill>
                <a:latin typeface="Garamond" charset="0"/>
                <a:cs typeface="Arial" charset="0"/>
              </a:rPr>
              <a:t> </a:t>
            </a:r>
            <a:r>
              <a:rPr lang="de-DE" sz="3200" dirty="0" err="1" smtClean="0">
                <a:solidFill>
                  <a:srgbClr val="000000"/>
                </a:solidFill>
                <a:latin typeface="Garamond" charset="0"/>
                <a:cs typeface="Arial" charset="0"/>
              </a:rPr>
              <a:t>for</a:t>
            </a:r>
            <a:r>
              <a:rPr lang="de-DE" sz="3200" dirty="0" smtClean="0">
                <a:solidFill>
                  <a:srgbClr val="000000"/>
                </a:solidFill>
                <a:latin typeface="Garamond" charset="0"/>
                <a:cs typeface="Arial" charset="0"/>
              </a:rPr>
              <a:t> © </a:t>
            </a:r>
            <a:r>
              <a:rPr lang="de-DE" sz="3200" dirty="0" err="1" smtClean="0">
                <a:solidFill>
                  <a:srgbClr val="000000"/>
                </a:solidFill>
                <a:latin typeface="Garamond" charset="0"/>
                <a:cs typeface="Arial" charset="0"/>
              </a:rPr>
              <a:t>these</a:t>
            </a:r>
            <a:r>
              <a:rPr lang="de-DE" sz="3200" dirty="0" smtClean="0">
                <a:solidFill>
                  <a:srgbClr val="000000"/>
                </a:solidFill>
                <a:latin typeface="Garamond" charset="0"/>
                <a:cs typeface="Arial" charset="0"/>
              </a:rPr>
              <a:t> same </a:t>
            </a:r>
            <a:r>
              <a:rPr lang="de-DE" sz="3200" dirty="0" err="1" smtClean="0">
                <a:solidFill>
                  <a:srgbClr val="000000"/>
                </a:solidFill>
                <a:latin typeface="Garamond" charset="0"/>
                <a:cs typeface="Arial" charset="0"/>
              </a:rPr>
              <a:t>considerations</a:t>
            </a:r>
            <a:r>
              <a:rPr lang="de-DE" sz="3200" dirty="0" smtClean="0">
                <a:solidFill>
                  <a:srgbClr val="000000"/>
                </a:solidFill>
                <a:latin typeface="Garamond" charset="0"/>
                <a:cs typeface="Arial" charset="0"/>
              </a:rPr>
              <a:t> </a:t>
            </a:r>
            <a:r>
              <a:rPr lang="de-DE" sz="3200" dirty="0" err="1" smtClean="0">
                <a:solidFill>
                  <a:srgbClr val="000000"/>
                </a:solidFill>
                <a:latin typeface="Garamond" charset="0"/>
                <a:cs typeface="Arial" charset="0"/>
              </a:rPr>
              <a:t>that</a:t>
            </a:r>
            <a:r>
              <a:rPr lang="de-DE" sz="3200" dirty="0" smtClean="0">
                <a:solidFill>
                  <a:srgbClr val="000000"/>
                </a:solidFill>
                <a:latin typeface="Garamond" charset="0"/>
                <a:cs typeface="Arial" charset="0"/>
              </a:rPr>
              <a:t> </a:t>
            </a:r>
            <a:r>
              <a:rPr lang="de-DE" sz="3200" dirty="0" err="1" smtClean="0">
                <a:solidFill>
                  <a:srgbClr val="000000"/>
                </a:solidFill>
                <a:latin typeface="Garamond" charset="0"/>
                <a:cs typeface="Arial" charset="0"/>
              </a:rPr>
              <a:t>call</a:t>
            </a:r>
            <a:r>
              <a:rPr lang="de-DE" sz="3200" dirty="0" smtClean="0">
                <a:solidFill>
                  <a:srgbClr val="000000"/>
                </a:solidFill>
                <a:latin typeface="Garamond" charset="0"/>
                <a:cs typeface="Arial" charset="0"/>
              </a:rPr>
              <a:t> </a:t>
            </a:r>
            <a:r>
              <a:rPr lang="de-DE" sz="3200" dirty="0" err="1" smtClean="0">
                <a:solidFill>
                  <a:srgbClr val="000000"/>
                </a:solidFill>
                <a:latin typeface="Garamond" charset="0"/>
                <a:cs typeface="Arial" charset="0"/>
              </a:rPr>
              <a:t>for</a:t>
            </a:r>
            <a:r>
              <a:rPr lang="de-DE" sz="3200" dirty="0" smtClean="0">
                <a:solidFill>
                  <a:srgbClr val="000000"/>
                </a:solidFill>
                <a:latin typeface="Garamond" charset="0"/>
                <a:cs typeface="Arial" charset="0"/>
              </a:rPr>
              <a:t> </a:t>
            </a:r>
            <a:r>
              <a:rPr lang="de-DE" sz="3200" dirty="0" err="1" smtClean="0">
                <a:solidFill>
                  <a:srgbClr val="000000"/>
                </a:solidFill>
                <a:latin typeface="Garamond" charset="0"/>
                <a:cs typeface="Arial" charset="0"/>
              </a:rPr>
              <a:t>protection</a:t>
            </a:r>
            <a:r>
              <a:rPr lang="de-DE" sz="3200" dirty="0" smtClean="0">
                <a:solidFill>
                  <a:srgbClr val="000000"/>
                </a:solidFill>
                <a:latin typeface="Garamond" charset="0"/>
                <a:cs typeface="Arial" charset="0"/>
              </a:rPr>
              <a:t> </a:t>
            </a:r>
            <a:r>
              <a:rPr lang="de-DE" sz="3200" dirty="0" err="1" smtClean="0">
                <a:solidFill>
                  <a:srgbClr val="000000"/>
                </a:solidFill>
                <a:latin typeface="Garamond" charset="0"/>
                <a:cs typeface="Arial" charset="0"/>
              </a:rPr>
              <a:t>of</a:t>
            </a:r>
            <a:r>
              <a:rPr lang="de-DE" sz="3200" dirty="0" smtClean="0">
                <a:solidFill>
                  <a:srgbClr val="000000"/>
                </a:solidFill>
                <a:latin typeface="Garamond" charset="0"/>
                <a:cs typeface="Arial" charset="0"/>
              </a:rPr>
              <a:t> </a:t>
            </a:r>
            <a:r>
              <a:rPr lang="de-DE" sz="3200" dirty="0" err="1" smtClean="0">
                <a:solidFill>
                  <a:srgbClr val="000000"/>
                </a:solidFill>
                <a:latin typeface="Garamond" charset="0"/>
                <a:cs typeface="Arial" charset="0"/>
              </a:rPr>
              <a:t>tangible</a:t>
            </a:r>
            <a:r>
              <a:rPr lang="de-DE" sz="3200" dirty="0" smtClean="0">
                <a:solidFill>
                  <a:srgbClr val="000000"/>
                </a:solidFill>
                <a:latin typeface="Garamond" charset="0"/>
                <a:cs typeface="Arial" charset="0"/>
              </a:rPr>
              <a:t> </a:t>
            </a:r>
            <a:r>
              <a:rPr lang="de-DE" sz="3200" dirty="0" err="1" smtClean="0">
                <a:solidFill>
                  <a:srgbClr val="000000"/>
                </a:solidFill>
                <a:latin typeface="Garamond" charset="0"/>
                <a:cs typeface="Arial" charset="0"/>
              </a:rPr>
              <a:t>property</a:t>
            </a:r>
            <a:r>
              <a:rPr lang="de-DE" sz="3200" dirty="0" smtClean="0">
                <a:solidFill>
                  <a:srgbClr val="000000"/>
                </a:solidFill>
                <a:latin typeface="Garamond" charset="0"/>
                <a:cs typeface="Arial" charset="0"/>
              </a:rPr>
              <a:t> </a:t>
            </a:r>
            <a:r>
              <a:rPr lang="de-DE" sz="3200" dirty="0" err="1" smtClean="0">
                <a:solidFill>
                  <a:srgbClr val="000000"/>
                </a:solidFill>
                <a:latin typeface="Garamond" charset="0"/>
                <a:cs typeface="Arial" charset="0"/>
              </a:rPr>
              <a:t>through</a:t>
            </a:r>
            <a:r>
              <a:rPr lang="de-DE" sz="3200" dirty="0" smtClean="0">
                <a:solidFill>
                  <a:srgbClr val="000000"/>
                </a:solidFill>
                <a:latin typeface="Garamond" charset="0"/>
                <a:cs typeface="Arial" charset="0"/>
              </a:rPr>
              <a:t> a </a:t>
            </a:r>
            <a:r>
              <a:rPr lang="de-DE" sz="3200" dirty="0" err="1" smtClean="0">
                <a:solidFill>
                  <a:srgbClr val="000000"/>
                </a:solidFill>
                <a:latin typeface="Garamond" charset="0"/>
                <a:cs typeface="Arial" charset="0"/>
              </a:rPr>
              <a:t>regime</a:t>
            </a:r>
            <a:r>
              <a:rPr lang="de-DE" sz="3200" dirty="0" smtClean="0">
                <a:solidFill>
                  <a:srgbClr val="000000"/>
                </a:solidFill>
                <a:latin typeface="Garamond" charset="0"/>
                <a:cs typeface="Arial" charset="0"/>
              </a:rPr>
              <a:t> </a:t>
            </a:r>
            <a:r>
              <a:rPr lang="de-DE" sz="3200" dirty="0" err="1" smtClean="0">
                <a:solidFill>
                  <a:srgbClr val="000000"/>
                </a:solidFill>
                <a:latin typeface="Garamond" charset="0"/>
                <a:cs typeface="Arial" charset="0"/>
              </a:rPr>
              <a:t>of</a:t>
            </a:r>
            <a:r>
              <a:rPr lang="de-DE" sz="3200" dirty="0" smtClean="0">
                <a:solidFill>
                  <a:srgbClr val="000000"/>
                </a:solidFill>
                <a:latin typeface="Garamond" charset="0"/>
                <a:cs typeface="Arial" charset="0"/>
              </a:rPr>
              <a:t> </a:t>
            </a:r>
            <a:r>
              <a:rPr lang="de-DE" sz="3200" dirty="0" err="1" smtClean="0">
                <a:solidFill>
                  <a:srgbClr val="000000"/>
                </a:solidFill>
                <a:latin typeface="Garamond" charset="0"/>
                <a:cs typeface="Arial" charset="0"/>
              </a:rPr>
              <a:t>strict</a:t>
            </a:r>
            <a:r>
              <a:rPr lang="de-DE" sz="3200" dirty="0" smtClean="0">
                <a:solidFill>
                  <a:srgbClr val="000000"/>
                </a:solidFill>
                <a:latin typeface="Garamond" charset="0"/>
                <a:cs typeface="Arial" charset="0"/>
              </a:rPr>
              <a:t> </a:t>
            </a:r>
            <a:r>
              <a:rPr lang="de-DE" sz="3200" dirty="0" err="1" smtClean="0">
                <a:solidFill>
                  <a:srgbClr val="000000"/>
                </a:solidFill>
                <a:latin typeface="Garamond" charset="0"/>
                <a:cs typeface="Arial" charset="0"/>
              </a:rPr>
              <a:t>liability</a:t>
            </a:r>
            <a:r>
              <a:rPr lang="de-DE" sz="3200" dirty="0" smtClean="0">
                <a:solidFill>
                  <a:srgbClr val="000000"/>
                </a:solidFill>
                <a:latin typeface="Garamond" charset="0"/>
                <a:cs typeface="Arial" charset="0"/>
              </a:rPr>
              <a:t> </a:t>
            </a:r>
            <a:r>
              <a:rPr lang="de-DE" sz="3200" dirty="0" err="1" smtClean="0">
                <a:solidFill>
                  <a:srgbClr val="000000"/>
                </a:solidFill>
                <a:latin typeface="Garamond" charset="0"/>
                <a:cs typeface="Arial" charset="0"/>
              </a:rPr>
              <a:t>require</a:t>
            </a:r>
            <a:r>
              <a:rPr lang="de-DE" sz="3200" dirty="0" smtClean="0">
                <a:solidFill>
                  <a:srgbClr val="000000"/>
                </a:solidFill>
                <a:latin typeface="Garamond" charset="0"/>
                <a:cs typeface="Arial" charset="0"/>
              </a:rPr>
              <a:t> </a:t>
            </a:r>
            <a:r>
              <a:rPr lang="de-DE" sz="3200" dirty="0" err="1" smtClean="0">
                <a:solidFill>
                  <a:srgbClr val="000000"/>
                </a:solidFill>
                <a:latin typeface="Garamond" charset="0"/>
                <a:cs typeface="Arial" charset="0"/>
              </a:rPr>
              <a:t>abandoning</a:t>
            </a:r>
            <a:r>
              <a:rPr lang="de-DE" sz="3200" dirty="0" smtClean="0">
                <a:solidFill>
                  <a:srgbClr val="000000"/>
                </a:solidFill>
                <a:latin typeface="Garamond" charset="0"/>
                <a:cs typeface="Arial" charset="0"/>
              </a:rPr>
              <a:t> </a:t>
            </a:r>
            <a:r>
              <a:rPr lang="de-DE" sz="3200" dirty="0" err="1" smtClean="0">
                <a:solidFill>
                  <a:srgbClr val="000000"/>
                </a:solidFill>
                <a:latin typeface="Garamond" charset="0"/>
                <a:cs typeface="Arial" charset="0"/>
              </a:rPr>
              <a:t>it</a:t>
            </a:r>
            <a:r>
              <a:rPr lang="de-DE" sz="3200" dirty="0" smtClean="0">
                <a:solidFill>
                  <a:srgbClr val="000000"/>
                </a:solidFill>
                <a:latin typeface="Garamond" charset="0"/>
                <a:cs typeface="Arial" charset="0"/>
              </a:rPr>
              <a:t> </a:t>
            </a:r>
            <a:r>
              <a:rPr lang="de-DE" sz="3200" dirty="0" err="1" smtClean="0">
                <a:solidFill>
                  <a:srgbClr val="000000"/>
                </a:solidFill>
                <a:latin typeface="Garamond" charset="0"/>
                <a:cs typeface="Arial" charset="0"/>
              </a:rPr>
              <a:t>for</a:t>
            </a:r>
            <a:r>
              <a:rPr lang="de-DE" sz="3200" dirty="0" smtClean="0">
                <a:solidFill>
                  <a:srgbClr val="000000"/>
                </a:solidFill>
                <a:latin typeface="Garamond" charset="0"/>
                <a:cs typeface="Arial" charset="0"/>
              </a:rPr>
              <a:t> </a:t>
            </a:r>
            <a:r>
              <a:rPr lang="de-DE" sz="3200" dirty="0" err="1" smtClean="0">
                <a:solidFill>
                  <a:srgbClr val="000000"/>
                </a:solidFill>
                <a:latin typeface="Garamond" charset="0"/>
                <a:cs typeface="Arial" charset="0"/>
              </a:rPr>
              <a:t>tort</a:t>
            </a:r>
            <a:endParaRPr lang="de-DE" sz="3200" dirty="0" smtClean="0">
              <a:solidFill>
                <a:srgbClr val="000000"/>
              </a:solidFill>
              <a:latin typeface="Garamond" charset="0"/>
              <a:cs typeface="Arial" charset="0"/>
            </a:endParaRPr>
          </a:p>
          <a:p>
            <a:pPr marL="495300" indent="-495300"/>
            <a:r>
              <a:rPr lang="de-DE" sz="3200" b="1" dirty="0" err="1">
                <a:solidFill>
                  <a:srgbClr val="000000"/>
                </a:solidFill>
                <a:latin typeface="Garamond" charset="0"/>
                <a:cs typeface="Arial" charset="0"/>
              </a:rPr>
              <a:t>F</a:t>
            </a:r>
            <a:r>
              <a:rPr lang="de-DE" sz="3200" b="1" dirty="0" err="1" smtClean="0">
                <a:solidFill>
                  <a:srgbClr val="000000"/>
                </a:solidFill>
                <a:latin typeface="Garamond" charset="0"/>
                <a:cs typeface="Arial" charset="0"/>
              </a:rPr>
              <a:t>uzzy</a:t>
            </a:r>
            <a:r>
              <a:rPr lang="de-DE" sz="3200" b="1" dirty="0" smtClean="0">
                <a:solidFill>
                  <a:srgbClr val="000000"/>
                </a:solidFill>
                <a:latin typeface="Garamond" charset="0"/>
                <a:cs typeface="Arial" charset="0"/>
              </a:rPr>
              <a:t> </a:t>
            </a:r>
            <a:r>
              <a:rPr lang="de-DE" sz="3200" b="1" dirty="0" err="1">
                <a:solidFill>
                  <a:srgbClr val="000000"/>
                </a:solidFill>
                <a:latin typeface="Garamond" charset="0"/>
                <a:cs typeface="Arial" charset="0"/>
              </a:rPr>
              <a:t>spatial</a:t>
            </a:r>
            <a:r>
              <a:rPr lang="de-DE" sz="3200" b="1" dirty="0">
                <a:solidFill>
                  <a:srgbClr val="000000"/>
                </a:solidFill>
                <a:latin typeface="Garamond" charset="0"/>
                <a:cs typeface="Arial" charset="0"/>
              </a:rPr>
              <a:t> </a:t>
            </a:r>
            <a:r>
              <a:rPr lang="de-DE" sz="3200" b="1" dirty="0" err="1">
                <a:solidFill>
                  <a:srgbClr val="000000"/>
                </a:solidFill>
                <a:latin typeface="Garamond" charset="0"/>
                <a:cs typeface="Arial" charset="0"/>
              </a:rPr>
              <a:t>boundaries</a:t>
            </a:r>
            <a:r>
              <a:rPr lang="de-DE" sz="3200" b="1" dirty="0">
                <a:solidFill>
                  <a:srgbClr val="000000"/>
                </a:solidFill>
                <a:latin typeface="Garamond" charset="0"/>
                <a:cs typeface="Arial" charset="0"/>
              </a:rPr>
              <a:t>, </a:t>
            </a:r>
            <a:r>
              <a:rPr lang="de-DE" sz="3200" b="1" dirty="0" err="1">
                <a:solidFill>
                  <a:srgbClr val="000000"/>
                </a:solidFill>
                <a:latin typeface="Garamond" charset="0"/>
                <a:cs typeface="Arial" charset="0"/>
              </a:rPr>
              <a:t>close</a:t>
            </a:r>
            <a:r>
              <a:rPr lang="de-DE" sz="3200" b="1" dirty="0">
                <a:solidFill>
                  <a:srgbClr val="000000"/>
                </a:solidFill>
                <a:latin typeface="Garamond" charset="0"/>
                <a:cs typeface="Arial" charset="0"/>
              </a:rPr>
              <a:t> </a:t>
            </a:r>
            <a:r>
              <a:rPr lang="de-DE" sz="3200" b="1" dirty="0" err="1">
                <a:solidFill>
                  <a:srgbClr val="000000"/>
                </a:solidFill>
                <a:latin typeface="Garamond" charset="0"/>
                <a:cs typeface="Arial" charset="0"/>
              </a:rPr>
              <a:t>to</a:t>
            </a:r>
            <a:r>
              <a:rPr lang="de-DE" sz="3200" b="1" dirty="0">
                <a:solidFill>
                  <a:srgbClr val="000000"/>
                </a:solidFill>
                <a:latin typeface="Garamond" charset="0"/>
                <a:cs typeface="Arial" charset="0"/>
              </a:rPr>
              <a:t> trivial </a:t>
            </a:r>
            <a:r>
              <a:rPr lang="de-DE" sz="3200" b="1" dirty="0" err="1">
                <a:solidFill>
                  <a:srgbClr val="000000"/>
                </a:solidFill>
                <a:latin typeface="Garamond" charset="0"/>
                <a:cs typeface="Arial" charset="0"/>
              </a:rPr>
              <a:t>saturateness</a:t>
            </a:r>
            <a:r>
              <a:rPr lang="de-DE" sz="3200" b="1" dirty="0">
                <a:solidFill>
                  <a:srgbClr val="000000"/>
                </a:solidFill>
                <a:latin typeface="Garamond" charset="0"/>
                <a:cs typeface="Arial" charset="0"/>
              </a:rPr>
              <a:t>, </a:t>
            </a:r>
            <a:r>
              <a:rPr lang="de-DE" sz="3200" b="1" dirty="0" err="1">
                <a:solidFill>
                  <a:srgbClr val="000000"/>
                </a:solidFill>
                <a:latin typeface="Garamond" charset="0"/>
                <a:cs typeface="Arial" charset="0"/>
              </a:rPr>
              <a:t>indeterminate</a:t>
            </a:r>
            <a:r>
              <a:rPr lang="de-DE" sz="3200" b="1" dirty="0">
                <a:solidFill>
                  <a:srgbClr val="000000"/>
                </a:solidFill>
                <a:latin typeface="Garamond" charset="0"/>
                <a:cs typeface="Arial" charset="0"/>
              </a:rPr>
              <a:t> </a:t>
            </a:r>
            <a:r>
              <a:rPr lang="de-DE" sz="3200" b="1" dirty="0" err="1">
                <a:solidFill>
                  <a:srgbClr val="000000"/>
                </a:solidFill>
                <a:latin typeface="Garamond" charset="0"/>
                <a:cs typeface="Arial" charset="0"/>
              </a:rPr>
              <a:t>object-sociability</a:t>
            </a:r>
            <a:r>
              <a:rPr lang="de-DE" sz="3200" b="1" dirty="0">
                <a:solidFill>
                  <a:srgbClr val="000000"/>
                </a:solidFill>
                <a:latin typeface="Garamond" charset="0"/>
                <a:cs typeface="Arial" charset="0"/>
              </a:rPr>
              <a:t> </a:t>
            </a:r>
            <a:r>
              <a:rPr lang="de-DE" sz="3200" b="1" dirty="0" err="1">
                <a:solidFill>
                  <a:srgbClr val="000000"/>
                </a:solidFill>
                <a:latin typeface="Garamond" charset="0"/>
                <a:cs typeface="Arial" charset="0"/>
              </a:rPr>
              <a:t>and</a:t>
            </a:r>
            <a:r>
              <a:rPr lang="de-DE" sz="3200" b="1" dirty="0">
                <a:solidFill>
                  <a:srgbClr val="000000"/>
                </a:solidFill>
                <a:latin typeface="Garamond" charset="0"/>
                <a:cs typeface="Arial" charset="0"/>
              </a:rPr>
              <a:t> </a:t>
            </a:r>
            <a:r>
              <a:rPr lang="de-DE" sz="3200" b="1" dirty="0" err="1">
                <a:solidFill>
                  <a:srgbClr val="000000"/>
                </a:solidFill>
                <a:latin typeface="Garamond" charset="0"/>
                <a:cs typeface="Arial" charset="0"/>
              </a:rPr>
              <a:t>prohibitively</a:t>
            </a:r>
            <a:r>
              <a:rPr lang="de-DE" sz="3200" b="1" dirty="0">
                <a:solidFill>
                  <a:srgbClr val="000000"/>
                </a:solidFill>
                <a:latin typeface="Garamond" charset="0"/>
                <a:cs typeface="Arial" charset="0"/>
              </a:rPr>
              <a:t> </a:t>
            </a:r>
            <a:r>
              <a:rPr lang="de-DE" sz="3200" b="1" dirty="0" err="1">
                <a:solidFill>
                  <a:srgbClr val="000000"/>
                </a:solidFill>
                <a:latin typeface="Garamond" charset="0"/>
                <a:cs typeface="Arial" charset="0"/>
              </a:rPr>
              <a:t>costly</a:t>
            </a:r>
            <a:r>
              <a:rPr lang="de-DE" sz="3200" b="1" dirty="0">
                <a:solidFill>
                  <a:srgbClr val="000000"/>
                </a:solidFill>
                <a:latin typeface="Garamond" charset="0"/>
                <a:cs typeface="Arial" charset="0"/>
              </a:rPr>
              <a:t> </a:t>
            </a:r>
            <a:r>
              <a:rPr lang="de-DE" sz="3200" b="1" dirty="0" err="1">
                <a:solidFill>
                  <a:srgbClr val="000000"/>
                </a:solidFill>
                <a:latin typeface="Garamond" charset="0"/>
                <a:cs typeface="Arial" charset="0"/>
              </a:rPr>
              <a:t>ascertainable</a:t>
            </a:r>
            <a:r>
              <a:rPr lang="de-DE" sz="3200" b="1" dirty="0">
                <a:solidFill>
                  <a:srgbClr val="000000"/>
                </a:solidFill>
                <a:latin typeface="Garamond" charset="0"/>
                <a:cs typeface="Arial" charset="0"/>
              </a:rPr>
              <a:t> </a:t>
            </a:r>
            <a:r>
              <a:rPr lang="de-DE" sz="3200" b="1" dirty="0" err="1" smtClean="0">
                <a:solidFill>
                  <a:srgbClr val="000000"/>
                </a:solidFill>
                <a:latin typeface="Garamond" charset="0"/>
                <a:cs typeface="Arial" charset="0"/>
              </a:rPr>
              <a:t>owners</a:t>
            </a:r>
            <a:endParaRPr lang="de-DE" sz="3200" b="1" dirty="0" smtClean="0">
              <a:solidFill>
                <a:srgbClr val="000000"/>
              </a:solidFill>
              <a:latin typeface="Garamond" charset="0"/>
              <a:cs typeface="Arial" charset="0"/>
            </a:endParaRPr>
          </a:p>
          <a:p>
            <a:pPr marL="952500" lvl="1" indent="-495300"/>
            <a:r>
              <a:rPr lang="de-DE" dirty="0" err="1" smtClean="0">
                <a:solidFill>
                  <a:srgbClr val="000000"/>
                </a:solidFill>
                <a:latin typeface="Garamond" charset="0"/>
                <a:cs typeface="Arial" charset="0"/>
              </a:rPr>
              <a:t>Therefore</a:t>
            </a:r>
            <a:r>
              <a:rPr lang="de-DE" dirty="0" smtClean="0">
                <a:solidFill>
                  <a:srgbClr val="000000"/>
                </a:solidFill>
                <a:latin typeface="Garamond" charset="0"/>
                <a:cs typeface="Arial" charset="0"/>
              </a:rPr>
              <a:t> </a:t>
            </a:r>
            <a:r>
              <a:rPr lang="de-DE" dirty="0" err="1" smtClean="0">
                <a:solidFill>
                  <a:srgbClr val="000000"/>
                </a:solidFill>
                <a:latin typeface="Garamond" charset="0"/>
                <a:cs typeface="Arial" charset="0"/>
              </a:rPr>
              <a:t>argues</a:t>
            </a:r>
            <a:r>
              <a:rPr lang="de-DE" dirty="0" smtClean="0">
                <a:solidFill>
                  <a:srgbClr val="000000"/>
                </a:solidFill>
                <a:latin typeface="Garamond" charset="0"/>
                <a:cs typeface="Arial" charset="0"/>
              </a:rPr>
              <a:t> </a:t>
            </a:r>
            <a:r>
              <a:rPr lang="de-DE" dirty="0" err="1" smtClean="0">
                <a:solidFill>
                  <a:srgbClr val="000000"/>
                </a:solidFill>
                <a:latin typeface="Garamond" charset="0"/>
                <a:cs typeface="Arial" charset="0"/>
              </a:rPr>
              <a:t>for</a:t>
            </a:r>
            <a:r>
              <a:rPr lang="de-DE" dirty="0" smtClean="0">
                <a:solidFill>
                  <a:srgbClr val="000000"/>
                </a:solidFill>
                <a:latin typeface="Garamond" charset="0"/>
                <a:cs typeface="Arial" charset="0"/>
              </a:rPr>
              <a:t> a fault-</a:t>
            </a:r>
            <a:r>
              <a:rPr lang="de-DE" dirty="0" err="1" smtClean="0">
                <a:solidFill>
                  <a:srgbClr val="000000"/>
                </a:solidFill>
                <a:latin typeface="Garamond" charset="0"/>
                <a:cs typeface="Arial" charset="0"/>
              </a:rPr>
              <a:t>based</a:t>
            </a:r>
            <a:r>
              <a:rPr lang="de-DE" dirty="0" smtClean="0">
                <a:solidFill>
                  <a:srgbClr val="000000"/>
                </a:solidFill>
                <a:latin typeface="Garamond" charset="0"/>
                <a:cs typeface="Arial" charset="0"/>
              </a:rPr>
              <a:t> </a:t>
            </a:r>
            <a:r>
              <a:rPr lang="de-DE" dirty="0" err="1" smtClean="0">
                <a:solidFill>
                  <a:srgbClr val="000000"/>
                </a:solidFill>
                <a:latin typeface="Garamond" charset="0"/>
                <a:cs typeface="Arial" charset="0"/>
              </a:rPr>
              <a:t>regime</a:t>
            </a:r>
            <a:endParaRPr lang="de-DE" dirty="0" smtClean="0">
              <a:solidFill>
                <a:srgbClr val="000000"/>
              </a:solidFill>
              <a:latin typeface="Garamond" charset="0"/>
              <a:cs typeface="Arial" charset="0"/>
            </a:endParaRPr>
          </a:p>
          <a:p>
            <a:pPr marL="495300" indent="-495300"/>
            <a:r>
              <a:rPr lang="de-DE" sz="3200" dirty="0" err="1" smtClean="0">
                <a:solidFill>
                  <a:srgbClr val="000000"/>
                </a:solidFill>
                <a:latin typeface="Garamond" charset="0"/>
                <a:cs typeface="Arial" charset="0"/>
              </a:rPr>
              <a:t>Taking</a:t>
            </a:r>
            <a:r>
              <a:rPr lang="de-DE" sz="3200" dirty="0" smtClean="0">
                <a:solidFill>
                  <a:srgbClr val="000000"/>
                </a:solidFill>
                <a:latin typeface="Garamond" charset="0"/>
                <a:cs typeface="Arial" charset="0"/>
              </a:rPr>
              <a:t> </a:t>
            </a:r>
            <a:r>
              <a:rPr lang="de-DE" sz="3200" dirty="0" err="1" smtClean="0">
                <a:solidFill>
                  <a:srgbClr val="000000"/>
                </a:solidFill>
                <a:latin typeface="Garamond" charset="0"/>
                <a:cs typeface="Arial" charset="0"/>
              </a:rPr>
              <a:t>this</a:t>
            </a:r>
            <a:r>
              <a:rPr lang="de-DE" sz="3200" dirty="0" smtClean="0">
                <a:solidFill>
                  <a:srgbClr val="000000"/>
                </a:solidFill>
                <a:latin typeface="Garamond" charset="0"/>
                <a:cs typeface="Arial" charset="0"/>
              </a:rPr>
              <a:t> </a:t>
            </a:r>
            <a:r>
              <a:rPr lang="de-DE" sz="3200" dirty="0" err="1" smtClean="0">
                <a:solidFill>
                  <a:srgbClr val="000000"/>
                </a:solidFill>
                <a:latin typeface="Garamond" charset="0"/>
                <a:cs typeface="Arial" charset="0"/>
              </a:rPr>
              <a:t>perspective</a:t>
            </a:r>
            <a:r>
              <a:rPr lang="de-DE" sz="3200" dirty="0" smtClean="0">
                <a:solidFill>
                  <a:srgbClr val="000000"/>
                </a:solidFill>
                <a:latin typeface="Garamond" charset="0"/>
                <a:cs typeface="Arial" charset="0"/>
              </a:rPr>
              <a:t> </a:t>
            </a:r>
            <a:r>
              <a:rPr lang="de-DE" sz="3200" dirty="0" err="1" smtClean="0">
                <a:solidFill>
                  <a:srgbClr val="000000"/>
                </a:solidFill>
                <a:latin typeface="Garamond" charset="0"/>
                <a:cs typeface="Arial" charset="0"/>
              </a:rPr>
              <a:t>may</a:t>
            </a:r>
            <a:r>
              <a:rPr lang="de-DE" sz="3200" dirty="0" smtClean="0">
                <a:solidFill>
                  <a:srgbClr val="000000"/>
                </a:solidFill>
                <a:latin typeface="Garamond" charset="0"/>
                <a:cs typeface="Arial" charset="0"/>
              </a:rPr>
              <a:t> </a:t>
            </a:r>
            <a:r>
              <a:rPr lang="de-DE" sz="3200" dirty="0" err="1" smtClean="0">
                <a:solidFill>
                  <a:srgbClr val="000000"/>
                </a:solidFill>
                <a:latin typeface="Garamond" charset="0"/>
                <a:cs typeface="Arial" charset="0"/>
              </a:rPr>
              <a:t>be</a:t>
            </a:r>
            <a:r>
              <a:rPr lang="de-DE" sz="3200" dirty="0" smtClean="0">
                <a:solidFill>
                  <a:srgbClr val="000000"/>
                </a:solidFill>
                <a:latin typeface="Garamond" charset="0"/>
                <a:cs typeface="Arial" charset="0"/>
              </a:rPr>
              <a:t> </a:t>
            </a:r>
            <a:r>
              <a:rPr lang="de-DE" sz="3200" dirty="0" err="1" smtClean="0">
                <a:solidFill>
                  <a:srgbClr val="000000"/>
                </a:solidFill>
                <a:latin typeface="Garamond" charset="0"/>
                <a:cs typeface="Arial" charset="0"/>
              </a:rPr>
              <a:t>helpful</a:t>
            </a:r>
            <a:r>
              <a:rPr lang="de-DE" sz="3200" dirty="0" smtClean="0">
                <a:solidFill>
                  <a:srgbClr val="000000"/>
                </a:solidFill>
                <a:latin typeface="Garamond" charset="0"/>
                <a:cs typeface="Arial" charset="0"/>
              </a:rPr>
              <a:t> in </a:t>
            </a:r>
            <a:r>
              <a:rPr lang="de-DE" sz="3200" dirty="0" err="1" smtClean="0">
                <a:solidFill>
                  <a:srgbClr val="000000"/>
                </a:solidFill>
                <a:latin typeface="Garamond" charset="0"/>
                <a:cs typeface="Arial" charset="0"/>
              </a:rPr>
              <a:t>assessing</a:t>
            </a:r>
            <a:r>
              <a:rPr lang="de-DE" sz="3200" dirty="0" smtClean="0">
                <a:solidFill>
                  <a:srgbClr val="000000"/>
                </a:solidFill>
                <a:latin typeface="Garamond" charset="0"/>
                <a:cs typeface="Arial" charset="0"/>
              </a:rPr>
              <a:t> </a:t>
            </a:r>
            <a:r>
              <a:rPr lang="de-DE" sz="3200" dirty="0" err="1" smtClean="0">
                <a:solidFill>
                  <a:srgbClr val="000000"/>
                </a:solidFill>
                <a:latin typeface="Garamond" charset="0"/>
                <a:cs typeface="Arial" charset="0"/>
              </a:rPr>
              <a:t>regimes</a:t>
            </a:r>
            <a:r>
              <a:rPr lang="de-DE" sz="3200" dirty="0" smtClean="0">
                <a:solidFill>
                  <a:srgbClr val="000000"/>
                </a:solidFill>
                <a:latin typeface="Garamond" charset="0"/>
                <a:cs typeface="Arial" charset="0"/>
              </a:rPr>
              <a:t> </a:t>
            </a:r>
            <a:r>
              <a:rPr lang="de-DE" sz="3200" dirty="0" err="1" smtClean="0">
                <a:solidFill>
                  <a:srgbClr val="000000"/>
                </a:solidFill>
                <a:latin typeface="Garamond" charset="0"/>
                <a:cs typeface="Arial" charset="0"/>
              </a:rPr>
              <a:t>of</a:t>
            </a:r>
            <a:r>
              <a:rPr lang="de-DE" sz="3200" dirty="0" smtClean="0">
                <a:solidFill>
                  <a:srgbClr val="000000"/>
                </a:solidFill>
                <a:latin typeface="Garamond" charset="0"/>
                <a:cs typeface="Arial" charset="0"/>
              </a:rPr>
              <a:t> </a:t>
            </a:r>
            <a:r>
              <a:rPr lang="de-DE" sz="3200" dirty="0" err="1" smtClean="0">
                <a:solidFill>
                  <a:srgbClr val="000000"/>
                </a:solidFill>
                <a:latin typeface="Garamond" charset="0"/>
                <a:cs typeface="Arial" charset="0"/>
              </a:rPr>
              <a:t>liability</a:t>
            </a:r>
            <a:r>
              <a:rPr lang="de-DE" sz="3200" dirty="0" smtClean="0">
                <a:solidFill>
                  <a:srgbClr val="000000"/>
                </a:solidFill>
                <a:latin typeface="Garamond" charset="0"/>
                <a:cs typeface="Arial" charset="0"/>
              </a:rPr>
              <a:t>/</a:t>
            </a:r>
            <a:r>
              <a:rPr lang="de-DE" sz="3200" dirty="0" err="1" smtClean="0">
                <a:solidFill>
                  <a:srgbClr val="000000"/>
                </a:solidFill>
                <a:latin typeface="Garamond" charset="0"/>
                <a:cs typeface="Arial" charset="0"/>
              </a:rPr>
              <a:t>remedies</a:t>
            </a:r>
            <a:r>
              <a:rPr lang="de-DE" sz="3200" dirty="0" smtClean="0">
                <a:solidFill>
                  <a:srgbClr val="000000"/>
                </a:solidFill>
                <a:latin typeface="Garamond" charset="0"/>
                <a:cs typeface="Arial" charset="0"/>
              </a:rPr>
              <a:t> </a:t>
            </a:r>
            <a:r>
              <a:rPr lang="de-DE" sz="3200" dirty="0" err="1" smtClean="0">
                <a:solidFill>
                  <a:srgbClr val="000000"/>
                </a:solidFill>
                <a:latin typeface="Garamond" charset="0"/>
                <a:cs typeface="Arial" charset="0"/>
              </a:rPr>
              <a:t>for</a:t>
            </a:r>
            <a:r>
              <a:rPr lang="de-DE" sz="3200" dirty="0" smtClean="0">
                <a:solidFill>
                  <a:srgbClr val="000000"/>
                </a:solidFill>
                <a:latin typeface="Garamond" charset="0"/>
                <a:cs typeface="Arial" charset="0"/>
              </a:rPr>
              <a:t> all IPRs</a:t>
            </a:r>
            <a:endParaRPr lang="de-DE" sz="3200" dirty="0">
              <a:solidFill>
                <a:srgbClr val="000000"/>
              </a:solidFill>
              <a:latin typeface="Garamond" charset="0"/>
              <a:cs typeface="Arial" charset="0"/>
            </a:endParaRPr>
          </a:p>
          <a:p>
            <a:pPr marL="495300" indent="-495300"/>
            <a:endParaRPr lang="de-DE" sz="3200" dirty="0">
              <a:solidFill>
                <a:srgbClr val="000000"/>
              </a:solidFill>
              <a:latin typeface="Garamond" charset="0"/>
              <a:cs typeface="Arial" charset="0"/>
            </a:endParaRPr>
          </a:p>
          <a:p>
            <a:pPr marL="495300" indent="-495300"/>
            <a:endParaRPr lang="de-DE" sz="3200" b="1" dirty="0" smtClean="0">
              <a:solidFill>
                <a:srgbClr val="000000"/>
              </a:solidFill>
              <a:latin typeface="Garamond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14685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05C28F-A2E4-134A-B05E-6DE3540F029F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THE END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AB5290D-66B2-3A42-A94C-42476F49366F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432094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1392</TotalTime>
  <Words>3198</Words>
  <Application>Microsoft Office PowerPoint</Application>
  <PresentationFormat>Widescreen</PresentationFormat>
  <Paragraphs>1248</Paragraphs>
  <Slides>74</Slides>
  <Notes>8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74</vt:i4>
      </vt:variant>
    </vt:vector>
  </HeadingPairs>
  <TitlesOfParts>
    <vt:vector size="81" baseType="lpstr">
      <vt:lpstr>ＭＳ Ｐゴシック</vt:lpstr>
      <vt:lpstr>游ゴシック</vt:lpstr>
      <vt:lpstr>Arial</vt:lpstr>
      <vt:lpstr>Calibri</vt:lpstr>
      <vt:lpstr>Calibri Light</vt:lpstr>
      <vt:lpstr>Garamond</vt:lpstr>
      <vt:lpstr>Office Theme</vt:lpstr>
      <vt:lpstr>RATIONALISING THE ROLE OF INTENTION IN INTELLECTUAL PROPERTY LAW</vt:lpstr>
      <vt:lpstr>AIMS</vt:lpstr>
      <vt:lpstr>DESCRIPTIVE ANALYSIS </vt:lpstr>
      <vt:lpstr>PowerPoint Presentation</vt:lpstr>
      <vt:lpstr>ACQUISITION OF RIGHTS 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ACQUISITION OF RIGHTS - SUMMARY</vt:lpstr>
      <vt:lpstr>LIABILITY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LIABILITY - SUMMARY</vt:lpstr>
      <vt:lpstr>REMEDIES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REMEDIES - SUMMARY</vt:lpstr>
      <vt:lpstr>PowerPoint Presentation</vt:lpstr>
      <vt:lpstr>NORMATIVE REFLECTIONS </vt:lpstr>
      <vt:lpstr>IP AS PROPERTY?</vt:lpstr>
      <vt:lpstr>WHAT TORT LAW TEACHES</vt:lpstr>
      <vt:lpstr>WHAT TORT LAW TEACHES</vt:lpstr>
      <vt:lpstr>THE END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Megan Smith</dc:creator>
  <cp:lastModifiedBy>Felicity Eves</cp:lastModifiedBy>
  <cp:revision>114</cp:revision>
  <dcterms:created xsi:type="dcterms:W3CDTF">2019-03-07T13:54:53Z</dcterms:created>
  <dcterms:modified xsi:type="dcterms:W3CDTF">2019-03-09T08:38:07Z</dcterms:modified>
</cp:coreProperties>
</file>