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Lst>
  <p:notesMasterIdLst>
    <p:notesMasterId r:id="rId27"/>
  </p:notesMasterIdLst>
  <p:sldIdLst>
    <p:sldId id="705" r:id="rId2"/>
    <p:sldId id="712" r:id="rId3"/>
    <p:sldId id="616" r:id="rId4"/>
    <p:sldId id="740" r:id="rId5"/>
    <p:sldId id="739" r:id="rId6"/>
    <p:sldId id="743" r:id="rId7"/>
    <p:sldId id="745" r:id="rId8"/>
    <p:sldId id="721" r:id="rId9"/>
    <p:sldId id="690" r:id="rId10"/>
    <p:sldId id="741" r:id="rId11"/>
    <p:sldId id="747" r:id="rId12"/>
    <p:sldId id="746" r:id="rId13"/>
    <p:sldId id="748" r:id="rId14"/>
    <p:sldId id="729" r:id="rId15"/>
    <p:sldId id="683" r:id="rId16"/>
    <p:sldId id="749" r:id="rId17"/>
    <p:sldId id="751" r:id="rId18"/>
    <p:sldId id="672" r:id="rId19"/>
    <p:sldId id="753" r:id="rId20"/>
    <p:sldId id="717" r:id="rId21"/>
    <p:sldId id="756" r:id="rId22"/>
    <p:sldId id="754" r:id="rId23"/>
    <p:sldId id="719" r:id="rId24"/>
    <p:sldId id="755" r:id="rId25"/>
    <p:sldId id="706"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93D2"/>
    <a:srgbClr val="E5E9EF"/>
    <a:srgbClr val="EAED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28" autoAdjust="0"/>
    <p:restoredTop sz="90647" autoAdjust="0"/>
  </p:normalViewPr>
  <p:slideViewPr>
    <p:cSldViewPr snapToGrid="0">
      <p:cViewPr varScale="1">
        <p:scale>
          <a:sx n="97" d="100"/>
          <a:sy n="97" d="100"/>
        </p:scale>
        <p:origin x="918" y="9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E87326-EB0D-4290-A845-FA2B51145E3F}" type="datetimeFigureOut">
              <a:rPr lang="en-GB" smtClean="0"/>
              <a:pPr/>
              <a:t>19/11/2024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1D1E24-1C32-4E4C-B0D4-3FC2B7F6468F}" type="slidenum">
              <a:rPr lang="en-GB" smtClean="0"/>
              <a:pPr/>
              <a:t>‹#›</a:t>
            </a:fld>
            <a:endParaRPr lang="en-GB"/>
          </a:p>
        </p:txBody>
      </p:sp>
    </p:spTree>
    <p:extLst>
      <p:ext uri="{BB962C8B-B14F-4D97-AF65-F5344CB8AC3E}">
        <p14:creationId xmlns:p14="http://schemas.microsoft.com/office/powerpoint/2010/main" val="425887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B51D1E24-1C32-4E4C-B0D4-3FC2B7F6468F}" type="slidenum">
              <a:rPr lang="en-GB" smtClean="0"/>
              <a:pPr/>
              <a:t>5</a:t>
            </a:fld>
            <a:endParaRPr lang="en-GB"/>
          </a:p>
        </p:txBody>
      </p:sp>
    </p:spTree>
    <p:extLst>
      <p:ext uri="{BB962C8B-B14F-4D97-AF65-F5344CB8AC3E}">
        <p14:creationId xmlns:p14="http://schemas.microsoft.com/office/powerpoint/2010/main" val="1084378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B51D1E24-1C32-4E4C-B0D4-3FC2B7F6468F}" type="slidenum">
              <a:rPr lang="en-GB" smtClean="0"/>
              <a:pPr/>
              <a:t>6</a:t>
            </a:fld>
            <a:endParaRPr lang="en-GB"/>
          </a:p>
        </p:txBody>
      </p:sp>
    </p:spTree>
    <p:extLst>
      <p:ext uri="{BB962C8B-B14F-4D97-AF65-F5344CB8AC3E}">
        <p14:creationId xmlns:p14="http://schemas.microsoft.com/office/powerpoint/2010/main" val="2598412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B51D1E24-1C32-4E4C-B0D4-3FC2B7F6468F}" type="slidenum">
              <a:rPr lang="en-GB" smtClean="0"/>
              <a:pPr/>
              <a:t>7</a:t>
            </a:fld>
            <a:endParaRPr lang="en-GB"/>
          </a:p>
        </p:txBody>
      </p:sp>
    </p:spTree>
    <p:extLst>
      <p:ext uri="{BB962C8B-B14F-4D97-AF65-F5344CB8AC3E}">
        <p14:creationId xmlns:p14="http://schemas.microsoft.com/office/powerpoint/2010/main" val="753039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B51D1E24-1C32-4E4C-B0D4-3FC2B7F6468F}" type="slidenum">
              <a:rPr lang="en-GB" smtClean="0"/>
              <a:pPr/>
              <a:t>9</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B51D1E24-1C32-4E4C-B0D4-3FC2B7F6468F}" type="slidenum">
              <a:rPr lang="en-GB" smtClean="0"/>
              <a:pPr/>
              <a:t>10</a:t>
            </a:fld>
            <a:endParaRPr lang="en-GB"/>
          </a:p>
        </p:txBody>
      </p:sp>
    </p:spTree>
    <p:extLst>
      <p:ext uri="{BB962C8B-B14F-4D97-AF65-F5344CB8AC3E}">
        <p14:creationId xmlns:p14="http://schemas.microsoft.com/office/powerpoint/2010/main" val="3382705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B51D1E24-1C32-4E4C-B0D4-3FC2B7F6468F}" type="slidenum">
              <a:rPr lang="en-GB" smtClean="0"/>
              <a:pPr/>
              <a:t>11</a:t>
            </a:fld>
            <a:endParaRPr lang="en-GB"/>
          </a:p>
        </p:txBody>
      </p:sp>
    </p:spTree>
    <p:extLst>
      <p:ext uri="{BB962C8B-B14F-4D97-AF65-F5344CB8AC3E}">
        <p14:creationId xmlns:p14="http://schemas.microsoft.com/office/powerpoint/2010/main" val="9972837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B51D1E24-1C32-4E4C-B0D4-3FC2B7F6468F}" type="slidenum">
              <a:rPr lang="en-GB" smtClean="0"/>
              <a:pPr/>
              <a:t>12</a:t>
            </a:fld>
            <a:endParaRPr lang="en-GB"/>
          </a:p>
        </p:txBody>
      </p:sp>
    </p:spTree>
    <p:extLst>
      <p:ext uri="{BB962C8B-B14F-4D97-AF65-F5344CB8AC3E}">
        <p14:creationId xmlns:p14="http://schemas.microsoft.com/office/powerpoint/2010/main" val="1334984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B51D1E24-1C32-4E4C-B0D4-3FC2B7F6468F}" type="slidenum">
              <a:rPr lang="en-GB" smtClean="0"/>
              <a:pPr/>
              <a:t>13</a:t>
            </a:fld>
            <a:endParaRPr lang="en-GB"/>
          </a:p>
        </p:txBody>
      </p:sp>
    </p:spTree>
    <p:extLst>
      <p:ext uri="{BB962C8B-B14F-4D97-AF65-F5344CB8AC3E}">
        <p14:creationId xmlns:p14="http://schemas.microsoft.com/office/powerpoint/2010/main" val="3110396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n-US" baseline="0" dirty="0"/>
          </a:p>
        </p:txBody>
      </p:sp>
      <p:sp>
        <p:nvSpPr>
          <p:cNvPr id="4" name="3 - Θέση αριθμού διαφάνειας"/>
          <p:cNvSpPr>
            <a:spLocks noGrp="1"/>
          </p:cNvSpPr>
          <p:nvPr>
            <p:ph type="sldNum" sz="quarter" idx="10"/>
          </p:nvPr>
        </p:nvSpPr>
        <p:spPr/>
        <p:txBody>
          <a:bodyPr/>
          <a:lstStyle/>
          <a:p>
            <a:fld id="{B51D1E24-1C32-4E4C-B0D4-3FC2B7F6468F}" type="slidenum">
              <a:rPr lang="en-GB" smtClean="0"/>
              <a:pPr/>
              <a:t>15</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n-US" baseline="0" dirty="0"/>
          </a:p>
        </p:txBody>
      </p:sp>
      <p:sp>
        <p:nvSpPr>
          <p:cNvPr id="4" name="3 - Θέση αριθμού διαφάνειας"/>
          <p:cNvSpPr>
            <a:spLocks noGrp="1"/>
          </p:cNvSpPr>
          <p:nvPr>
            <p:ph type="sldNum" sz="quarter" idx="10"/>
          </p:nvPr>
        </p:nvSpPr>
        <p:spPr/>
        <p:txBody>
          <a:bodyPr/>
          <a:lstStyle/>
          <a:p>
            <a:fld id="{B51D1E24-1C32-4E4C-B0D4-3FC2B7F6468F}" type="slidenum">
              <a:rPr lang="en-GB" smtClean="0"/>
              <a:pPr/>
              <a:t>16</a:t>
            </a:fld>
            <a:endParaRPr lang="en-GB"/>
          </a:p>
        </p:txBody>
      </p:sp>
    </p:spTree>
    <p:extLst>
      <p:ext uri="{BB962C8B-B14F-4D97-AF65-F5344CB8AC3E}">
        <p14:creationId xmlns:p14="http://schemas.microsoft.com/office/powerpoint/2010/main" val="42696800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n-US" baseline="0" dirty="0"/>
          </a:p>
        </p:txBody>
      </p:sp>
      <p:sp>
        <p:nvSpPr>
          <p:cNvPr id="4" name="3 - Θέση αριθμού διαφάνειας"/>
          <p:cNvSpPr>
            <a:spLocks noGrp="1"/>
          </p:cNvSpPr>
          <p:nvPr>
            <p:ph type="sldNum" sz="quarter" idx="10"/>
          </p:nvPr>
        </p:nvSpPr>
        <p:spPr/>
        <p:txBody>
          <a:bodyPr/>
          <a:lstStyle/>
          <a:p>
            <a:fld id="{B51D1E24-1C32-4E4C-B0D4-3FC2B7F6468F}" type="slidenum">
              <a:rPr lang="en-GB" smtClean="0"/>
              <a:pPr/>
              <a:t>17</a:t>
            </a:fld>
            <a:endParaRPr lang="en-GB"/>
          </a:p>
        </p:txBody>
      </p:sp>
    </p:spTree>
    <p:extLst>
      <p:ext uri="{BB962C8B-B14F-4D97-AF65-F5344CB8AC3E}">
        <p14:creationId xmlns:p14="http://schemas.microsoft.com/office/powerpoint/2010/main" val="12058605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C3B49CD-7E1B-C543-B23F-34FDB672E370}" type="slidenum">
              <a:rPr lang="en-US" smtClean="0"/>
              <a:pPr/>
              <a:t>25</a:t>
            </a:fld>
            <a:endParaRPr lang="en-US"/>
          </a:p>
        </p:txBody>
      </p:sp>
    </p:spTree>
    <p:extLst>
      <p:ext uri="{BB962C8B-B14F-4D97-AF65-F5344CB8AC3E}">
        <p14:creationId xmlns:p14="http://schemas.microsoft.com/office/powerpoint/2010/main" val="42711077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file://localhost/Users/mac1/Desktop/KCL_box_red_485_rgb.png" TargetMode="External"/></Relationships>
</file>

<file path=ppt/slideLayouts/_rels/slideLayout13.xml.rels><?xml version="1.0" encoding="UTF-8" standalone="yes"?>
<Relationships xmlns="http://schemas.openxmlformats.org/package/2006/relationships"><Relationship Id="rId3" Type="http://schemas.openxmlformats.org/officeDocument/2006/relationships/image" Target="file://localhost/Users/mac1/Desktop/KCL_box_red_485_rgb.png"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21EAB42-058F-4177-9F9C-44AB84BCEBC9}" type="datetimeFigureOut">
              <a:rPr lang="en-GB" smtClean="0"/>
              <a:pPr/>
              <a:t>19/11/2024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5B2B44D-2952-415B-889F-CE20BF4603D6}" type="slidenum">
              <a:rPr lang="en-GB" smtClean="0"/>
              <a:pPr/>
              <a:t>‹#›</a:t>
            </a:fld>
            <a:endParaRPr lang="en-GB"/>
          </a:p>
        </p:txBody>
      </p:sp>
    </p:spTree>
    <p:extLst>
      <p:ext uri="{BB962C8B-B14F-4D97-AF65-F5344CB8AC3E}">
        <p14:creationId xmlns:p14="http://schemas.microsoft.com/office/powerpoint/2010/main" val="935402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1EAB42-058F-4177-9F9C-44AB84BCEBC9}" type="datetimeFigureOut">
              <a:rPr lang="en-GB" smtClean="0"/>
              <a:pPr/>
              <a:t>19/11/2024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5B2B44D-2952-415B-889F-CE20BF4603D6}" type="slidenum">
              <a:rPr lang="en-GB" smtClean="0"/>
              <a:pPr/>
              <a:t>‹#›</a:t>
            </a:fld>
            <a:endParaRPr lang="en-GB"/>
          </a:p>
        </p:txBody>
      </p:sp>
    </p:spTree>
    <p:extLst>
      <p:ext uri="{BB962C8B-B14F-4D97-AF65-F5344CB8AC3E}">
        <p14:creationId xmlns:p14="http://schemas.microsoft.com/office/powerpoint/2010/main" val="2790390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21EAB42-058F-4177-9F9C-44AB84BCEBC9}" type="datetimeFigureOut">
              <a:rPr lang="en-GB" smtClean="0"/>
              <a:pPr/>
              <a:t>19/11/2024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5B2B44D-2952-415B-889F-CE20BF4603D6}" type="slidenum">
              <a:rPr lang="en-GB" smtClean="0"/>
              <a:pPr/>
              <a:t>‹#›</a:t>
            </a:fld>
            <a:endParaRPr lang="en-GB"/>
          </a:p>
        </p:txBody>
      </p:sp>
    </p:spTree>
    <p:extLst>
      <p:ext uri="{BB962C8B-B14F-4D97-AF65-F5344CB8AC3E}">
        <p14:creationId xmlns:p14="http://schemas.microsoft.com/office/powerpoint/2010/main" val="3946956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21EAB42-058F-4177-9F9C-44AB84BCEBC9}" type="datetimeFigureOut">
              <a:rPr lang="en-GB" smtClean="0"/>
              <a:pPr/>
              <a:t>19/11/2024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5B2B44D-2952-415B-889F-CE20BF4603D6}" type="slidenum">
              <a:rPr lang="en-GB" smtClean="0"/>
              <a:pPr/>
              <a:t>‹#›</a:t>
            </a:fld>
            <a:endParaRPr lang="en-GB"/>
          </a:p>
        </p:txBody>
      </p:sp>
    </p:spTree>
    <p:extLst>
      <p:ext uri="{BB962C8B-B14F-4D97-AF65-F5344CB8AC3E}">
        <p14:creationId xmlns:p14="http://schemas.microsoft.com/office/powerpoint/2010/main" val="2297794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1EAB42-058F-4177-9F9C-44AB84BCEBC9}" type="datetimeFigureOut">
              <a:rPr lang="en-GB" smtClean="0"/>
              <a:pPr/>
              <a:t>19/11/2024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5B2B44D-2952-415B-889F-CE20BF4603D6}" type="slidenum">
              <a:rPr lang="en-GB" smtClean="0"/>
              <a:pPr/>
              <a:t>‹#›</a:t>
            </a:fld>
            <a:endParaRPr lang="en-GB"/>
          </a:p>
        </p:txBody>
      </p:sp>
    </p:spTree>
    <p:extLst>
      <p:ext uri="{BB962C8B-B14F-4D97-AF65-F5344CB8AC3E}">
        <p14:creationId xmlns:p14="http://schemas.microsoft.com/office/powerpoint/2010/main" val="4028194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21EAB42-058F-4177-9F9C-44AB84BCEBC9}" type="datetimeFigureOut">
              <a:rPr lang="en-GB" smtClean="0"/>
              <a:pPr/>
              <a:t>19/11/2024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5B2B44D-2952-415B-889F-CE20BF4603D6}" type="slidenum">
              <a:rPr lang="en-GB" smtClean="0"/>
              <a:pPr/>
              <a:t>‹#›</a:t>
            </a:fld>
            <a:endParaRPr lang="en-GB"/>
          </a:p>
        </p:txBody>
      </p:sp>
    </p:spTree>
    <p:extLst>
      <p:ext uri="{BB962C8B-B14F-4D97-AF65-F5344CB8AC3E}">
        <p14:creationId xmlns:p14="http://schemas.microsoft.com/office/powerpoint/2010/main" val="1011045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1EAB42-058F-4177-9F9C-44AB84BCEBC9}" type="datetimeFigureOut">
              <a:rPr lang="en-GB" smtClean="0"/>
              <a:pPr/>
              <a:t>19/11/2024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5B2B44D-2952-415B-889F-CE20BF4603D6}" type="slidenum">
              <a:rPr lang="en-GB" smtClean="0"/>
              <a:pPr/>
              <a:t>‹#›</a:t>
            </a:fld>
            <a:endParaRPr lang="en-GB"/>
          </a:p>
        </p:txBody>
      </p:sp>
    </p:spTree>
    <p:extLst>
      <p:ext uri="{BB962C8B-B14F-4D97-AF65-F5344CB8AC3E}">
        <p14:creationId xmlns:p14="http://schemas.microsoft.com/office/powerpoint/2010/main" val="3426026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1EAB42-058F-4177-9F9C-44AB84BCEBC9}" type="datetimeFigureOut">
              <a:rPr lang="en-GB" smtClean="0"/>
              <a:pPr/>
              <a:t>19/11/2024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5B2B44D-2952-415B-889F-CE20BF4603D6}" type="slidenum">
              <a:rPr lang="en-GB" smtClean="0"/>
              <a:pPr/>
              <a:t>‹#›</a:t>
            </a:fld>
            <a:endParaRPr lang="en-GB"/>
          </a:p>
        </p:txBody>
      </p:sp>
    </p:spTree>
    <p:extLst>
      <p:ext uri="{BB962C8B-B14F-4D97-AF65-F5344CB8AC3E}">
        <p14:creationId xmlns:p14="http://schemas.microsoft.com/office/powerpoint/2010/main" val="1671794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21EAB42-058F-4177-9F9C-44AB84BCEBC9}" type="datetimeFigureOut">
              <a:rPr lang="en-GB" smtClean="0"/>
              <a:pPr/>
              <a:t>19/11/2024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5B2B44D-2952-415B-889F-CE20BF4603D6}" type="slidenum">
              <a:rPr lang="en-GB" smtClean="0"/>
              <a:pPr/>
              <a:t>‹#›</a:t>
            </a:fld>
            <a:endParaRPr lang="en-GB"/>
          </a:p>
        </p:txBody>
      </p:sp>
    </p:spTree>
    <p:extLst>
      <p:ext uri="{BB962C8B-B14F-4D97-AF65-F5344CB8AC3E}">
        <p14:creationId xmlns:p14="http://schemas.microsoft.com/office/powerpoint/2010/main" val="3121776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1EAB42-058F-4177-9F9C-44AB84BCEBC9}" type="datetimeFigureOut">
              <a:rPr lang="en-GB" smtClean="0"/>
              <a:pPr/>
              <a:t>19/11/2024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5B2B44D-2952-415B-889F-CE20BF4603D6}" type="slidenum">
              <a:rPr lang="en-GB" smtClean="0"/>
              <a:pPr/>
              <a:t>‹#›</a:t>
            </a:fld>
            <a:endParaRPr lang="en-GB"/>
          </a:p>
        </p:txBody>
      </p:sp>
    </p:spTree>
    <p:extLst>
      <p:ext uri="{BB962C8B-B14F-4D97-AF65-F5344CB8AC3E}">
        <p14:creationId xmlns:p14="http://schemas.microsoft.com/office/powerpoint/2010/main" val="4030462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1EAB42-058F-4177-9F9C-44AB84BCEBC9}" type="datetimeFigureOut">
              <a:rPr lang="en-GB" smtClean="0"/>
              <a:pPr/>
              <a:t>19/11/2024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5B2B44D-2952-415B-889F-CE20BF4603D6}" type="slidenum">
              <a:rPr lang="en-GB" smtClean="0"/>
              <a:pPr/>
              <a:t>‹#›</a:t>
            </a:fld>
            <a:endParaRPr lang="en-GB"/>
          </a:p>
        </p:txBody>
      </p:sp>
    </p:spTree>
    <p:extLst>
      <p:ext uri="{BB962C8B-B14F-4D97-AF65-F5344CB8AC3E}">
        <p14:creationId xmlns:p14="http://schemas.microsoft.com/office/powerpoint/2010/main" val="31258438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Title slide - joint - alt 3">
    <p:bg>
      <p:bgPr>
        <a:solidFill>
          <a:srgbClr val="5A6469"/>
        </a:solidFill>
        <a:effectLst/>
      </p:bgPr>
    </p:bg>
    <p:spTree>
      <p:nvGrpSpPr>
        <p:cNvPr id="1" name=""/>
        <p:cNvGrpSpPr/>
        <p:nvPr/>
      </p:nvGrpSpPr>
      <p:grpSpPr>
        <a:xfrm>
          <a:off x="0" y="0"/>
          <a:ext cx="0" cy="0"/>
          <a:chOff x="0" y="0"/>
          <a:chExt cx="0" cy="0"/>
        </a:xfrm>
      </p:grpSpPr>
      <p:pic>
        <p:nvPicPr>
          <p:cNvPr id="15" name="Picture 14" descr="Two statues in front of Bush House building&#10;&#10;">
            <a:extLst>
              <a:ext uri="{FF2B5EF4-FFF2-40B4-BE49-F238E27FC236}">
                <a16:creationId xmlns:a16="http://schemas.microsoft.com/office/drawing/2014/main" id="{F4793EB2-2819-E843-A12D-5A71221FF36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66275" y="0"/>
            <a:ext cx="8125725" cy="6858000"/>
          </a:xfrm>
          <a:prstGeom prst="rect">
            <a:avLst/>
          </a:prstGeom>
        </p:spPr>
      </p:pic>
      <p:sp>
        <p:nvSpPr>
          <p:cNvPr id="2" name="Title 1"/>
          <p:cNvSpPr>
            <a:spLocks noGrp="1"/>
          </p:cNvSpPr>
          <p:nvPr>
            <p:ph type="ctrTitle" hasCustomPrompt="1"/>
          </p:nvPr>
        </p:nvSpPr>
        <p:spPr>
          <a:xfrm>
            <a:off x="310719" y="1297774"/>
            <a:ext cx="3551068" cy="2953816"/>
          </a:xfrm>
        </p:spPr>
        <p:txBody>
          <a:bodyPr anchor="t" anchorCtr="0">
            <a:normAutofit/>
          </a:bodyPr>
          <a:lstStyle>
            <a:lvl1pPr>
              <a:defRPr sz="4000" b="1" i="0">
                <a:solidFill>
                  <a:srgbClr val="FFFFFF"/>
                </a:solidFill>
                <a:latin typeface="Calibri" panose="020F0502020204030204" pitchFamily="34" charset="0"/>
                <a:cs typeface="Calibri" panose="020F0502020204030204" pitchFamily="34" charset="0"/>
              </a:defRPr>
            </a:lvl1pPr>
          </a:lstStyle>
          <a:p>
            <a:r>
              <a:rPr lang="en-GB" dirty="0"/>
              <a:t>Click to edit master title style</a:t>
            </a:r>
            <a:endParaRPr lang="en-US" dirty="0"/>
          </a:p>
        </p:txBody>
      </p:sp>
      <p:sp>
        <p:nvSpPr>
          <p:cNvPr id="3" name="Subtitle 2"/>
          <p:cNvSpPr>
            <a:spLocks noGrp="1"/>
          </p:cNvSpPr>
          <p:nvPr>
            <p:ph type="subTitle" idx="1" hasCustomPrompt="1"/>
          </p:nvPr>
        </p:nvSpPr>
        <p:spPr>
          <a:xfrm>
            <a:off x="310719" y="4316239"/>
            <a:ext cx="3551067" cy="891700"/>
          </a:xfrm>
        </p:spPr>
        <p:txBody>
          <a:bodyPr anchor="b" anchorCtr="0">
            <a:normAutofit/>
          </a:bodyPr>
          <a:lstStyle>
            <a:lvl1pPr marL="0" indent="0" algn="l">
              <a:buNone/>
              <a:defRPr sz="2400" b="0" i="0">
                <a:solidFill>
                  <a:srgbClr val="FFFFFF"/>
                </a:solidFill>
                <a:latin typeface="Calibri" panose="020F0502020204030204" pitchFamily="34" charset="0"/>
                <a:cs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KCL-LOGO-UK-1.png">
            <a:extLst>
              <a:ext uri="{FF2B5EF4-FFF2-40B4-BE49-F238E27FC236}">
                <a16:creationId xmlns:a16="http://schemas.microsoft.com/office/drawing/2014/main" id="{6744B5CB-C36A-49F5-A000-C34D59625344}"/>
              </a:ext>
            </a:extLst>
          </p:cNvPr>
          <p:cNvPicPr>
            <a:picLocks noChangeAspect="1"/>
          </p:cNvPicPr>
          <p:nvPr userDrawn="1"/>
        </p:nvPicPr>
        <p:blipFill>
          <a:blip r:embed="rId3" r:link="rId4" cstate="screen">
            <a:extLst>
              <a:ext uri="{28A0092B-C50C-407E-A947-70E740481C1C}">
                <a14:useLocalDpi xmlns:a14="http://schemas.microsoft.com/office/drawing/2010/main"/>
              </a:ext>
            </a:extLst>
          </a:blip>
          <a:stretch>
            <a:fillRect/>
          </a:stretch>
        </p:blipFill>
        <p:spPr>
          <a:xfrm>
            <a:off x="10482000" y="736"/>
            <a:ext cx="1710000" cy="1302285"/>
          </a:xfrm>
          <a:prstGeom prst="rect">
            <a:avLst/>
          </a:prstGeom>
        </p:spPr>
      </p:pic>
    </p:spTree>
    <p:extLst>
      <p:ext uri="{BB962C8B-B14F-4D97-AF65-F5344CB8AC3E}">
        <p14:creationId xmlns:p14="http://schemas.microsoft.com/office/powerpoint/2010/main" val="887518081"/>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End page">
    <p:bg>
      <p:bgPr>
        <a:solidFill>
          <a:srgbClr val="5A6469"/>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3ED64C56-7BE9-5D41-824D-0319FFA616DD}"/>
              </a:ext>
            </a:extLst>
          </p:cNvPr>
          <p:cNvSpPr>
            <a:spLocks noGrp="1"/>
          </p:cNvSpPr>
          <p:nvPr>
            <p:ph type="body" sz="quarter" idx="10" hasCustomPrompt="1"/>
          </p:nvPr>
        </p:nvSpPr>
        <p:spPr>
          <a:xfrm>
            <a:off x="489623" y="3420000"/>
            <a:ext cx="11231999" cy="2520000"/>
          </a:xfrm>
        </p:spPr>
        <p:txBody>
          <a:bodyPr>
            <a:noAutofit/>
          </a:bodyPr>
          <a:lstStyle>
            <a:lvl1pPr marL="0" indent="0">
              <a:buNone/>
              <a:defRPr sz="2000">
                <a:solidFill>
                  <a:schemeClr val="bg1"/>
                </a:solidFill>
              </a:defRPr>
            </a:lvl1pPr>
          </a:lstStyle>
          <a:p>
            <a:pPr lvl="0"/>
            <a:r>
              <a:rPr lang="en-GB" b="1" dirty="0">
                <a:solidFill>
                  <a:schemeClr val="bg1"/>
                </a:solidFill>
              </a:rPr>
              <a:t>Contact details/for more information</a:t>
            </a:r>
            <a:br>
              <a:rPr lang="en-GB" dirty="0">
                <a:solidFill>
                  <a:schemeClr val="bg1"/>
                </a:solidFill>
              </a:rPr>
            </a:br>
            <a:r>
              <a:rPr lang="en-GB" dirty="0">
                <a:solidFill>
                  <a:schemeClr val="bg1"/>
                </a:solidFill>
              </a:rPr>
              <a:t>Contact details 1</a:t>
            </a:r>
            <a:br>
              <a:rPr lang="en-GB" dirty="0">
                <a:solidFill>
                  <a:schemeClr val="bg1"/>
                </a:solidFill>
              </a:rPr>
            </a:br>
            <a:r>
              <a:rPr lang="en-GB" dirty="0">
                <a:solidFill>
                  <a:schemeClr val="bg1"/>
                </a:solidFill>
              </a:rPr>
              <a:t>Contact details 2</a:t>
            </a:r>
            <a:br>
              <a:rPr lang="en-GB" dirty="0">
                <a:solidFill>
                  <a:schemeClr val="bg1"/>
                </a:solidFill>
              </a:rPr>
            </a:br>
            <a:r>
              <a:rPr lang="en-GB" dirty="0">
                <a:solidFill>
                  <a:schemeClr val="bg1"/>
                </a:solidFill>
              </a:rPr>
              <a:t>Contact details 3</a:t>
            </a:r>
            <a:br>
              <a:rPr lang="en-GB" dirty="0">
                <a:solidFill>
                  <a:schemeClr val="bg1"/>
                </a:solidFill>
              </a:rPr>
            </a:br>
            <a:r>
              <a:rPr lang="en-GB" dirty="0">
                <a:solidFill>
                  <a:schemeClr val="bg1"/>
                </a:solidFill>
              </a:rPr>
              <a:t>+44 (0)20 7848 XXXX</a:t>
            </a:r>
            <a:br>
              <a:rPr lang="en-GB" dirty="0">
                <a:solidFill>
                  <a:schemeClr val="bg1"/>
                </a:solidFill>
              </a:rPr>
            </a:br>
            <a:r>
              <a:rPr lang="en-GB" dirty="0" err="1">
                <a:solidFill>
                  <a:schemeClr val="bg1"/>
                </a:solidFill>
              </a:rPr>
              <a:t>xxxx@kcl.ac.uk</a:t>
            </a:r>
            <a:br>
              <a:rPr lang="en-GB" dirty="0">
                <a:solidFill>
                  <a:schemeClr val="bg1"/>
                </a:solidFill>
              </a:rPr>
            </a:br>
            <a:r>
              <a:rPr lang="en-GB" dirty="0" err="1">
                <a:solidFill>
                  <a:schemeClr val="bg1"/>
                </a:solidFill>
              </a:rPr>
              <a:t>www.kcl.ac.uk</a:t>
            </a:r>
            <a:r>
              <a:rPr lang="en-GB" dirty="0">
                <a:solidFill>
                  <a:schemeClr val="bg1"/>
                </a:solidFill>
              </a:rPr>
              <a:t>/</a:t>
            </a:r>
            <a:r>
              <a:rPr lang="en-GB" dirty="0" err="1">
                <a:solidFill>
                  <a:schemeClr val="bg1"/>
                </a:solidFill>
              </a:rPr>
              <a:t>xxxx</a:t>
            </a:r>
            <a:endParaRPr lang="en-US" dirty="0"/>
          </a:p>
        </p:txBody>
      </p:sp>
      <p:sp>
        <p:nvSpPr>
          <p:cNvPr id="2" name="Title 1"/>
          <p:cNvSpPr>
            <a:spLocks noGrp="1"/>
          </p:cNvSpPr>
          <p:nvPr>
            <p:ph type="ctrTitle" hasCustomPrompt="1"/>
          </p:nvPr>
        </p:nvSpPr>
        <p:spPr>
          <a:xfrm>
            <a:off x="489623" y="2184934"/>
            <a:ext cx="7662972" cy="1053665"/>
          </a:xfrm>
        </p:spPr>
        <p:txBody>
          <a:bodyPr anchor="b" anchorCtr="0">
            <a:normAutofit/>
          </a:bodyPr>
          <a:lstStyle>
            <a:lvl1pPr>
              <a:defRPr sz="4500">
                <a:solidFill>
                  <a:srgbClr val="FFFFFF"/>
                </a:solidFill>
                <a:latin typeface="+mj-lt"/>
              </a:defRPr>
            </a:lvl1pPr>
          </a:lstStyle>
          <a:p>
            <a:r>
              <a:rPr lang="en-GB" dirty="0"/>
              <a:t>Thank you</a:t>
            </a:r>
            <a:endParaRPr lang="en-US" dirty="0"/>
          </a:p>
        </p:txBody>
      </p:sp>
      <p:grpSp>
        <p:nvGrpSpPr>
          <p:cNvPr id="3" name="Group 6"/>
          <p:cNvGrpSpPr>
            <a:grpSpLocks noChangeAspect="1"/>
          </p:cNvGrpSpPr>
          <p:nvPr userDrawn="1"/>
        </p:nvGrpSpPr>
        <p:grpSpPr>
          <a:xfrm>
            <a:off x="10489316" y="1"/>
            <a:ext cx="1702684" cy="1303021"/>
            <a:chOff x="7949775" y="1"/>
            <a:chExt cx="1194225" cy="910000"/>
          </a:xfrm>
        </p:grpSpPr>
        <p:sp>
          <p:nvSpPr>
            <p:cNvPr id="8" name="Rectangle 7"/>
            <p:cNvSpPr/>
            <p:nvPr userDrawn="1"/>
          </p:nvSpPr>
          <p:spPr>
            <a:xfrm>
              <a:off x="7949775" y="1"/>
              <a:ext cx="1194225" cy="910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792"/>
            </a:p>
          </p:txBody>
        </p:sp>
        <p:pic>
          <p:nvPicPr>
            <p:cNvPr id="9" name="KCL-LOGO-UK-1.png"/>
            <p:cNvPicPr>
              <a:picLocks noChangeAspect="1"/>
            </p:cNvPicPr>
            <p:nvPr userDrawn="1"/>
          </p:nvPicPr>
          <p:blipFill>
            <a:blip r:embed="rId2" r:link="rId3" cstate="screen">
              <a:extLst>
                <a:ext uri="{28A0092B-C50C-407E-A947-70E740481C1C}">
                  <a14:useLocalDpi xmlns:a14="http://schemas.microsoft.com/office/drawing/2010/main"/>
                </a:ext>
              </a:extLst>
            </a:blip>
            <a:stretch>
              <a:fillRect/>
            </a:stretch>
          </p:blipFill>
          <p:spPr>
            <a:xfrm>
              <a:off x="7949775" y="258"/>
              <a:ext cx="1194225" cy="909486"/>
            </a:xfrm>
            <a:prstGeom prst="rect">
              <a:avLst/>
            </a:prstGeom>
          </p:spPr>
        </p:pic>
      </p:grpSp>
      <p:sp>
        <p:nvSpPr>
          <p:cNvPr id="18" name="Text Placeholder 9">
            <a:extLst>
              <a:ext uri="{FF2B5EF4-FFF2-40B4-BE49-F238E27FC236}">
                <a16:creationId xmlns:a16="http://schemas.microsoft.com/office/drawing/2014/main" id="{62F5BC61-7D93-C442-AAE8-F327F7EC1854}"/>
              </a:ext>
            </a:extLst>
          </p:cNvPr>
          <p:cNvSpPr>
            <a:spLocks noGrp="1"/>
          </p:cNvSpPr>
          <p:nvPr>
            <p:ph type="body" sz="quarter" idx="11" hasCustomPrompt="1"/>
          </p:nvPr>
        </p:nvSpPr>
        <p:spPr>
          <a:xfrm>
            <a:off x="489623" y="6121401"/>
            <a:ext cx="11231999" cy="380749"/>
          </a:xfrm>
        </p:spPr>
        <p:txBody>
          <a:bodyPr wrap="square">
            <a:noAutofit/>
          </a:bodyPr>
          <a:lstStyle>
            <a:lvl1pPr marL="0" marR="0" indent="0" algn="l" defTabSz="457200" rtl="0" eaLnBrk="1" fontAlgn="auto" latinLnBrk="0" hangingPunct="1">
              <a:lnSpc>
                <a:spcPct val="120000"/>
              </a:lnSpc>
              <a:spcBef>
                <a:spcPts val="0"/>
              </a:spcBef>
              <a:spcAft>
                <a:spcPts val="0"/>
              </a:spcAft>
              <a:buClr>
                <a:srgbClr val="0A2D50"/>
              </a:buClr>
              <a:buSzTx/>
              <a:buFont typeface="Arial"/>
              <a:buNone/>
              <a:tabLst/>
              <a:defRPr sz="1200">
                <a:solidFill>
                  <a:schemeClr val="bg1"/>
                </a:solidFill>
                <a:latin typeface="+mn-lt"/>
              </a:defRPr>
            </a:lvl1pPr>
          </a:lstStyle>
          <a:p>
            <a:pPr marL="0" marR="0" lvl="0" indent="0" algn="l" defTabSz="457200" rtl="0" eaLnBrk="1" fontAlgn="auto" latinLnBrk="0" hangingPunct="1">
              <a:lnSpc>
                <a:spcPct val="120000"/>
              </a:lnSpc>
              <a:spcBef>
                <a:spcPts val="0"/>
              </a:spcBef>
              <a:spcAft>
                <a:spcPts val="0"/>
              </a:spcAft>
              <a:buClr>
                <a:srgbClr val="0A2D50"/>
              </a:buClr>
              <a:buSzTx/>
              <a:buFont typeface="Arial"/>
              <a:buNone/>
              <a:tabLst/>
              <a:defRPr/>
            </a:pPr>
            <a:r>
              <a:rPr lang="en-US" sz="1600" dirty="0">
                <a:latin typeface="Georgia" panose="02040502050405020303" pitchFamily="18" charset="0"/>
              </a:rPr>
              <a:t>© 2020 King’s College London. All rights reserved</a:t>
            </a:r>
          </a:p>
          <a:p>
            <a:pPr lvl="0"/>
            <a:endParaRPr lang="en-US" dirty="0"/>
          </a:p>
        </p:txBody>
      </p:sp>
    </p:spTree>
    <p:extLst>
      <p:ext uri="{BB962C8B-B14F-4D97-AF65-F5344CB8AC3E}">
        <p14:creationId xmlns:p14="http://schemas.microsoft.com/office/powerpoint/2010/main" val="356053055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1EAB42-058F-4177-9F9C-44AB84BCEBC9}" type="datetimeFigureOut">
              <a:rPr lang="en-GB" smtClean="0"/>
              <a:pPr/>
              <a:t>19/11/2024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B2B44D-2952-415B-889F-CE20BF4603D6}" type="slidenum">
              <a:rPr lang="en-GB" smtClean="0"/>
              <a:pPr/>
              <a:t>‹#›</a:t>
            </a:fld>
            <a:endParaRPr lang="en-GB"/>
          </a:p>
        </p:txBody>
      </p:sp>
    </p:spTree>
    <p:extLst>
      <p:ext uri="{BB962C8B-B14F-4D97-AF65-F5344CB8AC3E}">
        <p14:creationId xmlns:p14="http://schemas.microsoft.com/office/powerpoint/2010/main" val="1236592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kcl.ac.uk/people/andriani-kalintiri"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F4094-AE10-0346-AAE0-F05B430E5F71}"/>
              </a:ext>
            </a:extLst>
          </p:cNvPr>
          <p:cNvSpPr>
            <a:spLocks noGrp="1"/>
          </p:cNvSpPr>
          <p:nvPr>
            <p:ph type="ctrTitle"/>
          </p:nvPr>
        </p:nvSpPr>
        <p:spPr>
          <a:xfrm>
            <a:off x="310719" y="929639"/>
            <a:ext cx="3551068" cy="2953816"/>
          </a:xfrm>
        </p:spPr>
        <p:txBody>
          <a:bodyPr>
            <a:noAutofit/>
          </a:bodyPr>
          <a:lstStyle/>
          <a:p>
            <a:r>
              <a:rPr lang="en-US" sz="3800" b="0" dirty="0">
                <a:solidFill>
                  <a:schemeClr val="bg1"/>
                </a:solidFill>
                <a:latin typeface="+mn-lt"/>
                <a:cs typeface="Browallia New" panose="020B0604020202020204" pitchFamily="34" charset="-34"/>
              </a:rPr>
              <a:t>EU Antitrust Law’s Resilience:</a:t>
            </a:r>
            <a:br>
              <a:rPr lang="en-US" sz="3800" b="0" dirty="0">
                <a:solidFill>
                  <a:schemeClr val="bg1"/>
                </a:solidFill>
                <a:latin typeface="+mn-lt"/>
                <a:cs typeface="Browallia New" panose="020B0604020202020204" pitchFamily="34" charset="-34"/>
              </a:rPr>
            </a:br>
            <a:r>
              <a:rPr lang="en-US" sz="3800" b="0" dirty="0">
                <a:solidFill>
                  <a:schemeClr val="bg1"/>
                </a:solidFill>
                <a:latin typeface="+mn-lt"/>
                <a:cs typeface="Browallia New" panose="020B0604020202020204" pitchFamily="34" charset="-34"/>
              </a:rPr>
              <a:t>The Good, the Bad, and the Ugly</a:t>
            </a:r>
          </a:p>
        </p:txBody>
      </p:sp>
      <p:sp>
        <p:nvSpPr>
          <p:cNvPr id="3" name="Subtitle 2">
            <a:extLst>
              <a:ext uri="{FF2B5EF4-FFF2-40B4-BE49-F238E27FC236}">
                <a16:creationId xmlns:a16="http://schemas.microsoft.com/office/drawing/2014/main" id="{DB07D301-D075-A14C-A2DF-9B4597920582}"/>
              </a:ext>
            </a:extLst>
          </p:cNvPr>
          <p:cNvSpPr>
            <a:spLocks noGrp="1"/>
          </p:cNvSpPr>
          <p:nvPr>
            <p:ph type="subTitle" idx="1"/>
          </p:nvPr>
        </p:nvSpPr>
        <p:spPr>
          <a:xfrm>
            <a:off x="310720" y="4799582"/>
            <a:ext cx="3551067" cy="891700"/>
          </a:xfrm>
        </p:spPr>
        <p:txBody>
          <a:bodyPr>
            <a:normAutofit fontScale="92500"/>
          </a:bodyPr>
          <a:lstStyle/>
          <a:p>
            <a:r>
              <a:rPr lang="en-US" b="1" dirty="0">
                <a:latin typeface="Calibri" panose="020F0502020204030204" pitchFamily="34" charset="0"/>
                <a:cs typeface="Calibri" panose="020F0502020204030204" pitchFamily="34" charset="0"/>
              </a:rPr>
              <a:t>Dr Andriani Kalintiri</a:t>
            </a:r>
            <a:endParaRPr lang="en-US" dirty="0">
              <a:latin typeface="Calibri" panose="020F0502020204030204" pitchFamily="34" charset="0"/>
              <a:cs typeface="Calibri" panose="020F0502020204030204" pitchFamily="34" charset="0"/>
            </a:endParaRPr>
          </a:p>
          <a:p>
            <a:r>
              <a:rPr lang="en-US" sz="1900" dirty="0"/>
              <a:t>Senior Lecturer in Competition Law</a:t>
            </a:r>
            <a:endParaRPr lang="en-US" sz="1900" dirty="0">
              <a:latin typeface="Calibri" panose="020F0502020204030204" pitchFamily="34" charset="0"/>
              <a:cs typeface="Calibri" panose="020F0502020204030204" pitchFamily="34" charset="0"/>
            </a:endParaRPr>
          </a:p>
        </p:txBody>
      </p:sp>
      <p:sp>
        <p:nvSpPr>
          <p:cNvPr id="5" name="4 - TextBox"/>
          <p:cNvSpPr txBox="1"/>
          <p:nvPr/>
        </p:nvSpPr>
        <p:spPr>
          <a:xfrm>
            <a:off x="356260" y="5808184"/>
            <a:ext cx="3277590" cy="523220"/>
          </a:xfrm>
          <a:prstGeom prst="rect">
            <a:avLst/>
          </a:prstGeom>
          <a:noFill/>
        </p:spPr>
        <p:txBody>
          <a:bodyPr wrap="square" rtlCol="0">
            <a:spAutoFit/>
          </a:bodyPr>
          <a:lstStyle/>
          <a:p>
            <a:pPr fontAlgn="ctr"/>
            <a:r>
              <a:rPr lang="en-US" sz="1400" dirty="0">
                <a:solidFill>
                  <a:schemeClr val="bg1"/>
                </a:solidFill>
              </a:rPr>
              <a:t>CELS Lunchtime Seminar Series,</a:t>
            </a:r>
          </a:p>
          <a:p>
            <a:pPr fontAlgn="ctr"/>
            <a:r>
              <a:rPr lang="en-US" sz="1400" dirty="0">
                <a:solidFill>
                  <a:schemeClr val="bg1"/>
                </a:solidFill>
              </a:rPr>
              <a:t>20 November 2024</a:t>
            </a:r>
            <a:endParaRPr lang="el-GR" dirty="0"/>
          </a:p>
        </p:txBody>
      </p:sp>
    </p:spTree>
    <p:extLst>
      <p:ext uri="{BB962C8B-B14F-4D97-AF65-F5344CB8AC3E}">
        <p14:creationId xmlns:p14="http://schemas.microsoft.com/office/powerpoint/2010/main" val="273425065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EE53341-1B58-70D6-E2DD-478C89E80AD2}"/>
              </a:ext>
            </a:extLst>
          </p:cNvPr>
          <p:cNvSpPr txBox="1"/>
          <p:nvPr/>
        </p:nvSpPr>
        <p:spPr>
          <a:xfrm>
            <a:off x="3851348" y="2197178"/>
            <a:ext cx="4870148" cy="26762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000"/>
            </a:lvl1pPr>
          </a:lstStyle>
          <a:p>
            <a:pPr indent="177800"/>
            <a:r>
              <a:rPr lang="en-US" sz="4800" dirty="0">
                <a:solidFill>
                  <a:schemeClr val="tx1"/>
                </a:solidFill>
              </a:rPr>
              <a:t>Is EU antitrust law resilient in the face of change?</a:t>
            </a:r>
          </a:p>
        </p:txBody>
      </p:sp>
    </p:spTree>
    <p:extLst>
      <p:ext uri="{BB962C8B-B14F-4D97-AF65-F5344CB8AC3E}">
        <p14:creationId xmlns:p14="http://schemas.microsoft.com/office/powerpoint/2010/main" val="2268596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692D4-E23D-4090-85FB-1E19DB39414D}"/>
              </a:ext>
            </a:extLst>
          </p:cNvPr>
          <p:cNvSpPr>
            <a:spLocks noGrp="1"/>
          </p:cNvSpPr>
          <p:nvPr>
            <p:ph type="title"/>
          </p:nvPr>
        </p:nvSpPr>
        <p:spPr>
          <a:xfrm>
            <a:off x="838200" y="3012072"/>
            <a:ext cx="10515600" cy="1325563"/>
          </a:xfrm>
        </p:spPr>
        <p:txBody>
          <a:bodyPr>
            <a:normAutofit/>
          </a:bodyPr>
          <a:lstStyle/>
          <a:p>
            <a:pPr algn="ctr"/>
            <a:r>
              <a:rPr lang="en-GB" sz="6600" dirty="0">
                <a:latin typeface="+mn-lt"/>
              </a:rPr>
              <a:t>Legal Resilience</a:t>
            </a:r>
          </a:p>
        </p:txBody>
      </p:sp>
    </p:spTree>
    <p:extLst>
      <p:ext uri="{BB962C8B-B14F-4D97-AF65-F5344CB8AC3E}">
        <p14:creationId xmlns:p14="http://schemas.microsoft.com/office/powerpoint/2010/main" val="1648492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1DE5FB-3E5A-D2ED-D94D-BAF17D4BD90C}"/>
              </a:ext>
            </a:extLst>
          </p:cNvPr>
          <p:cNvSpPr txBox="1"/>
          <p:nvPr/>
        </p:nvSpPr>
        <p:spPr>
          <a:xfrm>
            <a:off x="6167118" y="3530383"/>
            <a:ext cx="5186682" cy="522002"/>
          </a:xfrm>
          <a:prstGeom prst="rect">
            <a:avLst/>
          </a:prstGeom>
          <a:noFill/>
        </p:spPr>
        <p:txBody>
          <a:bodyPr wrap="square" rtlCol="0">
            <a:spAutoFit/>
          </a:bodyPr>
          <a:lstStyle/>
          <a:p>
            <a:pPr>
              <a:lnSpc>
                <a:spcPts val="3200"/>
              </a:lnSpc>
            </a:pPr>
            <a:r>
              <a:rPr lang="en-GB" sz="3600" b="1" dirty="0">
                <a:solidFill>
                  <a:srgbClr val="FF0000"/>
                </a:solidFill>
              </a:rPr>
              <a:t>BUT</a:t>
            </a:r>
            <a:r>
              <a:rPr lang="en-GB" sz="3600" dirty="0">
                <a:latin typeface="+mj-lt"/>
              </a:rPr>
              <a:t> the world changes…</a:t>
            </a:r>
          </a:p>
        </p:txBody>
      </p:sp>
      <p:sp>
        <p:nvSpPr>
          <p:cNvPr id="7" name="TextBox 6">
            <a:extLst>
              <a:ext uri="{FF2B5EF4-FFF2-40B4-BE49-F238E27FC236}">
                <a16:creationId xmlns:a16="http://schemas.microsoft.com/office/drawing/2014/main" id="{EE308DBE-EB82-47C9-F3F8-73A78EB53436}"/>
              </a:ext>
            </a:extLst>
          </p:cNvPr>
          <p:cNvSpPr txBox="1"/>
          <p:nvPr/>
        </p:nvSpPr>
        <p:spPr>
          <a:xfrm>
            <a:off x="1585180" y="2312130"/>
            <a:ext cx="3826794" cy="3190639"/>
          </a:xfrm>
          <a:prstGeom prst="rect">
            <a:avLst/>
          </a:prstGeom>
          <a:solidFill>
            <a:schemeClr val="tx2">
              <a:lumMod val="20000"/>
              <a:lumOff val="80000"/>
            </a:schemeClr>
          </a:solidFill>
        </p:spPr>
        <p:txBody>
          <a:bodyPr wrap="square" rtlCol="0" anchor="ctr">
            <a:noAutofit/>
          </a:bodyPr>
          <a:lstStyle/>
          <a:p>
            <a:pPr algn="ctr" defTabSz="449263"/>
            <a:r>
              <a:rPr lang="en-GB" sz="2200" dirty="0"/>
              <a:t>Substantive and procedural norms are grounded in certain assumptions and reflect a certain balance of harms, risks and powers. Once adopted, they are deemed effective to maintain the envisioned balance. </a:t>
            </a:r>
          </a:p>
        </p:txBody>
      </p:sp>
      <p:sp>
        <p:nvSpPr>
          <p:cNvPr id="10" name="Title 1">
            <a:extLst>
              <a:ext uri="{FF2B5EF4-FFF2-40B4-BE49-F238E27FC236}">
                <a16:creationId xmlns:a16="http://schemas.microsoft.com/office/drawing/2014/main" id="{DF4BCCA5-BD37-E46C-92A3-E972E67C2438}"/>
              </a:ext>
            </a:extLst>
          </p:cNvPr>
          <p:cNvSpPr>
            <a:spLocks noGrp="1"/>
          </p:cNvSpPr>
          <p:nvPr>
            <p:ph type="title"/>
          </p:nvPr>
        </p:nvSpPr>
        <p:spPr>
          <a:xfrm>
            <a:off x="838200" y="365125"/>
            <a:ext cx="10515600" cy="1325563"/>
          </a:xfrm>
        </p:spPr>
        <p:txBody>
          <a:bodyPr/>
          <a:lstStyle/>
          <a:p>
            <a:pPr algn="ctr"/>
            <a:r>
              <a:rPr lang="en-GB" dirty="0">
                <a:latin typeface="+mn-lt"/>
              </a:rPr>
              <a:t>Law and change</a:t>
            </a:r>
          </a:p>
        </p:txBody>
      </p:sp>
    </p:spTree>
    <p:extLst>
      <p:ext uri="{BB962C8B-B14F-4D97-AF65-F5344CB8AC3E}">
        <p14:creationId xmlns:p14="http://schemas.microsoft.com/office/powerpoint/2010/main" val="3520371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CA3A6-72BB-4F5A-945A-7E93E67154E0}"/>
              </a:ext>
            </a:extLst>
          </p:cNvPr>
          <p:cNvSpPr>
            <a:spLocks noGrp="1"/>
          </p:cNvSpPr>
          <p:nvPr>
            <p:ph type="title"/>
          </p:nvPr>
        </p:nvSpPr>
        <p:spPr/>
        <p:txBody>
          <a:bodyPr/>
          <a:lstStyle/>
          <a:p>
            <a:pPr algn="ctr"/>
            <a:r>
              <a:rPr lang="en-GB" dirty="0">
                <a:latin typeface="+mn-lt"/>
              </a:rPr>
              <a:t>Legal resilience – Definition</a:t>
            </a:r>
          </a:p>
        </p:txBody>
      </p:sp>
      <p:sp>
        <p:nvSpPr>
          <p:cNvPr id="7" name="TextBox 6">
            <a:extLst>
              <a:ext uri="{FF2B5EF4-FFF2-40B4-BE49-F238E27FC236}">
                <a16:creationId xmlns:a16="http://schemas.microsoft.com/office/drawing/2014/main" id="{20AB8033-0D56-8DE5-EF4E-0FD8996057A3}"/>
              </a:ext>
            </a:extLst>
          </p:cNvPr>
          <p:cNvSpPr txBox="1"/>
          <p:nvPr/>
        </p:nvSpPr>
        <p:spPr>
          <a:xfrm>
            <a:off x="929098" y="2434162"/>
            <a:ext cx="2792089" cy="909121"/>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000"/>
            </a:lvl1pPr>
          </a:lstStyle>
          <a:p>
            <a:r>
              <a:rPr lang="en-US" sz="2800" dirty="0">
                <a:solidFill>
                  <a:schemeClr val="tx1"/>
                </a:solidFill>
              </a:rPr>
              <a:t>Absorption</a:t>
            </a:r>
          </a:p>
        </p:txBody>
      </p:sp>
      <p:sp>
        <p:nvSpPr>
          <p:cNvPr id="8" name="TextBox 7">
            <a:extLst>
              <a:ext uri="{FF2B5EF4-FFF2-40B4-BE49-F238E27FC236}">
                <a16:creationId xmlns:a16="http://schemas.microsoft.com/office/drawing/2014/main" id="{6AD8D526-89EF-5D35-936E-1162B93610DE}"/>
              </a:ext>
            </a:extLst>
          </p:cNvPr>
          <p:cNvSpPr txBox="1"/>
          <p:nvPr/>
        </p:nvSpPr>
        <p:spPr>
          <a:xfrm>
            <a:off x="929098" y="3636919"/>
            <a:ext cx="2792089" cy="909121"/>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000"/>
            </a:lvl1pPr>
          </a:lstStyle>
          <a:p>
            <a:r>
              <a:rPr lang="en-US" sz="2800" dirty="0">
                <a:solidFill>
                  <a:schemeClr val="tx1"/>
                </a:solidFill>
              </a:rPr>
              <a:t>Adaptation</a:t>
            </a:r>
          </a:p>
        </p:txBody>
      </p:sp>
      <p:sp>
        <p:nvSpPr>
          <p:cNvPr id="9" name="TextBox 8">
            <a:extLst>
              <a:ext uri="{FF2B5EF4-FFF2-40B4-BE49-F238E27FC236}">
                <a16:creationId xmlns:a16="http://schemas.microsoft.com/office/drawing/2014/main" id="{655C9784-911F-4F65-872B-41C74C8881E7}"/>
              </a:ext>
            </a:extLst>
          </p:cNvPr>
          <p:cNvSpPr txBox="1"/>
          <p:nvPr/>
        </p:nvSpPr>
        <p:spPr>
          <a:xfrm>
            <a:off x="929097" y="4839676"/>
            <a:ext cx="2792089" cy="909121"/>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000"/>
            </a:lvl1pPr>
          </a:lstStyle>
          <a:p>
            <a:r>
              <a:rPr lang="en-US" sz="2800" dirty="0">
                <a:solidFill>
                  <a:schemeClr val="tx1"/>
                </a:solidFill>
              </a:rPr>
              <a:t>Transformation</a:t>
            </a:r>
          </a:p>
        </p:txBody>
      </p:sp>
      <p:sp>
        <p:nvSpPr>
          <p:cNvPr id="26" name="Double Bracket 25">
            <a:extLst>
              <a:ext uri="{FF2B5EF4-FFF2-40B4-BE49-F238E27FC236}">
                <a16:creationId xmlns:a16="http://schemas.microsoft.com/office/drawing/2014/main" id="{A69BEA7D-FB71-74A9-045D-57B2B98686B2}"/>
              </a:ext>
            </a:extLst>
          </p:cNvPr>
          <p:cNvSpPr/>
          <p:nvPr/>
        </p:nvSpPr>
        <p:spPr>
          <a:xfrm>
            <a:off x="425244" y="2166809"/>
            <a:ext cx="3784171" cy="3849339"/>
          </a:xfrm>
          <a:prstGeom prst="bracketPair">
            <a:avLst>
              <a:gd name="adj" fmla="val 10873"/>
            </a:avLst>
          </a:prstGeom>
          <a:ln w="28575">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 name="TextBox 2">
            <a:extLst>
              <a:ext uri="{FF2B5EF4-FFF2-40B4-BE49-F238E27FC236}">
                <a16:creationId xmlns:a16="http://schemas.microsoft.com/office/drawing/2014/main" id="{08E6C090-F008-73E5-897F-EC7664FB259C}"/>
              </a:ext>
            </a:extLst>
          </p:cNvPr>
          <p:cNvSpPr txBox="1"/>
          <p:nvPr/>
        </p:nvSpPr>
        <p:spPr>
          <a:xfrm>
            <a:off x="4425744" y="2415886"/>
            <a:ext cx="6907351" cy="923330"/>
          </a:xfrm>
          <a:prstGeom prst="rect">
            <a:avLst/>
          </a:prstGeom>
          <a:noFill/>
        </p:spPr>
        <p:txBody>
          <a:bodyPr wrap="square" rtlCol="0">
            <a:spAutoFit/>
          </a:bodyPr>
          <a:lstStyle/>
          <a:p>
            <a:r>
              <a:rPr lang="en-GB" dirty="0"/>
              <a:t>The assumptions and the balance of harms, risks and powers in the existing legal framework remain valid and appropriate, and the applicable substantive and procedural norms are effective.</a:t>
            </a:r>
          </a:p>
        </p:txBody>
      </p:sp>
      <p:sp>
        <p:nvSpPr>
          <p:cNvPr id="4" name="TextBox 3">
            <a:extLst>
              <a:ext uri="{FF2B5EF4-FFF2-40B4-BE49-F238E27FC236}">
                <a16:creationId xmlns:a16="http://schemas.microsoft.com/office/drawing/2014/main" id="{EEF7A615-F15D-9DFE-4559-F80019FFAC66}"/>
              </a:ext>
            </a:extLst>
          </p:cNvPr>
          <p:cNvSpPr txBox="1"/>
          <p:nvPr/>
        </p:nvSpPr>
        <p:spPr>
          <a:xfrm>
            <a:off x="4425745" y="3562126"/>
            <a:ext cx="7323232" cy="923330"/>
          </a:xfrm>
          <a:prstGeom prst="rect">
            <a:avLst/>
          </a:prstGeom>
          <a:noFill/>
        </p:spPr>
        <p:txBody>
          <a:bodyPr wrap="square" rtlCol="0">
            <a:spAutoFit/>
          </a:bodyPr>
          <a:lstStyle/>
          <a:p>
            <a:r>
              <a:rPr lang="en-GB" dirty="0"/>
              <a:t>The assumptions and the balance of harms, risks and powers in the existing legal framework are still valid and appropriate, but the applicable substantive and/or procedural norms must be modified to remain effective.</a:t>
            </a:r>
          </a:p>
        </p:txBody>
      </p:sp>
      <p:sp>
        <p:nvSpPr>
          <p:cNvPr id="5" name="TextBox 4">
            <a:extLst>
              <a:ext uri="{FF2B5EF4-FFF2-40B4-BE49-F238E27FC236}">
                <a16:creationId xmlns:a16="http://schemas.microsoft.com/office/drawing/2014/main" id="{E51B51C0-83F2-E9E4-EFAF-8F835882DBFB}"/>
              </a:ext>
            </a:extLst>
          </p:cNvPr>
          <p:cNvSpPr txBox="1"/>
          <p:nvPr/>
        </p:nvSpPr>
        <p:spPr>
          <a:xfrm>
            <a:off x="4425743" y="4825473"/>
            <a:ext cx="7323234" cy="923330"/>
          </a:xfrm>
          <a:prstGeom prst="rect">
            <a:avLst/>
          </a:prstGeom>
          <a:noFill/>
        </p:spPr>
        <p:txBody>
          <a:bodyPr wrap="square" rtlCol="0">
            <a:spAutoFit/>
          </a:bodyPr>
          <a:lstStyle/>
          <a:p>
            <a:r>
              <a:rPr lang="en-GB" dirty="0"/>
              <a:t>The assumptions and the balance of harms, risks and powers in the existing legal framework are not valid or appropriate and the applicable substantive and/or procedural norms must be modified to become effective.</a:t>
            </a:r>
          </a:p>
        </p:txBody>
      </p:sp>
    </p:spTree>
    <p:extLst>
      <p:ext uri="{BB962C8B-B14F-4D97-AF65-F5344CB8AC3E}">
        <p14:creationId xmlns:p14="http://schemas.microsoft.com/office/powerpoint/2010/main" val="3390422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CA3A6-72BB-4F5A-945A-7E93E67154E0}"/>
              </a:ext>
            </a:extLst>
          </p:cNvPr>
          <p:cNvSpPr>
            <a:spLocks noGrp="1"/>
          </p:cNvSpPr>
          <p:nvPr>
            <p:ph type="title"/>
          </p:nvPr>
        </p:nvSpPr>
        <p:spPr/>
        <p:txBody>
          <a:bodyPr/>
          <a:lstStyle/>
          <a:p>
            <a:pPr algn="ctr"/>
            <a:r>
              <a:rPr lang="en-GB" dirty="0">
                <a:latin typeface="+mn-lt"/>
              </a:rPr>
              <a:t>Legal resilience – Definition</a:t>
            </a:r>
          </a:p>
        </p:txBody>
      </p:sp>
      <p:pic>
        <p:nvPicPr>
          <p:cNvPr id="10" name="Picture 9">
            <a:extLst>
              <a:ext uri="{FF2B5EF4-FFF2-40B4-BE49-F238E27FC236}">
                <a16:creationId xmlns:a16="http://schemas.microsoft.com/office/drawing/2014/main" id="{88425233-E056-85B8-42CE-F418778A2D59}"/>
              </a:ext>
            </a:extLst>
          </p:cNvPr>
          <p:cNvPicPr>
            <a:picLocks noChangeAspect="1"/>
          </p:cNvPicPr>
          <p:nvPr/>
        </p:nvPicPr>
        <p:blipFill>
          <a:blip r:embed="rId3"/>
          <a:stretch>
            <a:fillRect/>
          </a:stretch>
        </p:blipFill>
        <p:spPr>
          <a:xfrm>
            <a:off x="838200" y="2286001"/>
            <a:ext cx="10515600" cy="3137526"/>
          </a:xfrm>
          <a:prstGeom prst="rect">
            <a:avLst/>
          </a:prstGeom>
        </p:spPr>
      </p:pic>
    </p:spTree>
    <p:extLst>
      <p:ext uri="{BB962C8B-B14F-4D97-AF65-F5344CB8AC3E}">
        <p14:creationId xmlns:p14="http://schemas.microsoft.com/office/powerpoint/2010/main" val="2291532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CA3A6-72BB-4F5A-945A-7E93E67154E0}"/>
              </a:ext>
            </a:extLst>
          </p:cNvPr>
          <p:cNvSpPr>
            <a:spLocks noGrp="1"/>
          </p:cNvSpPr>
          <p:nvPr>
            <p:ph type="title"/>
          </p:nvPr>
        </p:nvSpPr>
        <p:spPr/>
        <p:txBody>
          <a:bodyPr/>
          <a:lstStyle/>
          <a:p>
            <a:pPr algn="ctr"/>
            <a:r>
              <a:rPr lang="en-GB" dirty="0">
                <a:latin typeface="+mn-lt"/>
              </a:rPr>
              <a:t>Legal resilience – Assessment</a:t>
            </a:r>
          </a:p>
        </p:txBody>
      </p:sp>
      <p:sp>
        <p:nvSpPr>
          <p:cNvPr id="13" name="TextBox 12">
            <a:extLst>
              <a:ext uri="{FF2B5EF4-FFF2-40B4-BE49-F238E27FC236}">
                <a16:creationId xmlns:a16="http://schemas.microsoft.com/office/drawing/2014/main" id="{4D093159-ACE6-DEC5-EBDB-9F32F8E197F6}"/>
              </a:ext>
            </a:extLst>
          </p:cNvPr>
          <p:cNvSpPr txBox="1"/>
          <p:nvPr/>
        </p:nvSpPr>
        <p:spPr>
          <a:xfrm>
            <a:off x="701377" y="1976406"/>
            <a:ext cx="2209797" cy="603637"/>
          </a:xfrm>
          <a:prstGeom prst="roundRect">
            <a:avLst>
              <a:gd name="adj" fmla="val 0"/>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000"/>
            </a:lvl1pPr>
          </a:lstStyle>
          <a:p>
            <a:r>
              <a:rPr lang="en-US" dirty="0">
                <a:solidFill>
                  <a:schemeClr val="tx1"/>
                </a:solidFill>
              </a:rPr>
              <a:t>Design features</a:t>
            </a:r>
          </a:p>
        </p:txBody>
      </p:sp>
      <p:sp>
        <p:nvSpPr>
          <p:cNvPr id="17" name="TextBox 16">
            <a:extLst>
              <a:ext uri="{FF2B5EF4-FFF2-40B4-BE49-F238E27FC236}">
                <a16:creationId xmlns:a16="http://schemas.microsoft.com/office/drawing/2014/main" id="{93BD45AA-B4E0-FAF9-6C15-8DC061099F71}"/>
              </a:ext>
            </a:extLst>
          </p:cNvPr>
          <p:cNvSpPr txBox="1"/>
          <p:nvPr/>
        </p:nvSpPr>
        <p:spPr>
          <a:xfrm>
            <a:off x="3091929" y="2918433"/>
            <a:ext cx="8723081" cy="784830"/>
          </a:xfrm>
          <a:prstGeom prst="rect">
            <a:avLst/>
          </a:prstGeom>
          <a:noFill/>
        </p:spPr>
        <p:txBody>
          <a:bodyPr wrap="square" rtlCol="0">
            <a:spAutoFit/>
          </a:bodyPr>
          <a:lstStyle/>
          <a:p>
            <a:pPr>
              <a:spcBef>
                <a:spcPts val="600"/>
              </a:spcBef>
            </a:pPr>
            <a:r>
              <a:rPr lang="en-GB" sz="2000" dirty="0"/>
              <a:t>(a) Goals, substantive norms and evidence rules</a:t>
            </a:r>
          </a:p>
          <a:p>
            <a:pPr>
              <a:spcBef>
                <a:spcPts val="600"/>
              </a:spcBef>
            </a:pPr>
            <a:r>
              <a:rPr lang="en-GB" sz="2000" dirty="0"/>
              <a:t>(b) Information gathering, stakeholder engagement and intervention mechanisms</a:t>
            </a:r>
          </a:p>
        </p:txBody>
      </p:sp>
      <p:sp>
        <p:nvSpPr>
          <p:cNvPr id="22" name="TextBox 21">
            <a:extLst>
              <a:ext uri="{FF2B5EF4-FFF2-40B4-BE49-F238E27FC236}">
                <a16:creationId xmlns:a16="http://schemas.microsoft.com/office/drawing/2014/main" id="{992E4E10-55D5-520D-BA72-DB4D4F8BB913}"/>
              </a:ext>
            </a:extLst>
          </p:cNvPr>
          <p:cNvSpPr txBox="1"/>
          <p:nvPr/>
        </p:nvSpPr>
        <p:spPr>
          <a:xfrm>
            <a:off x="3091930" y="1924282"/>
            <a:ext cx="8399770" cy="1015663"/>
          </a:xfrm>
          <a:prstGeom prst="rect">
            <a:avLst/>
          </a:prstGeom>
          <a:noFill/>
        </p:spPr>
        <p:txBody>
          <a:bodyPr wrap="square">
            <a:spAutoFit/>
          </a:bodyPr>
          <a:lstStyle>
            <a:defPPr>
              <a:defRPr lang="en-US"/>
            </a:defPPr>
            <a:lvl1pPr>
              <a:spcBef>
                <a:spcPts val="600"/>
              </a:spcBef>
              <a:defRPr sz="2000">
                <a:solidFill>
                  <a:schemeClr val="tx2">
                    <a:lumMod val="75000"/>
                  </a:schemeClr>
                </a:solidFill>
              </a:defRPr>
            </a:lvl1pPr>
          </a:lstStyle>
          <a:p>
            <a:r>
              <a:rPr lang="en-GB" i="1" dirty="0"/>
              <a:t>To what extent do the design features of the existing substantive and procedural framework allow decision-makers to make absorption, adaptation and transformation choices, as needed (subject to the limits of their function)?</a:t>
            </a:r>
          </a:p>
        </p:txBody>
      </p:sp>
      <p:sp>
        <p:nvSpPr>
          <p:cNvPr id="28" name="TextBox 27">
            <a:extLst>
              <a:ext uri="{FF2B5EF4-FFF2-40B4-BE49-F238E27FC236}">
                <a16:creationId xmlns:a16="http://schemas.microsoft.com/office/drawing/2014/main" id="{12C00ABD-0106-7A79-0859-7D638FF2743E}"/>
              </a:ext>
            </a:extLst>
          </p:cNvPr>
          <p:cNvSpPr txBox="1"/>
          <p:nvPr/>
        </p:nvSpPr>
        <p:spPr>
          <a:xfrm>
            <a:off x="701377" y="4205897"/>
            <a:ext cx="2209797" cy="603637"/>
          </a:xfrm>
          <a:prstGeom prst="roundRect">
            <a:avLst>
              <a:gd name="adj" fmla="val 0"/>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000">
                <a:solidFill>
                  <a:schemeClr val="tx1"/>
                </a:solidFill>
              </a:defRPr>
            </a:lvl1pPr>
          </a:lstStyle>
          <a:p>
            <a:r>
              <a:rPr lang="en-US" dirty="0"/>
              <a:t>Resilience choices</a:t>
            </a:r>
          </a:p>
        </p:txBody>
      </p:sp>
      <p:sp>
        <p:nvSpPr>
          <p:cNvPr id="29" name="TextBox 28">
            <a:extLst>
              <a:ext uri="{FF2B5EF4-FFF2-40B4-BE49-F238E27FC236}">
                <a16:creationId xmlns:a16="http://schemas.microsoft.com/office/drawing/2014/main" id="{1885312F-9DB7-9224-07B7-9955151782FA}"/>
              </a:ext>
            </a:extLst>
          </p:cNvPr>
          <p:cNvSpPr txBox="1"/>
          <p:nvPr/>
        </p:nvSpPr>
        <p:spPr>
          <a:xfrm>
            <a:off x="3091930" y="4153773"/>
            <a:ext cx="8399770" cy="707886"/>
          </a:xfrm>
          <a:prstGeom prst="rect">
            <a:avLst/>
          </a:prstGeom>
          <a:noFill/>
        </p:spPr>
        <p:txBody>
          <a:bodyPr wrap="square">
            <a:spAutoFit/>
          </a:bodyPr>
          <a:lstStyle>
            <a:defPPr>
              <a:defRPr lang="en-US"/>
            </a:defPPr>
            <a:lvl1pPr algn="ctr">
              <a:spcBef>
                <a:spcPts val="600"/>
              </a:spcBef>
              <a:defRPr sz="2400"/>
            </a:lvl1pPr>
          </a:lstStyle>
          <a:p>
            <a:pPr algn="l"/>
            <a:r>
              <a:rPr lang="en-GB" sz="2000" i="1" dirty="0">
                <a:solidFill>
                  <a:schemeClr val="tx2">
                    <a:lumMod val="75000"/>
                  </a:schemeClr>
                </a:solidFill>
              </a:rPr>
              <a:t>To what extent are the resilience choices that decisionmakers make by employing the design features of the legal system in question justifiable?</a:t>
            </a:r>
          </a:p>
        </p:txBody>
      </p:sp>
      <p:sp>
        <p:nvSpPr>
          <p:cNvPr id="30" name="TextBox 29">
            <a:extLst>
              <a:ext uri="{FF2B5EF4-FFF2-40B4-BE49-F238E27FC236}">
                <a16:creationId xmlns:a16="http://schemas.microsoft.com/office/drawing/2014/main" id="{5C6927F7-DE52-01D3-1DB6-0B7374E2BD8B}"/>
              </a:ext>
            </a:extLst>
          </p:cNvPr>
          <p:cNvSpPr txBox="1"/>
          <p:nvPr/>
        </p:nvSpPr>
        <p:spPr>
          <a:xfrm>
            <a:off x="3091930" y="4861659"/>
            <a:ext cx="8399770" cy="1631216"/>
          </a:xfrm>
          <a:prstGeom prst="rect">
            <a:avLst/>
          </a:prstGeom>
          <a:noFill/>
        </p:spPr>
        <p:txBody>
          <a:bodyPr wrap="square" rtlCol="0">
            <a:spAutoFit/>
          </a:bodyPr>
          <a:lstStyle/>
          <a:p>
            <a:pPr marL="7938">
              <a:spcBef>
                <a:spcPts val="600"/>
              </a:spcBef>
            </a:pPr>
            <a:r>
              <a:rPr lang="en-GB" sz="2000" dirty="0"/>
              <a:t>The three dimensions of legal resilience are not inherently positive or negative. Which resilience choice – absorption, adaptation or transformation – is most justifiable depends (among others) on (a) the problem/change at hand; and (b) any implications of the possible response for (i) legal certainty; (ii) legal coherence; and (iii) legitimacy.</a:t>
            </a:r>
          </a:p>
        </p:txBody>
      </p:sp>
    </p:spTree>
    <p:extLst>
      <p:ext uri="{BB962C8B-B14F-4D97-AF65-F5344CB8AC3E}">
        <p14:creationId xmlns:p14="http://schemas.microsoft.com/office/powerpoint/2010/main" val="3126060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692D4-E23D-4090-85FB-1E19DB39414D}"/>
              </a:ext>
            </a:extLst>
          </p:cNvPr>
          <p:cNvSpPr>
            <a:spLocks noGrp="1"/>
          </p:cNvSpPr>
          <p:nvPr>
            <p:ph type="title"/>
          </p:nvPr>
        </p:nvSpPr>
        <p:spPr>
          <a:xfrm>
            <a:off x="1917700" y="3012072"/>
            <a:ext cx="8648700" cy="1325563"/>
          </a:xfrm>
        </p:spPr>
        <p:txBody>
          <a:bodyPr>
            <a:normAutofit/>
          </a:bodyPr>
          <a:lstStyle/>
          <a:p>
            <a:pPr algn="ctr"/>
            <a:r>
              <a:rPr lang="en-GB" sz="6600" dirty="0">
                <a:latin typeface="+mn-lt"/>
              </a:rPr>
              <a:t>Design features</a:t>
            </a:r>
          </a:p>
        </p:txBody>
      </p:sp>
    </p:spTree>
    <p:extLst>
      <p:ext uri="{BB962C8B-B14F-4D97-AF65-F5344CB8AC3E}">
        <p14:creationId xmlns:p14="http://schemas.microsoft.com/office/powerpoint/2010/main" val="2027770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EBF8C-0751-43C4-85A8-905F463B30CC}"/>
              </a:ext>
            </a:extLst>
          </p:cNvPr>
          <p:cNvSpPr>
            <a:spLocks noGrp="1"/>
          </p:cNvSpPr>
          <p:nvPr>
            <p:ph type="title"/>
          </p:nvPr>
        </p:nvSpPr>
        <p:spPr/>
        <p:txBody>
          <a:bodyPr/>
          <a:lstStyle/>
          <a:p>
            <a:pPr algn="ctr"/>
            <a:r>
              <a:rPr lang="en-GB" dirty="0">
                <a:latin typeface="+mn-lt"/>
              </a:rPr>
              <a:t>Resilience capabilities (I)</a:t>
            </a:r>
          </a:p>
        </p:txBody>
      </p:sp>
      <p:sp>
        <p:nvSpPr>
          <p:cNvPr id="9" name="TextBox 8">
            <a:extLst>
              <a:ext uri="{FF2B5EF4-FFF2-40B4-BE49-F238E27FC236}">
                <a16:creationId xmlns:a16="http://schemas.microsoft.com/office/drawing/2014/main" id="{5D5C29FC-B56C-6D8C-43D1-C770A891CFD8}"/>
              </a:ext>
            </a:extLst>
          </p:cNvPr>
          <p:cNvSpPr txBox="1"/>
          <p:nvPr/>
        </p:nvSpPr>
        <p:spPr>
          <a:xfrm>
            <a:off x="838200" y="2569548"/>
            <a:ext cx="10423358" cy="3416320"/>
          </a:xfrm>
          <a:prstGeom prst="rect">
            <a:avLst/>
          </a:prstGeom>
          <a:noFill/>
        </p:spPr>
        <p:txBody>
          <a:bodyPr wrap="square">
            <a:spAutoFit/>
          </a:bodyPr>
          <a:lstStyle/>
          <a:p>
            <a:pPr marL="182563" indent="-160338">
              <a:spcBef>
                <a:spcPts val="600"/>
              </a:spcBef>
              <a:buFont typeface="Arial" panose="020B0604020202020204" pitchFamily="34" charset="0"/>
              <a:buChar char="•"/>
            </a:pPr>
            <a:r>
              <a:rPr lang="en-GB" sz="2000" b="1" dirty="0">
                <a:solidFill>
                  <a:schemeClr val="tx2">
                    <a:lumMod val="75000"/>
                  </a:schemeClr>
                </a:solidFill>
              </a:rPr>
              <a:t>malleable normative scope </a:t>
            </a:r>
            <a:r>
              <a:rPr lang="en-GB" sz="1600" dirty="0"/>
              <a:t>(Stylianou and Iacovides, ‘The goals of EU competition law: a comprehensive empirical investigation’ (2022) 42(4) Legal Studies) </a:t>
            </a:r>
          </a:p>
          <a:p>
            <a:pPr marL="200025" indent="-200025">
              <a:spcBef>
                <a:spcPts val="600"/>
              </a:spcBef>
              <a:buFont typeface="Arial" panose="020B0604020202020204" pitchFamily="34" charset="0"/>
              <a:buChar char="•"/>
              <a:tabLst>
                <a:tab pos="180975" algn="l"/>
              </a:tabLst>
            </a:pPr>
            <a:r>
              <a:rPr lang="en-GB" sz="2000" b="1" dirty="0">
                <a:solidFill>
                  <a:schemeClr val="tx2">
                    <a:lumMod val="75000"/>
                  </a:schemeClr>
                </a:solidFill>
              </a:rPr>
              <a:t>open texture </a:t>
            </a:r>
            <a:r>
              <a:rPr lang="en-GB" sz="2000" dirty="0"/>
              <a:t>of Articles 101 and 102 TFEU</a:t>
            </a:r>
          </a:p>
          <a:p>
            <a:pPr marL="200025" indent="-200025">
              <a:spcBef>
                <a:spcPts val="600"/>
              </a:spcBef>
              <a:buFont typeface="Arial" panose="020B0604020202020204" pitchFamily="34" charset="0"/>
              <a:buChar char="•"/>
              <a:tabLst>
                <a:tab pos="180975" algn="l"/>
              </a:tabLst>
            </a:pPr>
            <a:r>
              <a:rPr lang="en-GB" sz="2000" b="1" dirty="0">
                <a:solidFill>
                  <a:schemeClr val="tx2">
                    <a:lumMod val="75000"/>
                  </a:schemeClr>
                </a:solidFill>
              </a:rPr>
              <a:t>requirement for contextual analysis </a:t>
            </a:r>
            <a:r>
              <a:rPr lang="en-GB" sz="2000" dirty="0"/>
              <a:t>– methodological gateway for accommodating shifts and integrating the particularities of different markets and sectors in the legal assessment, thus tempering the horizontality of the EU antitrust prohibitions</a:t>
            </a:r>
          </a:p>
          <a:p>
            <a:pPr marL="200025" indent="-200025">
              <a:spcBef>
                <a:spcPts val="600"/>
              </a:spcBef>
              <a:buFont typeface="Arial" panose="020B0604020202020204" pitchFamily="34" charset="0"/>
              <a:buChar char="•"/>
              <a:tabLst>
                <a:tab pos="180975" algn="l"/>
              </a:tabLst>
            </a:pPr>
            <a:r>
              <a:rPr lang="en-GB" sz="2000" b="1" dirty="0">
                <a:solidFill>
                  <a:schemeClr val="tx2">
                    <a:lumMod val="75000"/>
                  </a:schemeClr>
                </a:solidFill>
              </a:rPr>
              <a:t>no actual harm needed for intervention </a:t>
            </a:r>
            <a:r>
              <a:rPr lang="en-GB" sz="2000" dirty="0"/>
              <a:t>– ‘precautionary’ enforcement possible in response to negative consequences that have not materialised yet</a:t>
            </a:r>
          </a:p>
          <a:p>
            <a:pPr marL="200025" indent="-200025">
              <a:spcBef>
                <a:spcPts val="600"/>
              </a:spcBef>
              <a:buFont typeface="Arial" panose="020B0604020202020204" pitchFamily="34" charset="0"/>
              <a:buChar char="•"/>
              <a:tabLst>
                <a:tab pos="180975" algn="l"/>
              </a:tabLst>
            </a:pPr>
            <a:r>
              <a:rPr lang="en-GB" sz="2000" b="1" dirty="0">
                <a:solidFill>
                  <a:schemeClr val="tx2">
                    <a:lumMod val="75000"/>
                  </a:schemeClr>
                </a:solidFill>
              </a:rPr>
              <a:t>reliance on economics </a:t>
            </a:r>
            <a:r>
              <a:rPr lang="en-GB" sz="2000" dirty="0"/>
              <a:t>– integration of economic epistemic developments within the legal system (e.g., ‘more economic’ approach)</a:t>
            </a:r>
          </a:p>
        </p:txBody>
      </p:sp>
      <p:sp>
        <p:nvSpPr>
          <p:cNvPr id="5" name="TextBox 4">
            <a:extLst>
              <a:ext uri="{FF2B5EF4-FFF2-40B4-BE49-F238E27FC236}">
                <a16:creationId xmlns:a16="http://schemas.microsoft.com/office/drawing/2014/main" id="{169D9A1F-E1DC-DB1B-50DC-4A645D5C5734}"/>
              </a:ext>
            </a:extLst>
          </p:cNvPr>
          <p:cNvSpPr txBox="1"/>
          <p:nvPr/>
        </p:nvSpPr>
        <p:spPr>
          <a:xfrm>
            <a:off x="838200" y="1874572"/>
            <a:ext cx="10423358" cy="511091"/>
          </a:xfrm>
          <a:prstGeom prst="roundRect">
            <a:avLst>
              <a:gd name="adj" fmla="val 0"/>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000">
                <a:solidFill>
                  <a:schemeClr val="tx1"/>
                </a:solidFill>
              </a:defRPr>
            </a:lvl1pPr>
          </a:lstStyle>
          <a:p>
            <a:r>
              <a:rPr lang="en-US" sz="2200" dirty="0"/>
              <a:t>Goals, substantive norms and evidence rules</a:t>
            </a:r>
          </a:p>
        </p:txBody>
      </p:sp>
    </p:spTree>
    <p:extLst>
      <p:ext uri="{BB962C8B-B14F-4D97-AF65-F5344CB8AC3E}">
        <p14:creationId xmlns:p14="http://schemas.microsoft.com/office/powerpoint/2010/main" val="1103344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EBF8C-0751-43C4-85A8-905F463B30CC}"/>
              </a:ext>
            </a:extLst>
          </p:cNvPr>
          <p:cNvSpPr>
            <a:spLocks noGrp="1"/>
          </p:cNvSpPr>
          <p:nvPr>
            <p:ph type="title"/>
          </p:nvPr>
        </p:nvSpPr>
        <p:spPr/>
        <p:txBody>
          <a:bodyPr/>
          <a:lstStyle/>
          <a:p>
            <a:pPr algn="ctr"/>
            <a:r>
              <a:rPr lang="en-GB" dirty="0">
                <a:latin typeface="+mn-lt"/>
              </a:rPr>
              <a:t>Resilience capabilities (I)</a:t>
            </a:r>
          </a:p>
        </p:txBody>
      </p:sp>
      <p:sp>
        <p:nvSpPr>
          <p:cNvPr id="3" name="TextBox 2">
            <a:extLst>
              <a:ext uri="{FF2B5EF4-FFF2-40B4-BE49-F238E27FC236}">
                <a16:creationId xmlns:a16="http://schemas.microsoft.com/office/drawing/2014/main" id="{58669763-2155-57EB-A76E-4CBC0324D439}"/>
              </a:ext>
            </a:extLst>
          </p:cNvPr>
          <p:cNvSpPr txBox="1"/>
          <p:nvPr/>
        </p:nvSpPr>
        <p:spPr>
          <a:xfrm>
            <a:off x="838200" y="2006963"/>
            <a:ext cx="10515600" cy="493311"/>
          </a:xfrm>
          <a:prstGeom prst="roundRect">
            <a:avLst>
              <a:gd name="adj" fmla="val 0"/>
            </a:avLst>
          </a:prstGeom>
          <a:solidFill>
            <a:schemeClr val="accent6">
              <a:lumMod val="40000"/>
              <a:lumOff val="6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000">
                <a:solidFill>
                  <a:schemeClr val="tx1"/>
                </a:solidFill>
              </a:defRPr>
            </a:lvl1pPr>
          </a:lstStyle>
          <a:p>
            <a:r>
              <a:rPr lang="en-US" sz="2200" dirty="0"/>
              <a:t>Information gathering, stakeholder engagement and intervention mechanisms</a:t>
            </a:r>
          </a:p>
        </p:txBody>
      </p:sp>
      <p:sp>
        <p:nvSpPr>
          <p:cNvPr id="9" name="TextBox 8">
            <a:extLst>
              <a:ext uri="{FF2B5EF4-FFF2-40B4-BE49-F238E27FC236}">
                <a16:creationId xmlns:a16="http://schemas.microsoft.com/office/drawing/2014/main" id="{5D5C29FC-B56C-6D8C-43D1-C770A891CFD8}"/>
              </a:ext>
            </a:extLst>
          </p:cNvPr>
          <p:cNvSpPr txBox="1"/>
          <p:nvPr/>
        </p:nvSpPr>
        <p:spPr>
          <a:xfrm>
            <a:off x="838200" y="2816549"/>
            <a:ext cx="10649954" cy="3016210"/>
          </a:xfrm>
          <a:prstGeom prst="rect">
            <a:avLst/>
          </a:prstGeom>
          <a:noFill/>
        </p:spPr>
        <p:txBody>
          <a:bodyPr wrap="square">
            <a:spAutoFit/>
          </a:bodyPr>
          <a:lstStyle/>
          <a:p>
            <a:pPr marL="257175" indent="-257175">
              <a:spcBef>
                <a:spcPts val="1200"/>
              </a:spcBef>
              <a:buFont typeface="Arial" panose="020B0604020202020204" pitchFamily="34" charset="0"/>
              <a:buChar char="•"/>
            </a:pPr>
            <a:r>
              <a:rPr lang="en-GB" sz="2000" dirty="0"/>
              <a:t>e.g., power to conduct investigations and sector inquiries; leniency policy; cartel settlements; formal and informal complaints; market testing of remedies; publication of soft law documents following public consultations – which allow for the integration of contemporary knowledge and the development of consensus positions</a:t>
            </a:r>
          </a:p>
          <a:p>
            <a:pPr marL="257175" indent="-257175">
              <a:spcBef>
                <a:spcPts val="1200"/>
              </a:spcBef>
              <a:buFont typeface="Arial" panose="020B0604020202020204" pitchFamily="34" charset="0"/>
              <a:buChar char="•"/>
            </a:pPr>
            <a:r>
              <a:rPr lang="en-GB" sz="2000" dirty="0"/>
              <a:t>e.g., power to accept commitments; power to impose reactive remedies and proactive remedies; power to adopt findings of inapplicability with respect to specific practices ‘where the Community public interest (…) so requires’, as well as informal guidance in cases which ‘present novel or unresolved questions’ for the application of Articles 101 and 102 TFEU; decentralised enforcement regime envisioned by Regulation 1/2003 and ECN + Directive</a:t>
            </a:r>
          </a:p>
        </p:txBody>
      </p:sp>
    </p:spTree>
    <p:extLst>
      <p:ext uri="{BB962C8B-B14F-4D97-AF65-F5344CB8AC3E}">
        <p14:creationId xmlns:p14="http://schemas.microsoft.com/office/powerpoint/2010/main" val="3318417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EBF8C-0751-43C4-85A8-905F463B30CC}"/>
              </a:ext>
            </a:extLst>
          </p:cNvPr>
          <p:cNvSpPr>
            <a:spLocks noGrp="1"/>
          </p:cNvSpPr>
          <p:nvPr>
            <p:ph type="title"/>
          </p:nvPr>
        </p:nvSpPr>
        <p:spPr/>
        <p:txBody>
          <a:bodyPr/>
          <a:lstStyle/>
          <a:p>
            <a:pPr algn="ctr"/>
            <a:r>
              <a:rPr lang="en-GB" dirty="0">
                <a:latin typeface="+mn-lt"/>
              </a:rPr>
              <a:t>Resilience vulnerabilities (I)</a:t>
            </a:r>
          </a:p>
        </p:txBody>
      </p:sp>
      <p:sp>
        <p:nvSpPr>
          <p:cNvPr id="9" name="TextBox 8">
            <a:extLst>
              <a:ext uri="{FF2B5EF4-FFF2-40B4-BE49-F238E27FC236}">
                <a16:creationId xmlns:a16="http://schemas.microsoft.com/office/drawing/2014/main" id="{5D5C29FC-B56C-6D8C-43D1-C770A891CFD8}"/>
              </a:ext>
            </a:extLst>
          </p:cNvPr>
          <p:cNvSpPr txBox="1"/>
          <p:nvPr/>
        </p:nvSpPr>
        <p:spPr>
          <a:xfrm>
            <a:off x="930442" y="2557516"/>
            <a:ext cx="10423358" cy="3631763"/>
          </a:xfrm>
          <a:prstGeom prst="rect">
            <a:avLst/>
          </a:prstGeom>
          <a:noFill/>
        </p:spPr>
        <p:txBody>
          <a:bodyPr wrap="square">
            <a:spAutoFit/>
          </a:bodyPr>
          <a:lstStyle/>
          <a:p>
            <a:pPr marL="200025" indent="-200025">
              <a:spcAft>
                <a:spcPts val="600"/>
              </a:spcAft>
              <a:buFont typeface="Arial" panose="020B0604020202020204" pitchFamily="34" charset="0"/>
              <a:buChar char="•"/>
              <a:tabLst>
                <a:tab pos="180975" algn="l"/>
              </a:tabLst>
            </a:pPr>
            <a:r>
              <a:rPr lang="en-GB" sz="2000" b="1" dirty="0">
                <a:solidFill>
                  <a:schemeClr val="bg2">
                    <a:lumMod val="25000"/>
                  </a:schemeClr>
                </a:solidFill>
              </a:rPr>
              <a:t>contested relevance of non-economic considerations </a:t>
            </a:r>
            <a:r>
              <a:rPr lang="en-GB" sz="2000" i="1" dirty="0">
                <a:solidFill>
                  <a:schemeClr val="tx2">
                    <a:lumMod val="75000"/>
                  </a:schemeClr>
                </a:solidFill>
              </a:rPr>
              <a:t>– </a:t>
            </a:r>
            <a:r>
              <a:rPr lang="en-GB" sz="2000" b="1" dirty="0">
                <a:solidFill>
                  <a:schemeClr val="accent2">
                    <a:lumMod val="75000"/>
                  </a:schemeClr>
                </a:solidFill>
              </a:rPr>
              <a:t>BUT</a:t>
            </a:r>
            <a:r>
              <a:rPr lang="en-GB" sz="2000" dirty="0"/>
              <a:t> in an ever-complex world where activities and spheres of life are interconnected, harms with potential competition relevance might slip through the cracks of the law</a:t>
            </a:r>
          </a:p>
          <a:p>
            <a:pPr marL="200025" indent="-200025">
              <a:spcAft>
                <a:spcPts val="600"/>
              </a:spcAft>
              <a:buFont typeface="Arial" panose="020B0604020202020204" pitchFamily="34" charset="0"/>
              <a:buChar char="•"/>
              <a:tabLst>
                <a:tab pos="180975" algn="l"/>
              </a:tabLst>
            </a:pPr>
            <a:r>
              <a:rPr lang="en-GB" sz="2000" b="1" dirty="0">
                <a:solidFill>
                  <a:schemeClr val="bg2">
                    <a:lumMod val="25000"/>
                  </a:schemeClr>
                </a:solidFill>
              </a:rPr>
              <a:t>EU antitrust law requires a high degree of knowledge about the nature of the harm and its impact</a:t>
            </a:r>
            <a:r>
              <a:rPr lang="en-GB" sz="2000" dirty="0"/>
              <a:t>, inferred or established on the facts subject to the ‘firm conviction’ standard of proof </a:t>
            </a:r>
            <a:r>
              <a:rPr lang="en-GB" sz="2000" dirty="0">
                <a:sym typeface="Wingdings" panose="05000000000000000000" pitchFamily="2" charset="2"/>
              </a:rPr>
              <a:t> </a:t>
            </a:r>
            <a:r>
              <a:rPr lang="en-GB" sz="2000" b="1" dirty="0">
                <a:solidFill>
                  <a:schemeClr val="accent2">
                    <a:lumMod val="75000"/>
                  </a:schemeClr>
                </a:solidFill>
                <a:sym typeface="Wingdings" panose="05000000000000000000" pitchFamily="2" charset="2"/>
              </a:rPr>
              <a:t>BUT</a:t>
            </a:r>
            <a:r>
              <a:rPr lang="en-GB" sz="2000" dirty="0">
                <a:sym typeface="Wingdings" panose="05000000000000000000" pitchFamily="2" charset="2"/>
              </a:rPr>
              <a:t> complex problems are characterised by </a:t>
            </a:r>
            <a:r>
              <a:rPr lang="en-GB" sz="2000" dirty="0"/>
              <a:t>lack of sufficient knowledge and consensus, and risks may be high-impact but low-probability</a:t>
            </a:r>
          </a:p>
          <a:p>
            <a:pPr marL="200025" indent="-200025">
              <a:spcAft>
                <a:spcPts val="600"/>
              </a:spcAft>
              <a:buFont typeface="Arial" panose="020B0604020202020204" pitchFamily="34" charset="0"/>
              <a:buChar char="•"/>
              <a:tabLst>
                <a:tab pos="180975" algn="l"/>
              </a:tabLst>
            </a:pPr>
            <a:r>
              <a:rPr lang="en-GB" sz="2000" b="1" dirty="0">
                <a:solidFill>
                  <a:schemeClr val="bg2">
                    <a:lumMod val="25000"/>
                  </a:schemeClr>
                </a:solidFill>
              </a:rPr>
              <a:t>focus on distinct harmful acts </a:t>
            </a:r>
            <a:r>
              <a:rPr lang="en-GB" sz="2000" i="1" dirty="0"/>
              <a:t>– </a:t>
            </a:r>
            <a:r>
              <a:rPr lang="en-GB" sz="2000" b="1" dirty="0">
                <a:solidFill>
                  <a:schemeClr val="accent2">
                    <a:lumMod val="75000"/>
                  </a:schemeClr>
                </a:solidFill>
              </a:rPr>
              <a:t>BUT</a:t>
            </a:r>
            <a:r>
              <a:rPr lang="en-GB" sz="2000" dirty="0"/>
              <a:t> harm may be (a) the cumulative result of multiple acts by the same undertaking, within or across markets, each one of which may not be (as) harmful on its own (‘harmful strategies’) or (b) the cumulative result of multiple acts by multiple undertakings each one of which may not be illegal</a:t>
            </a:r>
          </a:p>
        </p:txBody>
      </p:sp>
      <p:sp>
        <p:nvSpPr>
          <p:cNvPr id="5" name="TextBox 4">
            <a:extLst>
              <a:ext uri="{FF2B5EF4-FFF2-40B4-BE49-F238E27FC236}">
                <a16:creationId xmlns:a16="http://schemas.microsoft.com/office/drawing/2014/main" id="{169D9A1F-E1DC-DB1B-50DC-4A645D5C5734}"/>
              </a:ext>
            </a:extLst>
          </p:cNvPr>
          <p:cNvSpPr txBox="1"/>
          <p:nvPr/>
        </p:nvSpPr>
        <p:spPr>
          <a:xfrm>
            <a:off x="930442" y="1820430"/>
            <a:ext cx="10423358" cy="511091"/>
          </a:xfrm>
          <a:prstGeom prst="roundRect">
            <a:avLst>
              <a:gd name="adj" fmla="val 0"/>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000">
                <a:solidFill>
                  <a:schemeClr val="tx1"/>
                </a:solidFill>
              </a:defRPr>
            </a:lvl1pPr>
          </a:lstStyle>
          <a:p>
            <a:r>
              <a:rPr lang="en-US" sz="2200" dirty="0"/>
              <a:t>Goals, substantive norms and evidence rules</a:t>
            </a:r>
          </a:p>
        </p:txBody>
      </p:sp>
    </p:spTree>
    <p:extLst>
      <p:ext uri="{BB962C8B-B14F-4D97-AF65-F5344CB8AC3E}">
        <p14:creationId xmlns:p14="http://schemas.microsoft.com/office/powerpoint/2010/main" val="918950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EBF8C-0751-43C4-85A8-905F463B30CC}"/>
              </a:ext>
            </a:extLst>
          </p:cNvPr>
          <p:cNvSpPr>
            <a:spLocks noGrp="1"/>
          </p:cNvSpPr>
          <p:nvPr>
            <p:ph type="title"/>
          </p:nvPr>
        </p:nvSpPr>
        <p:spPr/>
        <p:txBody>
          <a:bodyPr/>
          <a:lstStyle/>
          <a:p>
            <a:pPr algn="ctr"/>
            <a:r>
              <a:rPr lang="en-GB" dirty="0">
                <a:latin typeface="+mn-lt"/>
              </a:rPr>
              <a:t>Resilience vulnerabilities (I)</a:t>
            </a:r>
          </a:p>
        </p:txBody>
      </p:sp>
      <p:sp>
        <p:nvSpPr>
          <p:cNvPr id="9" name="TextBox 8">
            <a:extLst>
              <a:ext uri="{FF2B5EF4-FFF2-40B4-BE49-F238E27FC236}">
                <a16:creationId xmlns:a16="http://schemas.microsoft.com/office/drawing/2014/main" id="{5D5C29FC-B56C-6D8C-43D1-C770A891CFD8}"/>
              </a:ext>
            </a:extLst>
          </p:cNvPr>
          <p:cNvSpPr txBox="1"/>
          <p:nvPr/>
        </p:nvSpPr>
        <p:spPr>
          <a:xfrm>
            <a:off x="884321" y="2564971"/>
            <a:ext cx="10423358" cy="3477875"/>
          </a:xfrm>
          <a:prstGeom prst="rect">
            <a:avLst/>
          </a:prstGeom>
          <a:noFill/>
        </p:spPr>
        <p:txBody>
          <a:bodyPr wrap="square">
            <a:spAutoFit/>
          </a:bodyPr>
          <a:lstStyle/>
          <a:p>
            <a:pPr marL="200025" indent="-200025">
              <a:spcAft>
                <a:spcPts val="600"/>
              </a:spcAft>
              <a:buFont typeface="Arial" panose="020B0604020202020204" pitchFamily="34" charset="0"/>
              <a:buChar char="•"/>
              <a:tabLst>
                <a:tab pos="180975" algn="l"/>
              </a:tabLst>
            </a:pPr>
            <a:r>
              <a:rPr lang="en-GB" sz="2000" b="1" dirty="0">
                <a:solidFill>
                  <a:schemeClr val="bg2">
                    <a:lumMod val="25000"/>
                  </a:schemeClr>
                </a:solidFill>
              </a:rPr>
              <a:t>requirement for a causal link </a:t>
            </a:r>
            <a:r>
              <a:rPr lang="en-GB" sz="2000" dirty="0"/>
              <a:t>between the contested act and the harm – </a:t>
            </a:r>
            <a:r>
              <a:rPr lang="en-GB" sz="2000" b="1" dirty="0">
                <a:solidFill>
                  <a:schemeClr val="accent2">
                    <a:lumMod val="75000"/>
                  </a:schemeClr>
                </a:solidFill>
              </a:rPr>
              <a:t>BUT</a:t>
            </a:r>
            <a:r>
              <a:rPr lang="en-GB" sz="2000" dirty="0"/>
              <a:t> in circumstances characterised by uncertainty and complexity the relationship between a conduct and the outcome may not be linear or easily traceable and it may not be easy or possible to determine the counterfactual</a:t>
            </a:r>
          </a:p>
          <a:p>
            <a:pPr marL="200025" indent="-200025">
              <a:spcAft>
                <a:spcPts val="600"/>
              </a:spcAft>
              <a:buFont typeface="Arial" panose="020B0604020202020204" pitchFamily="34" charset="0"/>
              <a:buChar char="•"/>
              <a:tabLst>
                <a:tab pos="180975" algn="l"/>
              </a:tabLst>
            </a:pPr>
            <a:r>
              <a:rPr lang="en-GB" sz="2000" b="1" dirty="0">
                <a:solidFill>
                  <a:schemeClr val="bg2">
                    <a:lumMod val="25000"/>
                  </a:schemeClr>
                </a:solidFill>
              </a:rPr>
              <a:t>economic assumptions, concepts, theories and methods may turn into legal assumptions, concepts, theories and methods </a:t>
            </a:r>
            <a:r>
              <a:rPr lang="en-GB" sz="2000" dirty="0"/>
              <a:t>– </a:t>
            </a:r>
            <a:r>
              <a:rPr lang="en-GB" sz="2000" b="1" dirty="0">
                <a:solidFill>
                  <a:schemeClr val="accent2">
                    <a:lumMod val="75000"/>
                  </a:schemeClr>
                </a:solidFill>
              </a:rPr>
              <a:t>BUT</a:t>
            </a:r>
            <a:r>
              <a:rPr lang="en-GB" sz="2000" dirty="0"/>
              <a:t> they may no longer be valid or suitable (e.g., criticisms against the ‘more economic’ approach insofar as it is inspired from neoclassical economics)</a:t>
            </a:r>
          </a:p>
          <a:p>
            <a:pPr marL="625475" indent="-361950">
              <a:spcAft>
                <a:spcPts val="600"/>
              </a:spcAft>
              <a:buFont typeface="Calibri" panose="020F0502020204030204" pitchFamily="34" charset="0"/>
              <a:buChar char="□"/>
              <a:tabLst>
                <a:tab pos="180975" algn="l"/>
              </a:tabLst>
            </a:pPr>
            <a:r>
              <a:rPr lang="en-GB" sz="2000" dirty="0"/>
              <a:t>‘relevant market’ vs ecosystems</a:t>
            </a:r>
          </a:p>
          <a:p>
            <a:pPr marL="625475" indent="-361950">
              <a:spcAft>
                <a:spcPts val="600"/>
              </a:spcAft>
              <a:buFont typeface="Calibri" panose="020F0502020204030204" pitchFamily="34" charset="0"/>
              <a:buChar char="□"/>
              <a:tabLst>
                <a:tab pos="180975" algn="l"/>
              </a:tabLst>
            </a:pPr>
            <a:r>
              <a:rPr lang="en-GB" sz="2000" dirty="0"/>
              <a:t>‘dominance’ as power over prices and outputs vs ‘gatekeeper power’</a:t>
            </a:r>
          </a:p>
          <a:p>
            <a:pPr marL="625475" indent="-361950">
              <a:spcAft>
                <a:spcPts val="600"/>
              </a:spcAft>
              <a:buFont typeface="Calibri" panose="020F0502020204030204" pitchFamily="34" charset="0"/>
              <a:buChar char="□"/>
              <a:tabLst>
                <a:tab pos="180975" algn="l"/>
              </a:tabLst>
            </a:pPr>
            <a:r>
              <a:rPr lang="en-GB" sz="2000" dirty="0"/>
              <a:t>presumption of rationality vs consumer biases</a:t>
            </a:r>
          </a:p>
        </p:txBody>
      </p:sp>
      <p:sp>
        <p:nvSpPr>
          <p:cNvPr id="5" name="TextBox 4">
            <a:extLst>
              <a:ext uri="{FF2B5EF4-FFF2-40B4-BE49-F238E27FC236}">
                <a16:creationId xmlns:a16="http://schemas.microsoft.com/office/drawing/2014/main" id="{169D9A1F-E1DC-DB1B-50DC-4A645D5C5734}"/>
              </a:ext>
            </a:extLst>
          </p:cNvPr>
          <p:cNvSpPr txBox="1"/>
          <p:nvPr/>
        </p:nvSpPr>
        <p:spPr>
          <a:xfrm>
            <a:off x="884321" y="1872284"/>
            <a:ext cx="10423358" cy="511091"/>
          </a:xfrm>
          <a:prstGeom prst="roundRect">
            <a:avLst>
              <a:gd name="adj" fmla="val 0"/>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000">
                <a:solidFill>
                  <a:schemeClr val="tx1"/>
                </a:solidFill>
              </a:defRPr>
            </a:lvl1pPr>
          </a:lstStyle>
          <a:p>
            <a:r>
              <a:rPr lang="en-US" sz="2200" dirty="0"/>
              <a:t>Goals, substantive norms and evidence rules</a:t>
            </a:r>
          </a:p>
        </p:txBody>
      </p:sp>
    </p:spTree>
    <p:extLst>
      <p:ext uri="{BB962C8B-B14F-4D97-AF65-F5344CB8AC3E}">
        <p14:creationId xmlns:p14="http://schemas.microsoft.com/office/powerpoint/2010/main" val="906424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EBF8C-0751-43C4-85A8-905F463B30CC}"/>
              </a:ext>
            </a:extLst>
          </p:cNvPr>
          <p:cNvSpPr>
            <a:spLocks noGrp="1"/>
          </p:cNvSpPr>
          <p:nvPr>
            <p:ph type="title"/>
          </p:nvPr>
        </p:nvSpPr>
        <p:spPr/>
        <p:txBody>
          <a:bodyPr/>
          <a:lstStyle/>
          <a:p>
            <a:pPr algn="ctr"/>
            <a:r>
              <a:rPr lang="en-GB" dirty="0">
                <a:latin typeface="+mn-lt"/>
              </a:rPr>
              <a:t>Resilience vulnerabilities (II)</a:t>
            </a:r>
          </a:p>
        </p:txBody>
      </p:sp>
      <p:sp>
        <p:nvSpPr>
          <p:cNvPr id="9" name="TextBox 8">
            <a:extLst>
              <a:ext uri="{FF2B5EF4-FFF2-40B4-BE49-F238E27FC236}">
                <a16:creationId xmlns:a16="http://schemas.microsoft.com/office/drawing/2014/main" id="{5D5C29FC-B56C-6D8C-43D1-C770A891CFD8}"/>
              </a:ext>
            </a:extLst>
          </p:cNvPr>
          <p:cNvSpPr txBox="1"/>
          <p:nvPr/>
        </p:nvSpPr>
        <p:spPr>
          <a:xfrm>
            <a:off x="884322" y="2168614"/>
            <a:ext cx="10423358" cy="4324261"/>
          </a:xfrm>
          <a:prstGeom prst="rect">
            <a:avLst/>
          </a:prstGeom>
          <a:noFill/>
        </p:spPr>
        <p:txBody>
          <a:bodyPr wrap="square">
            <a:spAutoFit/>
          </a:bodyPr>
          <a:lstStyle/>
          <a:p>
            <a:pPr marL="193675" indent="-193675">
              <a:spcAft>
                <a:spcPts val="600"/>
              </a:spcAft>
              <a:buFont typeface="Arial" panose="020B0604020202020204" pitchFamily="34" charset="0"/>
              <a:buChar char="•"/>
            </a:pPr>
            <a:r>
              <a:rPr lang="en-GB" sz="2000" dirty="0">
                <a:ea typeface="Calibri" panose="020F0502020204030204" pitchFamily="34" charset="0"/>
              </a:rPr>
              <a:t>it</a:t>
            </a:r>
            <a:r>
              <a:rPr lang="en-GB" sz="2000" dirty="0">
                <a:effectLst/>
                <a:ea typeface="Calibri" panose="020F0502020204030204" pitchFamily="34" charset="0"/>
              </a:rPr>
              <a:t> takes time which may be short</a:t>
            </a:r>
          </a:p>
          <a:p>
            <a:pPr marL="193675" indent="-193675">
              <a:spcAft>
                <a:spcPts val="600"/>
              </a:spcAft>
              <a:buFont typeface="Arial" panose="020B0604020202020204" pitchFamily="34" charset="0"/>
              <a:buChar char="•"/>
            </a:pPr>
            <a:r>
              <a:rPr lang="en-GB" sz="2000" dirty="0">
                <a:ea typeface="Calibri" panose="020F0502020204030204" pitchFamily="34" charset="0"/>
              </a:rPr>
              <a:t>the gathered information </a:t>
            </a:r>
            <a:r>
              <a:rPr lang="en-GB" sz="2000" dirty="0">
                <a:effectLst/>
                <a:ea typeface="Calibri" panose="020F0502020204030204" pitchFamily="34" charset="0"/>
              </a:rPr>
              <a:t>may not be helpful or objective or representative of all viewpoints and interests – risks of lobbying in EU competition policy and obstacles to adequate and effective citizen participation</a:t>
            </a:r>
          </a:p>
          <a:p>
            <a:pPr marL="182563" indent="-160338">
              <a:spcAft>
                <a:spcPts val="600"/>
              </a:spcAft>
              <a:buFont typeface="Arial" panose="020B0604020202020204" pitchFamily="34" charset="0"/>
              <a:buChar char="•"/>
            </a:pPr>
            <a:r>
              <a:rPr lang="en-GB" sz="2000" dirty="0"/>
              <a:t>existing intervention mechanisms are subject to constraints: e.g. </a:t>
            </a:r>
            <a:r>
              <a:rPr lang="en-GB" sz="2000" i="1" dirty="0"/>
              <a:t>interim measures </a:t>
            </a:r>
            <a:r>
              <a:rPr lang="en-GB" sz="2000" dirty="0"/>
              <a:t>–demonstrating a prima facie violation of Articles 101 and 102 TFEU will be practically infeasible in novel situations and in the face of uncertainty about the nature and likelihood of the harm; </a:t>
            </a:r>
            <a:r>
              <a:rPr lang="en-GB" sz="2000" i="1" dirty="0"/>
              <a:t>commitments</a:t>
            </a:r>
            <a:r>
              <a:rPr lang="en-GB" sz="2000" dirty="0"/>
              <a:t> – only an option when the undertakings consent to their imposition; </a:t>
            </a:r>
            <a:r>
              <a:rPr lang="en-GB" sz="2000" i="1" dirty="0"/>
              <a:t>remedial powers </a:t>
            </a:r>
            <a:r>
              <a:rPr lang="en-GB" sz="2000" dirty="0"/>
              <a:t>– neither limitless nor invariably effective (e.g., where the harm may be the result of a harmful strategy rather than a single harmful act or the cumulative result of multiple actors’ behaviour that lies beyond the infringer’s control or where the market has already tipped)</a:t>
            </a:r>
          </a:p>
          <a:p>
            <a:pPr marL="182563" indent="-160338">
              <a:spcAft>
                <a:spcPts val="600"/>
              </a:spcAft>
              <a:buFont typeface="Arial" panose="020B0604020202020204" pitchFamily="34" charset="0"/>
              <a:buChar char="•"/>
            </a:pPr>
            <a:r>
              <a:rPr lang="en-GB" sz="2000" b="1" dirty="0">
                <a:solidFill>
                  <a:schemeClr val="accent1">
                    <a:lumMod val="75000"/>
                  </a:schemeClr>
                </a:solidFill>
              </a:rPr>
              <a:t>NOTE</a:t>
            </a:r>
            <a:r>
              <a:rPr lang="en-GB" sz="2000" dirty="0"/>
              <a:t>: Commission Staff Working Document, Evaluation of Regulations 1/2003 and 773/2004 (6 September 2024), SWD(2024) 216 final</a:t>
            </a:r>
          </a:p>
        </p:txBody>
      </p:sp>
      <p:sp>
        <p:nvSpPr>
          <p:cNvPr id="5" name="TextBox 4">
            <a:extLst>
              <a:ext uri="{FF2B5EF4-FFF2-40B4-BE49-F238E27FC236}">
                <a16:creationId xmlns:a16="http://schemas.microsoft.com/office/drawing/2014/main" id="{169D9A1F-E1DC-DB1B-50DC-4A645D5C5734}"/>
              </a:ext>
            </a:extLst>
          </p:cNvPr>
          <p:cNvSpPr txBox="1"/>
          <p:nvPr/>
        </p:nvSpPr>
        <p:spPr>
          <a:xfrm>
            <a:off x="884322" y="1580643"/>
            <a:ext cx="10423358" cy="511091"/>
          </a:xfrm>
          <a:prstGeom prst="roundRect">
            <a:avLst>
              <a:gd name="adj" fmla="val 0"/>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000">
                <a:solidFill>
                  <a:schemeClr val="tx1"/>
                </a:solidFill>
              </a:defRPr>
            </a:lvl1pPr>
          </a:lstStyle>
          <a:p>
            <a:r>
              <a:rPr lang="en-US" sz="2200" dirty="0"/>
              <a:t>Information gathering, stakeholder engagement and intervention mechanisms</a:t>
            </a:r>
          </a:p>
        </p:txBody>
      </p:sp>
    </p:spTree>
    <p:extLst>
      <p:ext uri="{BB962C8B-B14F-4D97-AF65-F5344CB8AC3E}">
        <p14:creationId xmlns:p14="http://schemas.microsoft.com/office/powerpoint/2010/main" val="38816192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692D4-E23D-4090-85FB-1E19DB39414D}"/>
              </a:ext>
            </a:extLst>
          </p:cNvPr>
          <p:cNvSpPr>
            <a:spLocks noGrp="1"/>
          </p:cNvSpPr>
          <p:nvPr>
            <p:ph type="title"/>
          </p:nvPr>
        </p:nvSpPr>
        <p:spPr>
          <a:xfrm>
            <a:off x="838200" y="3012072"/>
            <a:ext cx="10515600" cy="1325563"/>
          </a:xfrm>
        </p:spPr>
        <p:txBody>
          <a:bodyPr>
            <a:normAutofit/>
          </a:bodyPr>
          <a:lstStyle/>
          <a:p>
            <a:pPr algn="ctr"/>
            <a:r>
              <a:rPr lang="en-GB" sz="6600" dirty="0">
                <a:latin typeface="+mn-lt"/>
              </a:rPr>
              <a:t>Resilience choices</a:t>
            </a:r>
          </a:p>
        </p:txBody>
      </p:sp>
    </p:spTree>
    <p:extLst>
      <p:ext uri="{BB962C8B-B14F-4D97-AF65-F5344CB8AC3E}">
        <p14:creationId xmlns:p14="http://schemas.microsoft.com/office/powerpoint/2010/main" val="1108055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EBF8C-0751-43C4-85A8-905F463B30CC}"/>
              </a:ext>
            </a:extLst>
          </p:cNvPr>
          <p:cNvSpPr>
            <a:spLocks noGrp="1"/>
          </p:cNvSpPr>
          <p:nvPr>
            <p:ph type="title"/>
          </p:nvPr>
        </p:nvSpPr>
        <p:spPr/>
        <p:txBody>
          <a:bodyPr/>
          <a:lstStyle/>
          <a:p>
            <a:pPr algn="ctr"/>
            <a:r>
              <a:rPr lang="en-GB" dirty="0">
                <a:latin typeface="+mn-lt"/>
              </a:rPr>
              <a:t>Examples (I)</a:t>
            </a:r>
          </a:p>
        </p:txBody>
      </p:sp>
      <p:pic>
        <p:nvPicPr>
          <p:cNvPr id="4" name="Picture 3">
            <a:extLst>
              <a:ext uri="{FF2B5EF4-FFF2-40B4-BE49-F238E27FC236}">
                <a16:creationId xmlns:a16="http://schemas.microsoft.com/office/drawing/2014/main" id="{F733A0E6-0F9E-DF12-0C83-1DA489BAC947}"/>
              </a:ext>
            </a:extLst>
          </p:cNvPr>
          <p:cNvPicPr>
            <a:picLocks noChangeAspect="1"/>
          </p:cNvPicPr>
          <p:nvPr/>
        </p:nvPicPr>
        <p:blipFill rotWithShape="1">
          <a:blip r:embed="rId3">
            <a:duotone>
              <a:schemeClr val="accent6">
                <a:shade val="45000"/>
                <a:satMod val="135000"/>
              </a:schemeClr>
              <a:prstClr val="white"/>
            </a:duotone>
          </a:blip>
          <a:srcRect b="20578"/>
          <a:stretch/>
        </p:blipFill>
        <p:spPr>
          <a:xfrm>
            <a:off x="594215" y="4829122"/>
            <a:ext cx="1229326" cy="976354"/>
          </a:xfrm>
          <a:prstGeom prst="rect">
            <a:avLst/>
          </a:prstGeom>
        </p:spPr>
      </p:pic>
      <p:pic>
        <p:nvPicPr>
          <p:cNvPr id="6" name="Picture 5">
            <a:extLst>
              <a:ext uri="{FF2B5EF4-FFF2-40B4-BE49-F238E27FC236}">
                <a16:creationId xmlns:a16="http://schemas.microsoft.com/office/drawing/2014/main" id="{F11F8BCC-5362-B065-5E04-2D529E15EEF6}"/>
              </a:ext>
            </a:extLst>
          </p:cNvPr>
          <p:cNvPicPr>
            <a:picLocks noChangeAspect="1"/>
          </p:cNvPicPr>
          <p:nvPr/>
        </p:nvPicPr>
        <p:blipFill rotWithShape="1">
          <a:blip r:embed="rId4">
            <a:duotone>
              <a:schemeClr val="accent2">
                <a:shade val="45000"/>
                <a:satMod val="135000"/>
              </a:schemeClr>
              <a:prstClr val="white"/>
            </a:duotone>
          </a:blip>
          <a:srcRect b="18183"/>
          <a:stretch/>
        </p:blipFill>
        <p:spPr>
          <a:xfrm>
            <a:off x="594216" y="1653828"/>
            <a:ext cx="1229325" cy="1005799"/>
          </a:xfrm>
          <a:prstGeom prst="rect">
            <a:avLst/>
          </a:prstGeom>
        </p:spPr>
      </p:pic>
      <p:sp>
        <p:nvSpPr>
          <p:cNvPr id="9" name="TextBox 8">
            <a:extLst>
              <a:ext uri="{FF2B5EF4-FFF2-40B4-BE49-F238E27FC236}">
                <a16:creationId xmlns:a16="http://schemas.microsoft.com/office/drawing/2014/main" id="{E1E5DC3C-49E9-966D-8C76-2C2D957902DF}"/>
              </a:ext>
            </a:extLst>
          </p:cNvPr>
          <p:cNvSpPr txBox="1"/>
          <p:nvPr/>
        </p:nvSpPr>
        <p:spPr>
          <a:xfrm>
            <a:off x="1966720" y="1653828"/>
            <a:ext cx="9583596" cy="2477601"/>
          </a:xfrm>
          <a:prstGeom prst="rect">
            <a:avLst/>
          </a:prstGeom>
          <a:noFill/>
        </p:spPr>
        <p:txBody>
          <a:bodyPr wrap="square" rtlCol="0">
            <a:spAutoFit/>
          </a:bodyPr>
          <a:lstStyle/>
          <a:p>
            <a:pPr>
              <a:spcAft>
                <a:spcPts val="600"/>
              </a:spcAft>
            </a:pPr>
            <a:r>
              <a:rPr lang="en-GB" sz="2000" b="1" dirty="0"/>
              <a:t>COVID-19 – Resilience as absorption and adaptation</a:t>
            </a:r>
          </a:p>
          <a:p>
            <a:pPr marL="182563" indent="-173038">
              <a:spcAft>
                <a:spcPts val="600"/>
              </a:spcAft>
              <a:buFont typeface="Arial" panose="020B0604020202020204" pitchFamily="34" charset="0"/>
              <a:buChar char="•"/>
            </a:pPr>
            <a:r>
              <a:rPr lang="en-GB" sz="2000" dirty="0"/>
              <a:t>ECN Joint Statement on Corona Crisis (March 2020); Antitrust COVID Temporary Framework – (April 2020-October 2022); two comfort letters (2020 and 2021)</a:t>
            </a:r>
          </a:p>
          <a:p>
            <a:pPr marL="182563" indent="-173038">
              <a:spcAft>
                <a:spcPts val="600"/>
              </a:spcAft>
              <a:buFont typeface="Arial" panose="020B0604020202020204" pitchFamily="34" charset="0"/>
              <a:buChar char="•"/>
            </a:pPr>
            <a:r>
              <a:rPr lang="en-GB" sz="2000" dirty="0"/>
              <a:t>Updated Informal Guidance Notice: (a) added criterion of relevance for achieving the Commission’s priorities and Union interest and (b) expansion of meaning of ‘novel or unresolved question’ to include questions for which ‘there is no sufficient clarity’</a:t>
            </a:r>
          </a:p>
          <a:p>
            <a:pPr marL="182563" indent="-173038">
              <a:spcAft>
                <a:spcPts val="600"/>
              </a:spcAft>
              <a:buFont typeface="Arial" panose="020B0604020202020204" pitchFamily="34" charset="0"/>
              <a:buChar char="•"/>
            </a:pPr>
            <a:r>
              <a:rPr lang="en-GB" sz="2000" dirty="0"/>
              <a:t>Market and supply chain resilience references in revised HCG</a:t>
            </a:r>
          </a:p>
        </p:txBody>
      </p:sp>
      <p:sp>
        <p:nvSpPr>
          <p:cNvPr id="12" name="TextBox 11">
            <a:extLst>
              <a:ext uri="{FF2B5EF4-FFF2-40B4-BE49-F238E27FC236}">
                <a16:creationId xmlns:a16="http://schemas.microsoft.com/office/drawing/2014/main" id="{CC452FCB-C5F3-E9D6-D346-FD0B2BC46D22}"/>
              </a:ext>
            </a:extLst>
          </p:cNvPr>
          <p:cNvSpPr txBox="1"/>
          <p:nvPr/>
        </p:nvSpPr>
        <p:spPr>
          <a:xfrm>
            <a:off x="1966720" y="4719940"/>
            <a:ext cx="9423175" cy="1400383"/>
          </a:xfrm>
          <a:prstGeom prst="rect">
            <a:avLst/>
          </a:prstGeom>
          <a:noFill/>
        </p:spPr>
        <p:txBody>
          <a:bodyPr wrap="square" rtlCol="0">
            <a:spAutoFit/>
          </a:bodyPr>
          <a:lstStyle/>
          <a:p>
            <a:pPr>
              <a:spcAft>
                <a:spcPts val="600"/>
              </a:spcAft>
            </a:pPr>
            <a:r>
              <a:rPr lang="en-GB" sz="2000" b="1" dirty="0"/>
              <a:t>Climate change – Resilience as adaptation</a:t>
            </a:r>
          </a:p>
          <a:p>
            <a:pPr marL="182563" indent="-173038">
              <a:spcAft>
                <a:spcPts val="600"/>
              </a:spcAft>
              <a:buFont typeface="Arial" panose="020B0604020202020204" pitchFamily="34" charset="0"/>
              <a:buChar char="•"/>
            </a:pPr>
            <a:r>
              <a:rPr lang="en-GB" sz="2000" dirty="0"/>
              <a:t>Added chapter on sustainability agreements in revised HCG to ensure effectiveness of existing legal framework, including various ‘tweak’s, such as broad definition of sustainability, safe harbours, notion of ‘collective benefits’ etc.</a:t>
            </a:r>
          </a:p>
        </p:txBody>
      </p:sp>
    </p:spTree>
    <p:extLst>
      <p:ext uri="{BB962C8B-B14F-4D97-AF65-F5344CB8AC3E}">
        <p14:creationId xmlns:p14="http://schemas.microsoft.com/office/powerpoint/2010/main" val="1103344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EBF8C-0751-43C4-85A8-905F463B30CC}"/>
              </a:ext>
            </a:extLst>
          </p:cNvPr>
          <p:cNvSpPr>
            <a:spLocks noGrp="1"/>
          </p:cNvSpPr>
          <p:nvPr>
            <p:ph type="title"/>
          </p:nvPr>
        </p:nvSpPr>
        <p:spPr/>
        <p:txBody>
          <a:bodyPr/>
          <a:lstStyle/>
          <a:p>
            <a:pPr algn="ctr"/>
            <a:r>
              <a:rPr lang="en-GB" dirty="0">
                <a:latin typeface="+mn-lt"/>
              </a:rPr>
              <a:t>Examples (II)</a:t>
            </a:r>
          </a:p>
        </p:txBody>
      </p:sp>
      <p:pic>
        <p:nvPicPr>
          <p:cNvPr id="15" name="Picture 14">
            <a:extLst>
              <a:ext uri="{FF2B5EF4-FFF2-40B4-BE49-F238E27FC236}">
                <a16:creationId xmlns:a16="http://schemas.microsoft.com/office/drawing/2014/main" id="{B023094B-08CC-7ADE-B149-1B9E1EC7695F}"/>
              </a:ext>
            </a:extLst>
          </p:cNvPr>
          <p:cNvPicPr>
            <a:picLocks noChangeAspect="1"/>
          </p:cNvPicPr>
          <p:nvPr/>
        </p:nvPicPr>
        <p:blipFill rotWithShape="1">
          <a:blip r:embed="rId3">
            <a:duotone>
              <a:schemeClr val="accent5">
                <a:shade val="45000"/>
                <a:satMod val="135000"/>
              </a:schemeClr>
              <a:prstClr val="white"/>
            </a:duotone>
          </a:blip>
          <a:srcRect b="13520"/>
          <a:stretch/>
        </p:blipFill>
        <p:spPr>
          <a:xfrm>
            <a:off x="534593" y="1806662"/>
            <a:ext cx="1213398" cy="1049347"/>
          </a:xfrm>
          <a:prstGeom prst="rect">
            <a:avLst/>
          </a:prstGeom>
        </p:spPr>
      </p:pic>
      <p:sp>
        <p:nvSpPr>
          <p:cNvPr id="16" name="TextBox 15">
            <a:extLst>
              <a:ext uri="{FF2B5EF4-FFF2-40B4-BE49-F238E27FC236}">
                <a16:creationId xmlns:a16="http://schemas.microsoft.com/office/drawing/2014/main" id="{046E5431-C710-B715-1D3D-31CAB678DFC6}"/>
              </a:ext>
            </a:extLst>
          </p:cNvPr>
          <p:cNvSpPr txBox="1"/>
          <p:nvPr/>
        </p:nvSpPr>
        <p:spPr>
          <a:xfrm>
            <a:off x="1985311" y="1690688"/>
            <a:ext cx="9368489" cy="4832092"/>
          </a:xfrm>
          <a:prstGeom prst="rect">
            <a:avLst/>
          </a:prstGeom>
          <a:noFill/>
        </p:spPr>
        <p:txBody>
          <a:bodyPr wrap="square" rtlCol="0">
            <a:spAutoFit/>
          </a:bodyPr>
          <a:lstStyle/>
          <a:p>
            <a:pPr>
              <a:spcAft>
                <a:spcPts val="600"/>
              </a:spcAft>
            </a:pPr>
            <a:r>
              <a:rPr lang="en-GB" sz="2000" b="1" dirty="0"/>
              <a:t>Digitalisation – Resilience as transformation? </a:t>
            </a:r>
          </a:p>
          <a:p>
            <a:pPr marL="182563" indent="-173038">
              <a:spcAft>
                <a:spcPts val="600"/>
              </a:spcAft>
              <a:buFont typeface="Arial" panose="020B0604020202020204" pitchFamily="34" charset="0"/>
              <a:buChar char="•"/>
            </a:pPr>
            <a:r>
              <a:rPr lang="en-GB" sz="2000" b="1" dirty="0">
                <a:solidFill>
                  <a:schemeClr val="tx2">
                    <a:lumMod val="75000"/>
                  </a:schemeClr>
                </a:solidFill>
              </a:rPr>
              <a:t>New assumptions, moving away from neoclassical economics?</a:t>
            </a:r>
          </a:p>
          <a:p>
            <a:pPr marL="541338" lvl="1" indent="-342900">
              <a:spcAft>
                <a:spcPts val="600"/>
              </a:spcAft>
              <a:buFont typeface="Calibri" panose="020F0502020204030204" pitchFamily="34" charset="0"/>
              <a:buChar char="□"/>
            </a:pPr>
            <a:r>
              <a:rPr lang="en-GB" sz="2000" dirty="0"/>
              <a:t>market definition still an integral part of antitrust analysis but limitations of SSNIP test, ‘interconnectedness’ and complementarity of markets and ‘digital ecosystems’, need to consider a firm’s ‘overall strategy’ and for a ‘multi-level or multi-directional’ and ‘more detailed’ examination to assess power and harm duly noted </a:t>
            </a:r>
            <a:r>
              <a:rPr lang="en-GB" sz="1600" dirty="0"/>
              <a:t>(e.g., </a:t>
            </a:r>
            <a:r>
              <a:rPr lang="en-GB" sz="1600" i="1" dirty="0"/>
              <a:t>Google Android</a:t>
            </a:r>
            <a:r>
              <a:rPr lang="en-GB" sz="1600" dirty="0"/>
              <a:t>)</a:t>
            </a:r>
            <a:endParaRPr lang="en-GB" sz="1900" dirty="0"/>
          </a:p>
          <a:p>
            <a:pPr marL="541338" lvl="1" indent="-342900">
              <a:spcAft>
                <a:spcPts val="600"/>
              </a:spcAft>
              <a:buFont typeface="Calibri" panose="020F0502020204030204" pitchFamily="34" charset="0"/>
              <a:buChar char="□"/>
            </a:pPr>
            <a:r>
              <a:rPr lang="en-GB" sz="2000" dirty="0"/>
              <a:t>‘new’ relevant factors for assessing market power and harm: significant upfront investments, access to data, direct and indirect network effects and feedback loops, single/multi-homing; parameters of competition beyond prices and market shares, such as innovation, access to data, multi-sidedness, user behaviour or network effects </a:t>
            </a:r>
            <a:r>
              <a:rPr lang="en-GB" sz="1600" dirty="0"/>
              <a:t>(e.g., </a:t>
            </a:r>
            <a:r>
              <a:rPr lang="en-GB" sz="1600" i="1" dirty="0"/>
              <a:t>Google Shopping, Google Android, Meta Platforms</a:t>
            </a:r>
            <a:r>
              <a:rPr lang="en-GB" sz="1600" dirty="0"/>
              <a:t>, updated Market Definition Notice (February 2024); Draft Article 102 TFEU Guidelines (August 2024))</a:t>
            </a:r>
            <a:endParaRPr lang="en-GB" sz="1900" dirty="0"/>
          </a:p>
          <a:p>
            <a:pPr marL="541338" lvl="1" indent="-342900">
              <a:spcAft>
                <a:spcPts val="600"/>
              </a:spcAft>
              <a:buFont typeface="Calibri" panose="020F0502020204030204" pitchFamily="34" charset="0"/>
              <a:buChar char="□"/>
            </a:pPr>
            <a:r>
              <a:rPr lang="en-GB" sz="2000" dirty="0"/>
              <a:t>recognition of consumer biases and their impact on competition dynamics </a:t>
            </a:r>
            <a:r>
              <a:rPr lang="en-GB" sz="1600" dirty="0"/>
              <a:t>(e.g., </a:t>
            </a:r>
            <a:r>
              <a:rPr lang="en-GB" sz="1600" i="1" dirty="0"/>
              <a:t>Microsoft</a:t>
            </a:r>
            <a:r>
              <a:rPr lang="en-GB" sz="1600" dirty="0"/>
              <a:t>, </a:t>
            </a:r>
            <a:r>
              <a:rPr lang="en-GB" sz="1600" i="1" dirty="0"/>
              <a:t>Google Shopping</a:t>
            </a:r>
            <a:r>
              <a:rPr lang="en-GB" sz="1600" dirty="0"/>
              <a:t>, </a:t>
            </a:r>
            <a:r>
              <a:rPr lang="en-GB" sz="1600" i="1" dirty="0"/>
              <a:t>Google Android</a:t>
            </a:r>
            <a:r>
              <a:rPr lang="en-GB" sz="1600" dirty="0"/>
              <a:t>)</a:t>
            </a:r>
            <a:endParaRPr lang="en-GB" sz="1900" dirty="0"/>
          </a:p>
        </p:txBody>
      </p:sp>
    </p:spTree>
    <p:extLst>
      <p:ext uri="{BB962C8B-B14F-4D97-AF65-F5344CB8AC3E}">
        <p14:creationId xmlns:p14="http://schemas.microsoft.com/office/powerpoint/2010/main" val="3117722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EBF8C-0751-43C4-85A8-905F463B30CC}"/>
              </a:ext>
            </a:extLst>
          </p:cNvPr>
          <p:cNvSpPr>
            <a:spLocks noGrp="1"/>
          </p:cNvSpPr>
          <p:nvPr>
            <p:ph type="title"/>
          </p:nvPr>
        </p:nvSpPr>
        <p:spPr/>
        <p:txBody>
          <a:bodyPr/>
          <a:lstStyle/>
          <a:p>
            <a:pPr algn="ctr"/>
            <a:r>
              <a:rPr lang="en-GB" dirty="0">
                <a:latin typeface="+mn-lt"/>
              </a:rPr>
              <a:t>Examples (III)</a:t>
            </a:r>
          </a:p>
        </p:txBody>
      </p:sp>
      <p:pic>
        <p:nvPicPr>
          <p:cNvPr id="15" name="Picture 14">
            <a:extLst>
              <a:ext uri="{FF2B5EF4-FFF2-40B4-BE49-F238E27FC236}">
                <a16:creationId xmlns:a16="http://schemas.microsoft.com/office/drawing/2014/main" id="{B023094B-08CC-7ADE-B149-1B9E1EC7695F}"/>
              </a:ext>
            </a:extLst>
          </p:cNvPr>
          <p:cNvPicPr>
            <a:picLocks noChangeAspect="1"/>
          </p:cNvPicPr>
          <p:nvPr/>
        </p:nvPicPr>
        <p:blipFill rotWithShape="1">
          <a:blip r:embed="rId3">
            <a:duotone>
              <a:schemeClr val="accent5">
                <a:shade val="45000"/>
                <a:satMod val="135000"/>
              </a:schemeClr>
              <a:prstClr val="white"/>
            </a:duotone>
          </a:blip>
          <a:srcRect b="13520"/>
          <a:stretch/>
        </p:blipFill>
        <p:spPr>
          <a:xfrm>
            <a:off x="534593" y="1806662"/>
            <a:ext cx="1213398" cy="1049347"/>
          </a:xfrm>
          <a:prstGeom prst="rect">
            <a:avLst/>
          </a:prstGeom>
        </p:spPr>
      </p:pic>
      <p:sp>
        <p:nvSpPr>
          <p:cNvPr id="16" name="TextBox 15">
            <a:extLst>
              <a:ext uri="{FF2B5EF4-FFF2-40B4-BE49-F238E27FC236}">
                <a16:creationId xmlns:a16="http://schemas.microsoft.com/office/drawing/2014/main" id="{046E5431-C710-B715-1D3D-31CAB678DFC6}"/>
              </a:ext>
            </a:extLst>
          </p:cNvPr>
          <p:cNvSpPr txBox="1"/>
          <p:nvPr/>
        </p:nvSpPr>
        <p:spPr>
          <a:xfrm>
            <a:off x="1985310" y="1690688"/>
            <a:ext cx="9519753" cy="4678204"/>
          </a:xfrm>
          <a:prstGeom prst="rect">
            <a:avLst/>
          </a:prstGeom>
          <a:noFill/>
        </p:spPr>
        <p:txBody>
          <a:bodyPr wrap="square" rtlCol="0">
            <a:spAutoFit/>
          </a:bodyPr>
          <a:lstStyle/>
          <a:p>
            <a:pPr>
              <a:spcAft>
                <a:spcPts val="600"/>
              </a:spcAft>
            </a:pPr>
            <a:r>
              <a:rPr lang="en-GB" sz="2000" b="1" dirty="0"/>
              <a:t>Digitalisation – Resilience as transformation? </a:t>
            </a:r>
          </a:p>
          <a:p>
            <a:pPr marL="182563" indent="-173038">
              <a:spcAft>
                <a:spcPts val="600"/>
              </a:spcAft>
              <a:buFont typeface="Arial" panose="020B0604020202020204" pitchFamily="34" charset="0"/>
              <a:buChar char="•"/>
            </a:pPr>
            <a:r>
              <a:rPr lang="en-GB" sz="2000" b="1" dirty="0">
                <a:solidFill>
                  <a:schemeClr val="tx2">
                    <a:lumMod val="75000"/>
                  </a:schemeClr>
                </a:solidFill>
              </a:rPr>
              <a:t>New balance of harms and risks?</a:t>
            </a:r>
          </a:p>
          <a:p>
            <a:pPr marL="541338" lvl="1" indent="-342900">
              <a:spcAft>
                <a:spcPts val="600"/>
              </a:spcAft>
              <a:buFont typeface="Calibri" panose="020F0502020204030204" pitchFamily="34" charset="0"/>
              <a:buChar char="□"/>
            </a:pPr>
            <a:r>
              <a:rPr lang="en-GB" sz="2000" dirty="0"/>
              <a:t>more emphasis on fairness and equality of opportunity considerations </a:t>
            </a:r>
            <a:r>
              <a:rPr lang="en-GB" sz="1600" dirty="0"/>
              <a:t>(e.g., </a:t>
            </a:r>
            <a:r>
              <a:rPr lang="en-GB" sz="1600" i="1" dirty="0"/>
              <a:t>Google Shopping, </a:t>
            </a:r>
            <a:r>
              <a:rPr lang="en-GB" sz="1600" dirty="0"/>
              <a:t>GC judgment)</a:t>
            </a:r>
            <a:r>
              <a:rPr lang="en-GB" sz="1600" i="1" dirty="0"/>
              <a:t> </a:t>
            </a:r>
            <a:r>
              <a:rPr lang="en-GB" sz="2000" dirty="0"/>
              <a:t>and non-economic aims </a:t>
            </a:r>
            <a:r>
              <a:rPr lang="en-GB" sz="1600" dirty="0"/>
              <a:t>(e.g., references to ensuring ‘plurality in a democratic society’ in </a:t>
            </a:r>
            <a:r>
              <a:rPr lang="en-GB" sz="1600" i="1" dirty="0"/>
              <a:t>Google Android</a:t>
            </a:r>
            <a:r>
              <a:rPr lang="en-GB" sz="1600" dirty="0"/>
              <a:t>)</a:t>
            </a:r>
            <a:endParaRPr lang="en-GB" sz="1900" dirty="0"/>
          </a:p>
          <a:p>
            <a:pPr marL="541338" lvl="1" indent="-342900">
              <a:spcAft>
                <a:spcPts val="600"/>
              </a:spcAft>
              <a:buFont typeface="Calibri" panose="020F0502020204030204" pitchFamily="34" charset="0"/>
              <a:buChar char="□"/>
            </a:pPr>
            <a:r>
              <a:rPr lang="en-GB" sz="2000" dirty="0"/>
              <a:t>abuse as conduct that may impede ‘potentially competing undertakings at an earlier stage (…) from even entering [the market(s)] </a:t>
            </a:r>
            <a:r>
              <a:rPr lang="en-GB" sz="1400" dirty="0"/>
              <a:t>(</a:t>
            </a:r>
            <a:r>
              <a:rPr lang="en-GB" sz="1400" i="1" dirty="0"/>
              <a:t>Google Shopping, </a:t>
            </a:r>
            <a:r>
              <a:rPr lang="en-GB" sz="1400" dirty="0"/>
              <a:t>CJEU)</a:t>
            </a:r>
            <a:endParaRPr lang="en-GB" sz="1900" dirty="0"/>
          </a:p>
          <a:p>
            <a:pPr marL="541338" lvl="1" indent="-342900">
              <a:spcAft>
                <a:spcPts val="600"/>
              </a:spcAft>
              <a:buFont typeface="Calibri" panose="020F0502020204030204" pitchFamily="34" charset="0"/>
              <a:buChar char="□"/>
            </a:pPr>
            <a:r>
              <a:rPr lang="en-GB" sz="2000" dirty="0"/>
              <a:t>‘capability to foreclose’ as the threshold for intervention</a:t>
            </a:r>
            <a:r>
              <a:rPr lang="en-GB" sz="1900" dirty="0"/>
              <a:t> </a:t>
            </a:r>
            <a:r>
              <a:rPr lang="en-GB" sz="1600" dirty="0"/>
              <a:t>(e.g. </a:t>
            </a:r>
            <a:r>
              <a:rPr lang="en-GB" sz="1600" i="1" dirty="0"/>
              <a:t>Google Shopping, </a:t>
            </a:r>
            <a:r>
              <a:rPr lang="en-GB" sz="1600" dirty="0"/>
              <a:t>CJEU)</a:t>
            </a:r>
          </a:p>
          <a:p>
            <a:pPr marL="541338" lvl="1" indent="-342900">
              <a:spcAft>
                <a:spcPts val="600"/>
              </a:spcAft>
              <a:buFont typeface="Calibri" panose="020F0502020204030204" pitchFamily="34" charset="0"/>
              <a:buChar char="□"/>
            </a:pPr>
            <a:r>
              <a:rPr lang="en-GB" sz="2000" dirty="0"/>
              <a:t>no need for counterfactual analysis to show causation </a:t>
            </a:r>
            <a:r>
              <a:rPr lang="en-GB" sz="1600" dirty="0"/>
              <a:t>(‘permissible for the Commission to rely on a range of evidence, without being required systematically to use any single tool to prove the existence of such a casual link’: </a:t>
            </a:r>
            <a:r>
              <a:rPr lang="en-GB" sz="1600" i="1" dirty="0"/>
              <a:t>Google Shopping, </a:t>
            </a:r>
            <a:r>
              <a:rPr lang="en-GB" sz="1600" dirty="0"/>
              <a:t>CJEU)</a:t>
            </a:r>
          </a:p>
          <a:p>
            <a:pPr marL="541338" lvl="1" indent="-342900">
              <a:spcAft>
                <a:spcPts val="600"/>
              </a:spcAft>
              <a:buFont typeface="Calibri" panose="020F0502020204030204" pitchFamily="34" charset="0"/>
              <a:buChar char="□"/>
            </a:pPr>
            <a:r>
              <a:rPr lang="en-GB" sz="2000" dirty="0"/>
              <a:t>‘specific, tangible points of analysis and evidence’ vs ‘firm conviction’ </a:t>
            </a:r>
            <a:r>
              <a:rPr lang="en-GB" sz="1600" dirty="0"/>
              <a:t>(</a:t>
            </a:r>
            <a:r>
              <a:rPr lang="en-GB" sz="1600" i="1" dirty="0"/>
              <a:t>Google Shopping</a:t>
            </a:r>
            <a:r>
              <a:rPr lang="en-GB" sz="1600" dirty="0"/>
              <a:t>, CJEU)</a:t>
            </a:r>
          </a:p>
          <a:p>
            <a:pPr marL="0" lvl="1">
              <a:spcAft>
                <a:spcPts val="600"/>
              </a:spcAft>
            </a:pPr>
            <a:r>
              <a:rPr lang="en-GB" sz="1900" b="1" dirty="0">
                <a:solidFill>
                  <a:schemeClr val="accent2">
                    <a:lumMod val="50000"/>
                  </a:schemeClr>
                </a:solidFill>
              </a:rPr>
              <a:t>NOTE:</a:t>
            </a:r>
            <a:r>
              <a:rPr lang="en-GB" sz="1900" dirty="0">
                <a:solidFill>
                  <a:schemeClr val="accent2">
                    <a:lumMod val="50000"/>
                  </a:schemeClr>
                </a:solidFill>
              </a:rPr>
              <a:t> </a:t>
            </a:r>
            <a:r>
              <a:rPr lang="en-GB" sz="1900" dirty="0"/>
              <a:t>amended Enforcement Priorities Guidance, Draft Article 102 TFEU Guidelines</a:t>
            </a:r>
          </a:p>
        </p:txBody>
      </p:sp>
    </p:spTree>
    <p:extLst>
      <p:ext uri="{BB962C8B-B14F-4D97-AF65-F5344CB8AC3E}">
        <p14:creationId xmlns:p14="http://schemas.microsoft.com/office/powerpoint/2010/main" val="26919076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63338-92D9-404C-BAC4-CF450B4FBF9A}"/>
              </a:ext>
            </a:extLst>
          </p:cNvPr>
          <p:cNvSpPr>
            <a:spLocks noGrp="1"/>
          </p:cNvSpPr>
          <p:nvPr>
            <p:ph type="title"/>
          </p:nvPr>
        </p:nvSpPr>
        <p:spPr/>
        <p:txBody>
          <a:bodyPr/>
          <a:lstStyle/>
          <a:p>
            <a:pPr algn="ctr"/>
            <a:r>
              <a:rPr lang="en-GB" dirty="0">
                <a:latin typeface="+mn-lt"/>
              </a:rPr>
              <a:t>Ramifications (I)</a:t>
            </a:r>
          </a:p>
        </p:txBody>
      </p:sp>
      <p:sp>
        <p:nvSpPr>
          <p:cNvPr id="6" name="TextBox 5">
            <a:extLst>
              <a:ext uri="{FF2B5EF4-FFF2-40B4-BE49-F238E27FC236}">
                <a16:creationId xmlns:a16="http://schemas.microsoft.com/office/drawing/2014/main" id="{4A09BE72-32C3-E652-8CE3-96CBA7D06D77}"/>
              </a:ext>
            </a:extLst>
          </p:cNvPr>
          <p:cNvSpPr txBox="1"/>
          <p:nvPr/>
        </p:nvSpPr>
        <p:spPr>
          <a:xfrm>
            <a:off x="599776" y="2413337"/>
            <a:ext cx="2621286" cy="1015663"/>
          </a:xfrm>
          <a:prstGeom prst="rect">
            <a:avLst/>
          </a:prstGeom>
          <a:noFill/>
        </p:spPr>
        <p:txBody>
          <a:bodyPr wrap="square">
            <a:spAutoFit/>
          </a:bodyPr>
          <a:lstStyle/>
          <a:p>
            <a:pPr marL="180975" algn="ctr">
              <a:spcAft>
                <a:spcPts val="600"/>
              </a:spcAft>
            </a:pPr>
            <a:r>
              <a:rPr lang="en-GB" sz="2000" b="1" dirty="0">
                <a:solidFill>
                  <a:schemeClr val="tx2">
                    <a:lumMod val="75000"/>
                  </a:schemeClr>
                </a:solidFill>
                <a:ea typeface="Calibri" panose="020F0502020204030204" pitchFamily="34" charset="0"/>
              </a:rPr>
              <a:t>What will be the future of the ‘more economic’ approach?</a:t>
            </a:r>
            <a:endParaRPr lang="en-GB" sz="2000" b="1" dirty="0">
              <a:solidFill>
                <a:schemeClr val="tx2">
                  <a:lumMod val="75000"/>
                </a:schemeClr>
              </a:solidFill>
              <a:effectLst/>
              <a:ea typeface="Calibri" panose="020F0502020204030204" pitchFamily="34" charset="0"/>
            </a:endParaRPr>
          </a:p>
        </p:txBody>
      </p:sp>
      <p:sp>
        <p:nvSpPr>
          <p:cNvPr id="5" name="TextBox 4">
            <a:extLst>
              <a:ext uri="{FF2B5EF4-FFF2-40B4-BE49-F238E27FC236}">
                <a16:creationId xmlns:a16="http://schemas.microsoft.com/office/drawing/2014/main" id="{1FA60340-9D6C-860F-2B7E-D32FA5F30C35}"/>
              </a:ext>
            </a:extLst>
          </p:cNvPr>
          <p:cNvSpPr txBox="1"/>
          <p:nvPr/>
        </p:nvSpPr>
        <p:spPr>
          <a:xfrm>
            <a:off x="3728335" y="1784208"/>
            <a:ext cx="7863889" cy="2477601"/>
          </a:xfrm>
          <a:prstGeom prst="rect">
            <a:avLst/>
          </a:prstGeom>
          <a:noFill/>
        </p:spPr>
        <p:txBody>
          <a:bodyPr wrap="square">
            <a:spAutoFit/>
          </a:bodyPr>
          <a:lstStyle/>
          <a:p>
            <a:pPr marL="193675" indent="-193675">
              <a:spcAft>
                <a:spcPts val="400"/>
              </a:spcAft>
              <a:buFont typeface="Arial" panose="020B0604020202020204" pitchFamily="34" charset="0"/>
              <a:buChar char="•"/>
            </a:pPr>
            <a:r>
              <a:rPr lang="en-GB" sz="2000" dirty="0">
                <a:ea typeface="Calibri" panose="020F0502020204030204" pitchFamily="34" charset="0"/>
              </a:rPr>
              <a:t>Shortcomings of the ‘more economic’ approach</a:t>
            </a:r>
          </a:p>
          <a:p>
            <a:pPr marL="533400" lvl="1" indent="-342900">
              <a:spcAft>
                <a:spcPts val="400"/>
              </a:spcAft>
              <a:buFont typeface="Calibri" panose="020F0502020204030204" pitchFamily="34" charset="0"/>
              <a:buChar char="□"/>
            </a:pPr>
            <a:r>
              <a:rPr lang="en-GB" sz="2000" dirty="0">
                <a:ea typeface="Calibri" panose="020F0502020204030204" pitchFamily="34" charset="0"/>
              </a:rPr>
              <a:t>its promise never fully matched its reality and what it entails seems to be in the eye of the beholder</a:t>
            </a:r>
          </a:p>
          <a:p>
            <a:pPr marL="533400" lvl="1" indent="-342900">
              <a:spcAft>
                <a:spcPts val="400"/>
              </a:spcAft>
              <a:buFont typeface="Calibri" panose="020F0502020204030204" pitchFamily="34" charset="0"/>
              <a:buChar char="□"/>
            </a:pPr>
            <a:r>
              <a:rPr lang="en-GB" sz="2000" dirty="0">
                <a:ea typeface="Calibri" panose="020F0502020204030204" pitchFamily="34" charset="0"/>
              </a:rPr>
              <a:t>the additional demands on enforcers were underestimated </a:t>
            </a:r>
          </a:p>
          <a:p>
            <a:pPr marL="533400" lvl="1" indent="-342900">
              <a:spcAft>
                <a:spcPts val="600"/>
              </a:spcAft>
              <a:buFont typeface="Calibri" panose="020F0502020204030204" pitchFamily="34" charset="0"/>
              <a:buChar char="□"/>
            </a:pPr>
            <a:r>
              <a:rPr lang="en-GB" sz="2000" dirty="0">
                <a:ea typeface="Calibri" panose="020F0502020204030204" pitchFamily="34" charset="0"/>
              </a:rPr>
              <a:t>its neoclassical underpinnings fare poorly in describing and explaining competition in the digital sphere</a:t>
            </a:r>
          </a:p>
          <a:p>
            <a:pPr marL="177800" lvl="1" indent="-177800">
              <a:spcAft>
                <a:spcPts val="400"/>
              </a:spcAft>
              <a:buFont typeface="Arial" panose="020B0604020202020204" pitchFamily="34" charset="0"/>
              <a:buChar char="•"/>
            </a:pPr>
            <a:r>
              <a:rPr lang="en-GB" sz="2000" dirty="0">
                <a:ea typeface="Calibri" panose="020F0502020204030204" pitchFamily="34" charset="0"/>
              </a:rPr>
              <a:t>Draft Article 102 TFEU Guidelines: promising but far from sufficient</a:t>
            </a:r>
          </a:p>
        </p:txBody>
      </p:sp>
      <p:sp>
        <p:nvSpPr>
          <p:cNvPr id="7" name="TextBox 6">
            <a:extLst>
              <a:ext uri="{FF2B5EF4-FFF2-40B4-BE49-F238E27FC236}">
                <a16:creationId xmlns:a16="http://schemas.microsoft.com/office/drawing/2014/main" id="{9B497C3D-3238-7828-4413-FDCC621242CC}"/>
              </a:ext>
            </a:extLst>
          </p:cNvPr>
          <p:cNvSpPr txBox="1"/>
          <p:nvPr/>
        </p:nvSpPr>
        <p:spPr>
          <a:xfrm>
            <a:off x="838200" y="1784208"/>
            <a:ext cx="2209797" cy="603637"/>
          </a:xfrm>
          <a:prstGeom prst="roundRect">
            <a:avLst>
              <a:gd name="adj" fmla="val 0"/>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000"/>
            </a:lvl1pPr>
          </a:lstStyle>
          <a:p>
            <a:r>
              <a:rPr lang="en-US" b="1" dirty="0">
                <a:solidFill>
                  <a:schemeClr val="tx1"/>
                </a:solidFill>
              </a:rPr>
              <a:t>UNCERTAINTY</a:t>
            </a:r>
          </a:p>
        </p:txBody>
      </p:sp>
      <p:sp>
        <p:nvSpPr>
          <p:cNvPr id="12" name="TextBox 11">
            <a:extLst>
              <a:ext uri="{FF2B5EF4-FFF2-40B4-BE49-F238E27FC236}">
                <a16:creationId xmlns:a16="http://schemas.microsoft.com/office/drawing/2014/main" id="{4A09BE72-32C3-E652-8CE3-96CBA7D06D77}"/>
              </a:ext>
            </a:extLst>
          </p:cNvPr>
          <p:cNvSpPr txBox="1"/>
          <p:nvPr/>
        </p:nvSpPr>
        <p:spPr>
          <a:xfrm>
            <a:off x="456551" y="5208489"/>
            <a:ext cx="2973094" cy="707886"/>
          </a:xfrm>
          <a:prstGeom prst="rect">
            <a:avLst/>
          </a:prstGeom>
          <a:noFill/>
        </p:spPr>
        <p:txBody>
          <a:bodyPr wrap="square">
            <a:spAutoFit/>
          </a:bodyPr>
          <a:lstStyle/>
          <a:p>
            <a:pPr marL="180975" algn="ctr">
              <a:spcAft>
                <a:spcPts val="600"/>
              </a:spcAft>
            </a:pPr>
            <a:r>
              <a:rPr lang="en-GB" sz="2000" b="1" dirty="0">
                <a:solidFill>
                  <a:schemeClr val="tx2">
                    <a:lumMod val="75000"/>
                  </a:schemeClr>
                </a:solidFill>
                <a:ea typeface="Calibri" panose="020F0502020204030204" pitchFamily="34" charset="0"/>
              </a:rPr>
              <a:t>‘Traditional’ </a:t>
            </a:r>
            <a:r>
              <a:rPr lang="en-GB" sz="2000" b="1" i="1" dirty="0">
                <a:solidFill>
                  <a:schemeClr val="tx2">
                    <a:lumMod val="75000"/>
                  </a:schemeClr>
                </a:solidFill>
                <a:ea typeface="Calibri" panose="020F0502020204030204" pitchFamily="34" charset="0"/>
              </a:rPr>
              <a:t>and</a:t>
            </a:r>
            <a:r>
              <a:rPr lang="en-GB" sz="2000" b="1" dirty="0">
                <a:solidFill>
                  <a:schemeClr val="tx2">
                    <a:lumMod val="75000"/>
                  </a:schemeClr>
                </a:solidFill>
                <a:ea typeface="Calibri" panose="020F0502020204030204" pitchFamily="34" charset="0"/>
              </a:rPr>
              <a:t> ‘digital’ EU antitrust law?</a:t>
            </a:r>
            <a:endParaRPr lang="en-GB" sz="2000" b="1" dirty="0">
              <a:solidFill>
                <a:schemeClr val="tx2">
                  <a:lumMod val="75000"/>
                </a:schemeClr>
              </a:solidFill>
              <a:effectLst/>
              <a:ea typeface="Calibri" panose="020F0502020204030204" pitchFamily="34" charset="0"/>
            </a:endParaRPr>
          </a:p>
        </p:txBody>
      </p:sp>
      <p:sp>
        <p:nvSpPr>
          <p:cNvPr id="15" name="TextBox 14">
            <a:extLst>
              <a:ext uri="{FF2B5EF4-FFF2-40B4-BE49-F238E27FC236}">
                <a16:creationId xmlns:a16="http://schemas.microsoft.com/office/drawing/2014/main" id="{1FA60340-9D6C-860F-2B7E-D32FA5F30C35}"/>
              </a:ext>
            </a:extLst>
          </p:cNvPr>
          <p:cNvSpPr txBox="1"/>
          <p:nvPr/>
        </p:nvSpPr>
        <p:spPr>
          <a:xfrm>
            <a:off x="3728335" y="4563944"/>
            <a:ext cx="7625465" cy="1631216"/>
          </a:xfrm>
          <a:prstGeom prst="rect">
            <a:avLst/>
          </a:prstGeom>
          <a:noFill/>
        </p:spPr>
        <p:txBody>
          <a:bodyPr wrap="square">
            <a:spAutoFit/>
          </a:bodyPr>
          <a:lstStyle/>
          <a:p>
            <a:pPr marL="193675" indent="-193675">
              <a:spcAft>
                <a:spcPts val="600"/>
              </a:spcAft>
              <a:buFont typeface="Arial" panose="020B0604020202020204" pitchFamily="34" charset="0"/>
              <a:buChar char="•"/>
            </a:pPr>
            <a:r>
              <a:rPr lang="en-GB" sz="2000" dirty="0">
                <a:ea typeface="Calibri" panose="020F0502020204030204" pitchFamily="34" charset="0"/>
              </a:rPr>
              <a:t>For all their sins, neoclassical economics and the legal framework grounded in it remains arguably well-suited to describe and address competition problems in many sectors beyond the digital sphere and with respect to common types of firm behaviour, such as cartels or distribution arrangements.</a:t>
            </a:r>
          </a:p>
        </p:txBody>
      </p:sp>
      <p:sp>
        <p:nvSpPr>
          <p:cNvPr id="16" name="TextBox 15">
            <a:extLst>
              <a:ext uri="{FF2B5EF4-FFF2-40B4-BE49-F238E27FC236}">
                <a16:creationId xmlns:a16="http://schemas.microsoft.com/office/drawing/2014/main" id="{AAB46A64-5565-68C9-0888-5ADABD031787}"/>
              </a:ext>
            </a:extLst>
          </p:cNvPr>
          <p:cNvSpPr txBox="1"/>
          <p:nvPr/>
        </p:nvSpPr>
        <p:spPr>
          <a:xfrm>
            <a:off x="838200" y="4567972"/>
            <a:ext cx="2209797" cy="603637"/>
          </a:xfrm>
          <a:prstGeom prst="roundRect">
            <a:avLst>
              <a:gd name="adj" fmla="val 0"/>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000"/>
            </a:lvl1pPr>
          </a:lstStyle>
          <a:p>
            <a:r>
              <a:rPr lang="en-US" b="1" dirty="0">
                <a:solidFill>
                  <a:schemeClr val="tx1"/>
                </a:solidFill>
              </a:rPr>
              <a:t>INCOHERENCE</a:t>
            </a:r>
          </a:p>
        </p:txBody>
      </p:sp>
    </p:spTree>
    <p:extLst>
      <p:ext uri="{BB962C8B-B14F-4D97-AF65-F5344CB8AC3E}">
        <p14:creationId xmlns:p14="http://schemas.microsoft.com/office/powerpoint/2010/main" val="15665019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63338-92D9-404C-BAC4-CF450B4FBF9A}"/>
              </a:ext>
            </a:extLst>
          </p:cNvPr>
          <p:cNvSpPr>
            <a:spLocks noGrp="1"/>
          </p:cNvSpPr>
          <p:nvPr>
            <p:ph type="title"/>
          </p:nvPr>
        </p:nvSpPr>
        <p:spPr/>
        <p:txBody>
          <a:bodyPr/>
          <a:lstStyle/>
          <a:p>
            <a:pPr algn="ctr"/>
            <a:r>
              <a:rPr lang="en-GB" dirty="0">
                <a:latin typeface="+mn-lt"/>
              </a:rPr>
              <a:t>Ramifications (II)</a:t>
            </a:r>
          </a:p>
        </p:txBody>
      </p:sp>
      <p:sp>
        <p:nvSpPr>
          <p:cNvPr id="3" name="TextBox 2">
            <a:extLst>
              <a:ext uri="{FF2B5EF4-FFF2-40B4-BE49-F238E27FC236}">
                <a16:creationId xmlns:a16="http://schemas.microsoft.com/office/drawing/2014/main" id="{84DAF431-1CD3-73AF-7A7F-4F285268CEA2}"/>
              </a:ext>
            </a:extLst>
          </p:cNvPr>
          <p:cNvSpPr txBox="1"/>
          <p:nvPr/>
        </p:nvSpPr>
        <p:spPr>
          <a:xfrm>
            <a:off x="647700" y="2513569"/>
            <a:ext cx="2209797" cy="1323439"/>
          </a:xfrm>
          <a:prstGeom prst="rect">
            <a:avLst/>
          </a:prstGeom>
          <a:noFill/>
        </p:spPr>
        <p:txBody>
          <a:bodyPr wrap="square">
            <a:spAutoFit/>
          </a:bodyPr>
          <a:lstStyle/>
          <a:p>
            <a:pPr algn="ctr">
              <a:spcAft>
                <a:spcPts val="600"/>
              </a:spcAft>
            </a:pPr>
            <a:r>
              <a:rPr lang="en-GB" sz="2000" b="1" dirty="0">
                <a:solidFill>
                  <a:schemeClr val="tx2">
                    <a:lumMod val="75000"/>
                  </a:schemeClr>
                </a:solidFill>
                <a:effectLst/>
                <a:ea typeface="Calibri" panose="020F0502020204030204" pitchFamily="34" charset="0"/>
              </a:rPr>
              <a:t>The limits of EU antitrust law as a tool for tackling problems?</a:t>
            </a:r>
          </a:p>
        </p:txBody>
      </p:sp>
      <p:sp>
        <p:nvSpPr>
          <p:cNvPr id="9" name="TextBox 8">
            <a:extLst>
              <a:ext uri="{FF2B5EF4-FFF2-40B4-BE49-F238E27FC236}">
                <a16:creationId xmlns:a16="http://schemas.microsoft.com/office/drawing/2014/main" id="{B167BE71-96B6-8807-201D-360061C392CA}"/>
              </a:ext>
            </a:extLst>
          </p:cNvPr>
          <p:cNvSpPr txBox="1"/>
          <p:nvPr/>
        </p:nvSpPr>
        <p:spPr>
          <a:xfrm>
            <a:off x="647700" y="1810376"/>
            <a:ext cx="2209797" cy="603637"/>
          </a:xfrm>
          <a:prstGeom prst="roundRect">
            <a:avLst>
              <a:gd name="adj" fmla="val 0"/>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000"/>
            </a:lvl1pPr>
          </a:lstStyle>
          <a:p>
            <a:r>
              <a:rPr lang="en-US" b="1" dirty="0">
                <a:solidFill>
                  <a:schemeClr val="tx1"/>
                </a:solidFill>
              </a:rPr>
              <a:t>LEGITIMACY LOSS</a:t>
            </a:r>
          </a:p>
        </p:txBody>
      </p:sp>
      <p:sp>
        <p:nvSpPr>
          <p:cNvPr id="4" name="TextBox 3">
            <a:extLst>
              <a:ext uri="{FF2B5EF4-FFF2-40B4-BE49-F238E27FC236}">
                <a16:creationId xmlns:a16="http://schemas.microsoft.com/office/drawing/2014/main" id="{4A09BE72-32C3-E652-8CE3-96CBA7D06D77}"/>
              </a:ext>
            </a:extLst>
          </p:cNvPr>
          <p:cNvSpPr txBox="1"/>
          <p:nvPr/>
        </p:nvSpPr>
        <p:spPr>
          <a:xfrm>
            <a:off x="3073400" y="1810376"/>
            <a:ext cx="8699500" cy="4708981"/>
          </a:xfrm>
          <a:prstGeom prst="rect">
            <a:avLst/>
          </a:prstGeom>
          <a:noFill/>
        </p:spPr>
        <p:txBody>
          <a:bodyPr wrap="square">
            <a:spAutoFit/>
          </a:bodyPr>
          <a:lstStyle/>
          <a:p>
            <a:pPr marL="193675" indent="-193675">
              <a:spcAft>
                <a:spcPts val="600"/>
              </a:spcAft>
              <a:buFont typeface="Arial" panose="020B0604020202020204" pitchFamily="34" charset="0"/>
              <a:buChar char="•"/>
            </a:pPr>
            <a:r>
              <a:rPr lang="en-GB" sz="2000" dirty="0">
                <a:effectLst/>
                <a:ea typeface="Yu Mincho" panose="02020400000000000000" pitchFamily="18" charset="-128"/>
              </a:rPr>
              <a:t>As a liability regime, competition law generally assumes: </a:t>
            </a:r>
          </a:p>
          <a:p>
            <a:pPr marL="457200" indent="-274638">
              <a:spcAft>
                <a:spcPts val="600"/>
              </a:spcAft>
              <a:buFont typeface="+mj-lt"/>
              <a:buAutoNum type="alphaLcParenR"/>
            </a:pPr>
            <a:r>
              <a:rPr lang="en-GB" sz="2000" dirty="0">
                <a:effectLst/>
                <a:ea typeface="Yu Mincho" panose="02020400000000000000" pitchFamily="18" charset="-128"/>
              </a:rPr>
              <a:t>a market which is intrinsically capable of being competitive, to a greater or lesser extent, and whose competitiveness can be preserved </a:t>
            </a:r>
            <a:r>
              <a:rPr lang="en-GB" sz="2000" dirty="0">
                <a:ea typeface="Yu Mincho" panose="02020400000000000000" pitchFamily="18" charset="-128"/>
              </a:rPr>
              <a:t>through the imposition of negative and/or positive obligations</a:t>
            </a:r>
            <a:endParaRPr lang="en-GB" sz="2000" dirty="0">
              <a:effectLst/>
              <a:ea typeface="Yu Mincho" panose="02020400000000000000" pitchFamily="18" charset="-128"/>
            </a:endParaRPr>
          </a:p>
          <a:p>
            <a:pPr marL="457200" indent="-274638">
              <a:spcAft>
                <a:spcPts val="600"/>
              </a:spcAft>
              <a:buFont typeface="+mj-lt"/>
              <a:buAutoNum type="alphaLcParenR"/>
            </a:pPr>
            <a:r>
              <a:rPr lang="en-GB" sz="2000" dirty="0">
                <a:effectLst/>
                <a:ea typeface="Yu Mincho" panose="02020400000000000000" pitchFamily="18" charset="-128"/>
              </a:rPr>
              <a:t>a minimum degree of knowledge and consensus about the causes, magnitude and likelihood of the identified competition problem</a:t>
            </a:r>
            <a:r>
              <a:rPr lang="en-GB" sz="2000" dirty="0">
                <a:ea typeface="Yu Mincho" panose="02020400000000000000" pitchFamily="18" charset="-128"/>
              </a:rPr>
              <a:t> as well as </a:t>
            </a:r>
            <a:r>
              <a:rPr lang="en-GB" sz="2000" dirty="0">
                <a:effectLst/>
                <a:ea typeface="Yu Mincho" panose="02020400000000000000" pitchFamily="18" charset="-128"/>
              </a:rPr>
              <a:t>its proper resolution, which allow for the accurate identification of illegal behaviour and the design of effective remedies</a:t>
            </a:r>
          </a:p>
          <a:p>
            <a:pPr marL="193675" indent="-193675">
              <a:spcAft>
                <a:spcPts val="600"/>
              </a:spcAft>
              <a:buFont typeface="Arial" panose="020B0604020202020204" pitchFamily="34" charset="0"/>
              <a:buChar char="•"/>
            </a:pPr>
            <a:r>
              <a:rPr lang="en-GB" sz="2000" dirty="0">
                <a:effectLst/>
                <a:ea typeface="Yu Mincho" panose="02020400000000000000" pitchFamily="18" charset="-128"/>
              </a:rPr>
              <a:t>Where these assumptions </a:t>
            </a:r>
            <a:r>
              <a:rPr lang="en-GB" sz="2000" dirty="0">
                <a:ea typeface="Yu Mincho" panose="02020400000000000000" pitchFamily="18" charset="-128"/>
              </a:rPr>
              <a:t>do not hold true, intervention may harm </a:t>
            </a:r>
            <a:r>
              <a:rPr lang="en-GB" sz="2000" i="1" dirty="0">
                <a:ea typeface="Yu Mincho" panose="02020400000000000000" pitchFamily="18" charset="-128"/>
              </a:rPr>
              <a:t>input legitimacy</a:t>
            </a:r>
            <a:r>
              <a:rPr lang="en-GB" sz="2000" dirty="0">
                <a:ea typeface="Yu Mincho" panose="02020400000000000000" pitchFamily="18" charset="-128"/>
              </a:rPr>
              <a:t>, where competition authorities end up acting as utility regulators; </a:t>
            </a:r>
            <a:r>
              <a:rPr lang="en-GB" sz="2000" i="1" dirty="0">
                <a:effectLst/>
                <a:ea typeface="Yu Mincho" panose="02020400000000000000" pitchFamily="18" charset="-128"/>
              </a:rPr>
              <a:t>throughput legitimacy</a:t>
            </a:r>
            <a:r>
              <a:rPr lang="en-GB" sz="2000" dirty="0">
                <a:effectLst/>
                <a:ea typeface="Yu Mincho" panose="02020400000000000000" pitchFamily="18" charset="-128"/>
              </a:rPr>
              <a:t>, where the boundaries of EU antitrust law are stretched to bring certain practices within its prohibitive scope; and </a:t>
            </a:r>
            <a:r>
              <a:rPr lang="en-GB" sz="2000" i="1" dirty="0">
                <a:ea typeface="Yu Mincho" panose="02020400000000000000" pitchFamily="18" charset="-128"/>
              </a:rPr>
              <a:t>output legitimacy</a:t>
            </a:r>
            <a:r>
              <a:rPr lang="en-GB" sz="2000" dirty="0">
                <a:ea typeface="Yu Mincho" panose="02020400000000000000" pitchFamily="18" charset="-128"/>
              </a:rPr>
              <a:t>, where the imposed remedies are ineffective.</a:t>
            </a:r>
          </a:p>
          <a:p>
            <a:pPr marL="180975" lvl="1" indent="-180975">
              <a:spcAft>
                <a:spcPts val="600"/>
              </a:spcAft>
              <a:buFont typeface="Arial" panose="020B0604020202020204" pitchFamily="34" charset="0"/>
              <a:buChar char="•"/>
            </a:pPr>
            <a:r>
              <a:rPr lang="en-GB" sz="2000" dirty="0">
                <a:ea typeface="Yu Mincho" panose="02020400000000000000" pitchFamily="18" charset="-128"/>
              </a:rPr>
              <a:t>In this case, regulation, such as the DMA, is the only legitimate course of action. </a:t>
            </a:r>
          </a:p>
        </p:txBody>
      </p:sp>
    </p:spTree>
    <p:extLst>
      <p:ext uri="{BB962C8B-B14F-4D97-AF65-F5344CB8AC3E}">
        <p14:creationId xmlns:p14="http://schemas.microsoft.com/office/powerpoint/2010/main" val="11156081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692D4-E23D-4090-85FB-1E19DB39414D}"/>
              </a:ext>
            </a:extLst>
          </p:cNvPr>
          <p:cNvSpPr>
            <a:spLocks noGrp="1"/>
          </p:cNvSpPr>
          <p:nvPr>
            <p:ph type="title"/>
          </p:nvPr>
        </p:nvSpPr>
        <p:spPr>
          <a:xfrm>
            <a:off x="838200" y="3012072"/>
            <a:ext cx="10515600" cy="1325563"/>
          </a:xfrm>
        </p:spPr>
        <p:txBody>
          <a:bodyPr>
            <a:normAutofit fontScale="90000"/>
          </a:bodyPr>
          <a:lstStyle/>
          <a:p>
            <a:pPr algn="ctr"/>
            <a:r>
              <a:rPr lang="en-GB" sz="6600" dirty="0">
                <a:latin typeface="+mn-lt"/>
              </a:rPr>
              <a:t>Lessons and recommendations</a:t>
            </a:r>
          </a:p>
        </p:txBody>
      </p:sp>
    </p:spTree>
    <p:extLst>
      <p:ext uri="{BB962C8B-B14F-4D97-AF65-F5344CB8AC3E}">
        <p14:creationId xmlns:p14="http://schemas.microsoft.com/office/powerpoint/2010/main" val="10642470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pPr algn="ctr"/>
            <a:r>
              <a:rPr lang="en-US" dirty="0">
                <a:latin typeface="+mn-lt"/>
              </a:rPr>
              <a:t>Lessons</a:t>
            </a:r>
            <a:endParaRPr lang="el-GR" dirty="0">
              <a:latin typeface="+mn-lt"/>
            </a:endParaRPr>
          </a:p>
        </p:txBody>
      </p:sp>
      <p:sp>
        <p:nvSpPr>
          <p:cNvPr id="5" name="Content Placeholder 4">
            <a:extLst>
              <a:ext uri="{FF2B5EF4-FFF2-40B4-BE49-F238E27FC236}">
                <a16:creationId xmlns:a16="http://schemas.microsoft.com/office/drawing/2014/main" id="{897B118E-EC01-E7C5-C26E-EC824CBE03AD}"/>
              </a:ext>
            </a:extLst>
          </p:cNvPr>
          <p:cNvSpPr>
            <a:spLocks noGrp="1"/>
          </p:cNvSpPr>
          <p:nvPr>
            <p:ph idx="1"/>
          </p:nvPr>
        </p:nvSpPr>
        <p:spPr>
          <a:xfrm>
            <a:off x="1526048" y="1832045"/>
            <a:ext cx="9997282" cy="4398636"/>
          </a:xfrm>
        </p:spPr>
        <p:txBody>
          <a:bodyPr>
            <a:noAutofit/>
          </a:bodyPr>
          <a:lstStyle/>
          <a:p>
            <a:pPr marL="0" indent="0">
              <a:lnSpc>
                <a:spcPct val="100000"/>
              </a:lnSpc>
              <a:spcBef>
                <a:spcPts val="0"/>
              </a:spcBef>
              <a:spcAft>
                <a:spcPts val="600"/>
              </a:spcAft>
              <a:buNone/>
            </a:pPr>
            <a:r>
              <a:rPr lang="en-GB" sz="2000" dirty="0">
                <a:ea typeface="Yu Mincho" panose="02020400000000000000" pitchFamily="18" charset="-128"/>
                <a:cs typeface="Times New Roman" panose="02020603050405020304" pitchFamily="18" charset="0"/>
              </a:rPr>
              <a:t>The lens of legal resilience has significant descriptive and explanatory value and may serve as a guide for enforcers in the face of epistemic developments and new problems. </a:t>
            </a:r>
          </a:p>
          <a:p>
            <a:pPr marL="0" indent="0">
              <a:lnSpc>
                <a:spcPct val="100000"/>
              </a:lnSpc>
              <a:spcBef>
                <a:spcPts val="0"/>
              </a:spcBef>
              <a:spcAft>
                <a:spcPts val="600"/>
              </a:spcAft>
              <a:buNone/>
            </a:pPr>
            <a:endParaRPr lang="en-GB" sz="1000" dirty="0">
              <a:ea typeface="Yu Mincho" panose="02020400000000000000" pitchFamily="18" charset="-128"/>
              <a:cs typeface="Times New Roman" panose="02020603050405020304" pitchFamily="18" charset="0"/>
            </a:endParaRPr>
          </a:p>
          <a:p>
            <a:pPr marL="0" indent="0">
              <a:lnSpc>
                <a:spcPct val="100000"/>
              </a:lnSpc>
              <a:spcBef>
                <a:spcPts val="0"/>
              </a:spcBef>
              <a:spcAft>
                <a:spcPts val="600"/>
              </a:spcAft>
              <a:buNone/>
            </a:pPr>
            <a:r>
              <a:rPr lang="en-GB" sz="2000" dirty="0">
                <a:ea typeface="Yu Mincho" panose="02020400000000000000" pitchFamily="18" charset="-128"/>
                <a:cs typeface="Times New Roman" panose="02020603050405020304" pitchFamily="18" charset="0"/>
              </a:rPr>
              <a:t>EU antitrust law is not unable to deal with change but may struggle to embrace epistemic developments and address problems in circumstances of uncertainty and complexity:</a:t>
            </a:r>
          </a:p>
          <a:p>
            <a:pPr>
              <a:lnSpc>
                <a:spcPct val="100000"/>
              </a:lnSpc>
              <a:spcBef>
                <a:spcPts val="0"/>
              </a:spcBef>
              <a:spcAft>
                <a:spcPts val="600"/>
              </a:spcAft>
              <a:buFont typeface="Calibri" panose="020F0502020204030204" pitchFamily="34" charset="0"/>
              <a:buChar char="□"/>
            </a:pPr>
            <a:r>
              <a:rPr lang="en-GB" sz="1800" b="0" i="0" u="none" strike="noStrike" baseline="0" dirty="0">
                <a:solidFill>
                  <a:srgbClr val="000000"/>
                </a:solidFill>
              </a:rPr>
              <a:t>EU antitrust law generally requires a relatively high probability of harm and an adequate degree of knowledge and understanding about the problem at hand and its impact, as well as possible resolution, which may be missing (yet) amidst change.</a:t>
            </a:r>
            <a:endParaRPr lang="en-GB" sz="1800" b="0" i="0" u="none" strike="noStrike" baseline="0" dirty="0">
              <a:solidFill>
                <a:srgbClr val="000000"/>
              </a:solidFill>
              <a:ea typeface="Yu Mincho" panose="02020400000000000000" pitchFamily="18" charset="-128"/>
              <a:cs typeface="Times New Roman" panose="02020603050405020304" pitchFamily="18" charset="0"/>
            </a:endParaRPr>
          </a:p>
          <a:p>
            <a:pPr>
              <a:lnSpc>
                <a:spcPct val="100000"/>
              </a:lnSpc>
              <a:spcBef>
                <a:spcPts val="0"/>
              </a:spcBef>
              <a:spcAft>
                <a:spcPts val="600"/>
              </a:spcAft>
              <a:buFont typeface="Calibri" panose="020F0502020204030204" pitchFamily="34" charset="0"/>
              <a:buChar char="□"/>
            </a:pPr>
            <a:r>
              <a:rPr lang="en-GB" sz="1800" dirty="0">
                <a:solidFill>
                  <a:srgbClr val="000000"/>
                </a:solidFill>
              </a:rPr>
              <a:t>T</a:t>
            </a:r>
            <a:r>
              <a:rPr lang="en-GB" sz="1800" b="0" i="0" u="none" strike="noStrike" baseline="0" dirty="0">
                <a:solidFill>
                  <a:srgbClr val="000000"/>
                </a:solidFill>
              </a:rPr>
              <a:t>he ‘more economic’ approach has increased demands on enforcers and has arguably ‘tied’ the construction and application of Articles 101 and 102 TFEU to neoclassical economics, which may be ill-suited to detect, explain and address problems in uncertain and complex contexts.</a:t>
            </a:r>
            <a:endParaRPr lang="en-GB" sz="1800" dirty="0">
              <a:solidFill>
                <a:srgbClr val="000000"/>
              </a:solidFill>
              <a:ea typeface="Yu Mincho" panose="02020400000000000000" pitchFamily="18" charset="-128"/>
              <a:cs typeface="Times New Roman" panose="02020603050405020304" pitchFamily="18" charset="0"/>
            </a:endParaRPr>
          </a:p>
          <a:p>
            <a:pPr>
              <a:lnSpc>
                <a:spcPct val="100000"/>
              </a:lnSpc>
              <a:spcBef>
                <a:spcPts val="0"/>
              </a:spcBef>
              <a:spcAft>
                <a:spcPts val="600"/>
              </a:spcAft>
              <a:buFont typeface="Calibri" panose="020F0502020204030204" pitchFamily="34" charset="0"/>
              <a:buChar char="□"/>
            </a:pPr>
            <a:r>
              <a:rPr lang="en-GB" sz="1800" b="0" i="0" u="none" strike="noStrike" baseline="0" dirty="0">
                <a:solidFill>
                  <a:srgbClr val="000000"/>
                </a:solidFill>
              </a:rPr>
              <a:t>For all their flexibility, the available intervention mechanisms require case-by-case post-conduct enforcement and </a:t>
            </a:r>
            <a:r>
              <a:rPr lang="en-GB" sz="1800" dirty="0">
                <a:solidFill>
                  <a:srgbClr val="000000"/>
                </a:solidFill>
              </a:rPr>
              <a:t>m</a:t>
            </a:r>
            <a:r>
              <a:rPr lang="en-GB" sz="1800" b="0" i="0" u="none" strike="noStrike" baseline="0" dirty="0">
                <a:solidFill>
                  <a:srgbClr val="000000"/>
                </a:solidFill>
              </a:rPr>
              <a:t>ay not be what enforcers would need to take effective action where the issues at hand are of a systemic nature and time is of the essence.</a:t>
            </a:r>
            <a:endParaRPr lang="en-GB" sz="1800" dirty="0">
              <a:ea typeface="Yu Mincho" panose="02020400000000000000" pitchFamily="18" charset="-128"/>
              <a:cs typeface="Times New Roman" panose="02020603050405020304" pitchFamily="18" charset="0"/>
            </a:endParaRPr>
          </a:p>
        </p:txBody>
      </p:sp>
      <p:pic>
        <p:nvPicPr>
          <p:cNvPr id="7" name="Graphic 6" descr="Badge 1 outline">
            <a:extLst>
              <a:ext uri="{FF2B5EF4-FFF2-40B4-BE49-F238E27FC236}">
                <a16:creationId xmlns:a16="http://schemas.microsoft.com/office/drawing/2014/main" id="{52949C90-76D9-F1C8-AB3E-E28887CE1FC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6282" y="1832045"/>
            <a:ext cx="645318" cy="645318"/>
          </a:xfrm>
          <a:prstGeom prst="rect">
            <a:avLst/>
          </a:prstGeom>
        </p:spPr>
      </p:pic>
      <p:pic>
        <p:nvPicPr>
          <p:cNvPr id="10" name="Graphic 9" descr="Badge outline">
            <a:extLst>
              <a:ext uri="{FF2B5EF4-FFF2-40B4-BE49-F238E27FC236}">
                <a16:creationId xmlns:a16="http://schemas.microsoft.com/office/drawing/2014/main" id="{4E8EE417-C3C5-D88D-336F-C7D935CB20E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5807" y="2783682"/>
            <a:ext cx="645318" cy="645318"/>
          </a:xfrm>
          <a:prstGeom prst="rect">
            <a:avLst/>
          </a:prstGeom>
        </p:spPr>
      </p:pic>
    </p:spTree>
    <p:extLst>
      <p:ext uri="{BB962C8B-B14F-4D97-AF65-F5344CB8AC3E}">
        <p14:creationId xmlns:p14="http://schemas.microsoft.com/office/powerpoint/2010/main" val="25318120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EE53341-1B58-70D6-E2DD-478C89E80AD2}"/>
              </a:ext>
            </a:extLst>
          </p:cNvPr>
          <p:cNvSpPr txBox="1"/>
          <p:nvPr/>
        </p:nvSpPr>
        <p:spPr>
          <a:xfrm>
            <a:off x="956567" y="2603912"/>
            <a:ext cx="8325853" cy="26762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2000"/>
            </a:lvl1pPr>
          </a:lstStyle>
          <a:p>
            <a:pPr indent="177800"/>
            <a:r>
              <a:rPr lang="en-US" sz="4800" dirty="0">
                <a:solidFill>
                  <a:schemeClr val="tx1"/>
                </a:solidFill>
              </a:rPr>
              <a:t>How to strengthen </a:t>
            </a:r>
          </a:p>
          <a:p>
            <a:pPr indent="177800"/>
            <a:r>
              <a:rPr lang="en-US" sz="4800" dirty="0">
                <a:solidFill>
                  <a:schemeClr val="tx1"/>
                </a:solidFill>
              </a:rPr>
              <a:t>EU antitrust law’s resilience</a:t>
            </a:r>
          </a:p>
        </p:txBody>
      </p:sp>
      <p:pic>
        <p:nvPicPr>
          <p:cNvPr id="3" name="Graphic 2" descr="Question mark outline">
            <a:extLst>
              <a:ext uri="{FF2B5EF4-FFF2-40B4-BE49-F238E27FC236}">
                <a16:creationId xmlns:a16="http://schemas.microsoft.com/office/drawing/2014/main" id="{A6757FE6-D8E3-761D-7D0B-CD6B64E6E97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201096" y="1177556"/>
            <a:ext cx="3907465" cy="3907465"/>
          </a:xfrm>
          <a:prstGeom prst="rect">
            <a:avLst/>
          </a:prstGeom>
        </p:spPr>
      </p:pic>
    </p:spTree>
    <p:extLst>
      <p:ext uri="{BB962C8B-B14F-4D97-AF65-F5344CB8AC3E}">
        <p14:creationId xmlns:p14="http://schemas.microsoft.com/office/powerpoint/2010/main" val="3578940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pPr algn="ctr"/>
            <a:r>
              <a:rPr lang="en-US" dirty="0">
                <a:latin typeface="+mn-lt"/>
              </a:rPr>
              <a:t>Recommendations</a:t>
            </a:r>
            <a:endParaRPr lang="el-GR" dirty="0">
              <a:latin typeface="+mn-lt"/>
            </a:endParaRPr>
          </a:p>
        </p:txBody>
      </p:sp>
      <p:sp>
        <p:nvSpPr>
          <p:cNvPr id="5" name="Content Placeholder 4">
            <a:extLst>
              <a:ext uri="{FF2B5EF4-FFF2-40B4-BE49-F238E27FC236}">
                <a16:creationId xmlns:a16="http://schemas.microsoft.com/office/drawing/2014/main" id="{897B118E-EC01-E7C5-C26E-EC824CBE03AD}"/>
              </a:ext>
            </a:extLst>
          </p:cNvPr>
          <p:cNvSpPr>
            <a:spLocks noGrp="1"/>
          </p:cNvSpPr>
          <p:nvPr>
            <p:ph idx="1"/>
          </p:nvPr>
        </p:nvSpPr>
        <p:spPr>
          <a:xfrm>
            <a:off x="994821" y="1870356"/>
            <a:ext cx="6354170" cy="4193831"/>
          </a:xfrm>
        </p:spPr>
        <p:txBody>
          <a:bodyPr>
            <a:noAutofit/>
          </a:bodyPr>
          <a:lstStyle/>
          <a:p>
            <a:pPr marL="450850" indent="-450850">
              <a:lnSpc>
                <a:spcPct val="100000"/>
              </a:lnSpc>
              <a:spcBef>
                <a:spcPts val="0"/>
              </a:spcBef>
              <a:spcAft>
                <a:spcPts val="600"/>
              </a:spcAft>
              <a:buFont typeface="Symbol" panose="05050102010706020507" pitchFamily="18" charset="2"/>
              <a:buChar char="®"/>
            </a:pPr>
            <a:r>
              <a:rPr lang="en-GB" sz="2200" dirty="0">
                <a:effectLst/>
                <a:ea typeface="Yu Mincho" panose="02020400000000000000" pitchFamily="18" charset="-128"/>
                <a:cs typeface="Times New Roman" panose="02020603050405020304" pitchFamily="18" charset="0"/>
              </a:rPr>
              <a:t>Need for more structured legal tests and appropriate proxies, premises and presumptions that will strengthen legal certainty and administrability and will allow for the integration of more ‘forward-looking’ and ‘systemic’ considerations in the analysis</a:t>
            </a:r>
          </a:p>
          <a:p>
            <a:pPr marL="450850" indent="-450850">
              <a:lnSpc>
                <a:spcPct val="100000"/>
              </a:lnSpc>
              <a:spcBef>
                <a:spcPts val="0"/>
              </a:spcBef>
              <a:spcAft>
                <a:spcPts val="600"/>
              </a:spcAft>
              <a:buFont typeface="Symbol" panose="05050102010706020507" pitchFamily="18" charset="2"/>
              <a:buChar char="®"/>
            </a:pPr>
            <a:r>
              <a:rPr lang="en-GB" sz="2200" dirty="0">
                <a:effectLst/>
                <a:ea typeface="Yu Mincho" panose="02020400000000000000" pitchFamily="18" charset="-128"/>
                <a:cs typeface="Times New Roman" panose="02020603050405020304" pitchFamily="18" charset="0"/>
              </a:rPr>
              <a:t>Need for legal concepts and tests that are </a:t>
            </a:r>
            <a:r>
              <a:rPr lang="en-GB" sz="2200" dirty="0">
                <a:ea typeface="Yu Mincho" panose="02020400000000000000" pitchFamily="18" charset="-128"/>
                <a:cs typeface="Times New Roman" panose="02020603050405020304" pitchFamily="18" charset="0"/>
              </a:rPr>
              <a:t>not ‘tied’ to a specific economic paradigm, to the extent possible</a:t>
            </a:r>
          </a:p>
          <a:p>
            <a:pPr marL="450850" indent="-450850">
              <a:lnSpc>
                <a:spcPct val="100000"/>
              </a:lnSpc>
              <a:spcBef>
                <a:spcPts val="0"/>
              </a:spcBef>
              <a:spcAft>
                <a:spcPts val="600"/>
              </a:spcAft>
              <a:buFont typeface="Symbol" panose="05050102010706020507" pitchFamily="18" charset="2"/>
              <a:buChar char="®"/>
            </a:pPr>
            <a:r>
              <a:rPr lang="en-GB" sz="2200" dirty="0">
                <a:ea typeface="Yu Mincho" panose="02020400000000000000" pitchFamily="18" charset="-128"/>
                <a:cs typeface="Times New Roman" panose="02020603050405020304" pitchFamily="18" charset="0"/>
              </a:rPr>
              <a:t>Need for a New Competition Tool where case-by-case post-conduct enforcement might not be effective</a:t>
            </a:r>
          </a:p>
        </p:txBody>
      </p:sp>
      <p:pic>
        <p:nvPicPr>
          <p:cNvPr id="3" name="Picture 2">
            <a:extLst>
              <a:ext uri="{FF2B5EF4-FFF2-40B4-BE49-F238E27FC236}">
                <a16:creationId xmlns:a16="http://schemas.microsoft.com/office/drawing/2014/main" id="{4C1C1788-889F-C3B5-B8CC-61E606085939}"/>
              </a:ext>
            </a:extLst>
          </p:cNvPr>
          <p:cNvPicPr>
            <a:picLocks noChangeAspect="1"/>
          </p:cNvPicPr>
          <p:nvPr/>
        </p:nvPicPr>
        <p:blipFill>
          <a:blip r:embed="rId2"/>
          <a:stretch>
            <a:fillRect/>
          </a:stretch>
        </p:blipFill>
        <p:spPr>
          <a:xfrm>
            <a:off x="8020095" y="1958257"/>
            <a:ext cx="2871434" cy="40180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440977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pPr algn="ctr"/>
            <a:r>
              <a:rPr lang="en-US" dirty="0">
                <a:latin typeface="+mn-lt"/>
              </a:rPr>
              <a:t>Looking ahead</a:t>
            </a:r>
            <a:endParaRPr lang="el-GR" dirty="0">
              <a:latin typeface="+mn-lt"/>
            </a:endParaRPr>
          </a:p>
        </p:txBody>
      </p:sp>
      <p:sp>
        <p:nvSpPr>
          <p:cNvPr id="5" name="Content Placeholder 4">
            <a:extLst>
              <a:ext uri="{FF2B5EF4-FFF2-40B4-BE49-F238E27FC236}">
                <a16:creationId xmlns:a16="http://schemas.microsoft.com/office/drawing/2014/main" id="{897B118E-EC01-E7C5-C26E-EC824CBE03AD}"/>
              </a:ext>
            </a:extLst>
          </p:cNvPr>
          <p:cNvSpPr>
            <a:spLocks noGrp="1"/>
          </p:cNvSpPr>
          <p:nvPr>
            <p:ph idx="1"/>
          </p:nvPr>
        </p:nvSpPr>
        <p:spPr>
          <a:xfrm>
            <a:off x="1103776" y="2348030"/>
            <a:ext cx="5494622" cy="3220256"/>
          </a:xfrm>
        </p:spPr>
        <p:txBody>
          <a:bodyPr>
            <a:noAutofit/>
          </a:bodyPr>
          <a:lstStyle/>
          <a:p>
            <a:pPr marL="0" indent="0">
              <a:lnSpc>
                <a:spcPct val="100000"/>
              </a:lnSpc>
              <a:spcBef>
                <a:spcPts val="600"/>
              </a:spcBef>
              <a:spcAft>
                <a:spcPts val="1200"/>
              </a:spcAft>
              <a:buNone/>
            </a:pPr>
            <a:r>
              <a:rPr lang="en-GB" sz="2400" b="1" dirty="0">
                <a:solidFill>
                  <a:srgbClr val="FF0000"/>
                </a:solidFill>
              </a:rPr>
              <a:t>Still, EU antitrust law cannot do it all. </a:t>
            </a:r>
          </a:p>
          <a:p>
            <a:pPr>
              <a:lnSpc>
                <a:spcPct val="100000"/>
              </a:lnSpc>
              <a:spcBef>
                <a:spcPts val="600"/>
              </a:spcBef>
              <a:spcAft>
                <a:spcPts val="1200"/>
              </a:spcAft>
            </a:pPr>
            <a:r>
              <a:rPr lang="en-GB" sz="2400" dirty="0"/>
              <a:t>Need for effective use of all available tools, including EU merger control, the Digital Markets Act, the GDPR, the Data Act, consumer protection rules, etc.</a:t>
            </a:r>
          </a:p>
          <a:p>
            <a:pPr>
              <a:lnSpc>
                <a:spcPct val="100000"/>
              </a:lnSpc>
              <a:spcBef>
                <a:spcPts val="600"/>
              </a:spcBef>
              <a:spcAft>
                <a:spcPts val="1200"/>
              </a:spcAft>
            </a:pPr>
            <a:r>
              <a:rPr lang="en-GB" sz="2400" dirty="0"/>
              <a:t>Need for increased inter-institutional cooperation</a:t>
            </a:r>
          </a:p>
        </p:txBody>
      </p:sp>
      <p:pic>
        <p:nvPicPr>
          <p:cNvPr id="6" name="Graphic 5" descr="Connections outline">
            <a:extLst>
              <a:ext uri="{FF2B5EF4-FFF2-40B4-BE49-F238E27FC236}">
                <a16:creationId xmlns:a16="http://schemas.microsoft.com/office/drawing/2014/main" id="{7B4F95BF-F2B2-58F5-0550-87B635B9E8F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894393" y="1861242"/>
            <a:ext cx="4193831" cy="4193831"/>
          </a:xfrm>
          <a:prstGeom prst="rect">
            <a:avLst/>
          </a:prstGeom>
        </p:spPr>
      </p:pic>
    </p:spTree>
    <p:extLst>
      <p:ext uri="{BB962C8B-B14F-4D97-AF65-F5344CB8AC3E}">
        <p14:creationId xmlns:p14="http://schemas.microsoft.com/office/powerpoint/2010/main" val="21715312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BB7BBB-BDEE-0645-B9B4-BC16FFC45233}"/>
              </a:ext>
            </a:extLst>
          </p:cNvPr>
          <p:cNvSpPr>
            <a:spLocks noGrp="1"/>
          </p:cNvSpPr>
          <p:nvPr>
            <p:ph type="ctrTitle"/>
          </p:nvPr>
        </p:nvSpPr>
        <p:spPr>
          <a:xfrm>
            <a:off x="489623" y="2902167"/>
            <a:ext cx="7662972" cy="1053665"/>
          </a:xfrm>
        </p:spPr>
        <p:txBody>
          <a:bodyPr>
            <a:normAutofit/>
          </a:bodyPr>
          <a:lstStyle/>
          <a:p>
            <a:r>
              <a:rPr lang="en-US" sz="6000" dirty="0"/>
              <a:t>Thank you!</a:t>
            </a:r>
          </a:p>
        </p:txBody>
      </p:sp>
      <p:sp>
        <p:nvSpPr>
          <p:cNvPr id="2" name="Text Placeholder 1">
            <a:extLst>
              <a:ext uri="{FF2B5EF4-FFF2-40B4-BE49-F238E27FC236}">
                <a16:creationId xmlns:a16="http://schemas.microsoft.com/office/drawing/2014/main" id="{AE695B9B-A7BB-114B-9B0A-D884141025B8}"/>
              </a:ext>
            </a:extLst>
          </p:cNvPr>
          <p:cNvSpPr>
            <a:spLocks noGrp="1"/>
          </p:cNvSpPr>
          <p:nvPr>
            <p:ph type="body" sz="quarter" idx="10"/>
          </p:nvPr>
        </p:nvSpPr>
        <p:spPr>
          <a:xfrm>
            <a:off x="489623" y="3601401"/>
            <a:ext cx="11231999" cy="2520000"/>
          </a:xfrm>
        </p:spPr>
        <p:txBody>
          <a:bodyPr/>
          <a:lstStyle/>
          <a:p>
            <a:endParaRPr lang="en-GB" dirty="0"/>
          </a:p>
          <a:p>
            <a:endParaRPr lang="en-GB" dirty="0"/>
          </a:p>
          <a:p>
            <a:endParaRPr lang="en-GB" dirty="0"/>
          </a:p>
          <a:p>
            <a:endParaRPr lang="en-GB" dirty="0"/>
          </a:p>
          <a:p>
            <a:pPr>
              <a:spcBef>
                <a:spcPts val="0"/>
              </a:spcBef>
            </a:pPr>
            <a:r>
              <a:rPr lang="en-GB" dirty="0"/>
              <a:t>Dr Andriani Kalintiri</a:t>
            </a:r>
          </a:p>
          <a:p>
            <a:pPr>
              <a:spcBef>
                <a:spcPts val="0"/>
              </a:spcBef>
            </a:pPr>
            <a:r>
              <a:rPr lang="en-GB" dirty="0"/>
              <a:t>Senior Lecturer in Competition Law</a:t>
            </a:r>
            <a:br>
              <a:rPr lang="en-GB" dirty="0"/>
            </a:br>
            <a:r>
              <a:rPr lang="en-GB" dirty="0"/>
              <a:t>andriani.kalintiri@kcl.ac.uk</a:t>
            </a:r>
            <a:br>
              <a:rPr lang="en-GB" dirty="0"/>
            </a:br>
            <a:r>
              <a:rPr lang="en-GB" dirty="0"/>
              <a:t> </a:t>
            </a:r>
            <a:r>
              <a:rPr lang="en-GB" dirty="0">
                <a:hlinkClick r:id="rId3"/>
              </a:rPr>
              <a:t>https://www.kcl.ac.uk/people/andriani-kalintiri</a:t>
            </a:r>
            <a:endParaRPr lang="en-GB" dirty="0"/>
          </a:p>
          <a:p>
            <a:pPr>
              <a:lnSpc>
                <a:spcPct val="100000"/>
              </a:lnSpc>
              <a:spcBef>
                <a:spcPts val="0"/>
              </a:spcBef>
            </a:pPr>
            <a:endParaRPr lang="en-GB" sz="1050" dirty="0"/>
          </a:p>
          <a:p>
            <a:pPr>
              <a:lnSpc>
                <a:spcPct val="100000"/>
              </a:lnSpc>
              <a:spcBef>
                <a:spcPts val="0"/>
              </a:spcBef>
            </a:pPr>
            <a:endParaRPr lang="en-GB" sz="1050" dirty="0"/>
          </a:p>
        </p:txBody>
      </p:sp>
      <p:sp>
        <p:nvSpPr>
          <p:cNvPr id="4" name="Text Placeholder 3">
            <a:extLst>
              <a:ext uri="{FF2B5EF4-FFF2-40B4-BE49-F238E27FC236}">
                <a16:creationId xmlns:a16="http://schemas.microsoft.com/office/drawing/2014/main" id="{2E05C564-6F13-C445-8717-625C811FEBC5}"/>
              </a:ext>
            </a:extLst>
          </p:cNvPr>
          <p:cNvSpPr>
            <a:spLocks noGrp="1"/>
          </p:cNvSpPr>
          <p:nvPr>
            <p:ph type="body" sz="quarter" idx="11"/>
          </p:nvPr>
        </p:nvSpPr>
        <p:spPr/>
        <p:txBody>
          <a:bodyPr/>
          <a:lstStyle/>
          <a:p>
            <a:pPr lvl="0">
              <a:defRPr/>
            </a:pPr>
            <a:r>
              <a:rPr lang="en-US" dirty="0"/>
              <a:t>© 2024 King’s College London. All rights reserved</a:t>
            </a:r>
          </a:p>
          <a:p>
            <a:pPr lvl="0"/>
            <a:endParaRPr lang="en-US" dirty="0"/>
          </a:p>
          <a:p>
            <a:endParaRPr lang="en-US" dirty="0"/>
          </a:p>
        </p:txBody>
      </p:sp>
    </p:spTree>
    <p:extLst>
      <p:ext uri="{BB962C8B-B14F-4D97-AF65-F5344CB8AC3E}">
        <p14:creationId xmlns:p14="http://schemas.microsoft.com/office/powerpoint/2010/main" val="4152590368"/>
      </p:ext>
    </p:extLst>
  </p:cSld>
  <p:clrMapOvr>
    <a:masterClrMapping/>
  </p:clrMapOvr>
  <p:transition>
    <p:fade/>
  </p:transition>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12530</TotalTime>
  <Words>2348</Words>
  <Application>Microsoft Office PowerPoint</Application>
  <PresentationFormat>Widescreen</PresentationFormat>
  <Paragraphs>136</Paragraphs>
  <Slides>25</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Yu Mincho</vt:lpstr>
      <vt:lpstr>Arial</vt:lpstr>
      <vt:lpstr>Calibri</vt:lpstr>
      <vt:lpstr>Calibri Light</vt:lpstr>
      <vt:lpstr>Georgia</vt:lpstr>
      <vt:lpstr>Symbol</vt:lpstr>
      <vt:lpstr>Wingdings</vt:lpstr>
      <vt:lpstr>Office Theme</vt:lpstr>
      <vt:lpstr>EU Antitrust Law’s Resilience: The Good, the Bad, and the Ugly</vt:lpstr>
      <vt:lpstr>PowerPoint Presentation</vt:lpstr>
      <vt:lpstr>Legal Resilience</vt:lpstr>
      <vt:lpstr>Law and change</vt:lpstr>
      <vt:lpstr>Legal resilience – Definition</vt:lpstr>
      <vt:lpstr>Legal resilience – Definition</vt:lpstr>
      <vt:lpstr>Legal resilience – Assessment</vt:lpstr>
      <vt:lpstr>Design features</vt:lpstr>
      <vt:lpstr>Resilience capabilities (I)</vt:lpstr>
      <vt:lpstr>Resilience capabilities (I)</vt:lpstr>
      <vt:lpstr>Resilience vulnerabilities (I)</vt:lpstr>
      <vt:lpstr>Resilience vulnerabilities (I)</vt:lpstr>
      <vt:lpstr>Resilience vulnerabilities (II)</vt:lpstr>
      <vt:lpstr>Resilience choices</vt:lpstr>
      <vt:lpstr>Examples (I)</vt:lpstr>
      <vt:lpstr>Examples (II)</vt:lpstr>
      <vt:lpstr>Examples (III)</vt:lpstr>
      <vt:lpstr>Ramifications (I)</vt:lpstr>
      <vt:lpstr>Ramifications (II)</vt:lpstr>
      <vt:lpstr>Lessons and recommendations</vt:lpstr>
      <vt:lpstr>Lessons</vt:lpstr>
      <vt:lpstr>PowerPoint Presentation</vt:lpstr>
      <vt:lpstr>Recommendations</vt:lpstr>
      <vt:lpstr>Looking ahead</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East Anglia presentation</dc:title>
  <dc:creator>Andriani Kalintiri</dc:creator>
  <cp:lastModifiedBy>Andriani Kalintiri</cp:lastModifiedBy>
  <cp:revision>1470</cp:revision>
  <dcterms:created xsi:type="dcterms:W3CDTF">2021-02-26T12:39:34Z</dcterms:created>
  <dcterms:modified xsi:type="dcterms:W3CDTF">2024-11-19T10:08:33Z</dcterms:modified>
</cp:coreProperties>
</file>