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3" r:id="rId1"/>
  </p:sldMasterIdLst>
  <p:notesMasterIdLst>
    <p:notesMasterId r:id="rId15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08" autoAdjust="0"/>
    <p:restoredTop sz="60936" autoAdjust="0"/>
  </p:normalViewPr>
  <p:slideViewPr>
    <p:cSldViewPr snapToGrid="0" snapToObjects="1">
      <p:cViewPr varScale="1">
        <p:scale>
          <a:sx n="70" d="100"/>
          <a:sy n="70" d="100"/>
        </p:scale>
        <p:origin x="160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76E935-CDCA-412C-9B7E-D9F1F7F378F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DFBCC39-F6D3-41D6-BC39-D24BB2800363}">
      <dgm:prSet/>
      <dgm:spPr/>
      <dgm:t>
        <a:bodyPr/>
        <a:lstStyle/>
        <a:p>
          <a:r>
            <a:rPr lang="en-GB" dirty="0"/>
            <a:t>‘…</a:t>
          </a:r>
          <a:r>
            <a:rPr lang="en-GB" b="1" dirty="0"/>
            <a:t>we lack the geographical and social map of EU law’s embeddedness in European societies</a:t>
          </a:r>
          <a:r>
            <a:rPr lang="en-GB" dirty="0"/>
            <a:t>’ (A. </a:t>
          </a:r>
          <a:r>
            <a:rPr lang="en-GB" dirty="0" err="1"/>
            <a:t>Vauchez</a:t>
          </a:r>
          <a:r>
            <a:rPr lang="en-GB" dirty="0"/>
            <a:t>, editorial, </a:t>
          </a:r>
          <a:r>
            <a:rPr lang="en-GB" i="1" dirty="0"/>
            <a:t>Maastricht Journal of European and Comparative Law, </a:t>
          </a:r>
          <a:r>
            <a:rPr lang="en-GB" dirty="0"/>
            <a:t>2020)</a:t>
          </a:r>
          <a:endParaRPr lang="en-US" dirty="0"/>
        </a:p>
      </dgm:t>
    </dgm:pt>
    <dgm:pt modelId="{5710A1E1-A906-46D9-A5EE-2643BA906E4B}" type="parTrans" cxnId="{5B706B58-0C79-4372-B032-D9AE76BB2271}">
      <dgm:prSet/>
      <dgm:spPr/>
      <dgm:t>
        <a:bodyPr/>
        <a:lstStyle/>
        <a:p>
          <a:endParaRPr lang="en-US"/>
        </a:p>
      </dgm:t>
    </dgm:pt>
    <dgm:pt modelId="{254DCCB5-2CAD-4B70-881B-F331FE0AE33E}" type="sibTrans" cxnId="{5B706B58-0C79-4372-B032-D9AE76BB2271}">
      <dgm:prSet/>
      <dgm:spPr/>
      <dgm:t>
        <a:bodyPr/>
        <a:lstStyle/>
        <a:p>
          <a:endParaRPr lang="en-US"/>
        </a:p>
      </dgm:t>
    </dgm:pt>
    <dgm:pt modelId="{BAD307F0-3C1D-43B7-A22D-0010B32E1CCA}">
      <dgm:prSet/>
      <dgm:spPr/>
      <dgm:t>
        <a:bodyPr/>
        <a:lstStyle/>
        <a:p>
          <a:r>
            <a:rPr lang="en-GB" dirty="0"/>
            <a:t>Focus on </a:t>
          </a:r>
          <a:r>
            <a:rPr lang="en-GB" b="1" dirty="0"/>
            <a:t>litigation</a:t>
          </a:r>
        </a:p>
        <a:p>
          <a:r>
            <a:rPr lang="en-GB" dirty="0"/>
            <a:t>J. </a:t>
          </a:r>
          <a:r>
            <a:rPr lang="en-GB" dirty="0" err="1"/>
            <a:t>Joevenaars</a:t>
          </a:r>
          <a:r>
            <a:rPr lang="en-GB" dirty="0"/>
            <a:t> 2020 / Lola Avril 2019 / Daniel Kelemen &amp; Tommaso </a:t>
          </a:r>
          <a:r>
            <a:rPr lang="en-GB" dirty="0" err="1"/>
            <a:t>Pavone</a:t>
          </a:r>
          <a:r>
            <a:rPr lang="en-GB" dirty="0"/>
            <a:t> 2018 / Mala Loth 2021</a:t>
          </a:r>
          <a:endParaRPr lang="en-US" dirty="0"/>
        </a:p>
      </dgm:t>
    </dgm:pt>
    <dgm:pt modelId="{61D91FAC-0DB9-4F3A-82CC-6EA0EC859997}" type="parTrans" cxnId="{6C19D0BB-4BE5-45D8-BDD5-AF40547D4584}">
      <dgm:prSet/>
      <dgm:spPr/>
      <dgm:t>
        <a:bodyPr/>
        <a:lstStyle/>
        <a:p>
          <a:endParaRPr lang="en-US"/>
        </a:p>
      </dgm:t>
    </dgm:pt>
    <dgm:pt modelId="{1CC35868-64D3-42F7-9B24-01C5DA622250}" type="sibTrans" cxnId="{6C19D0BB-4BE5-45D8-BDD5-AF40547D4584}">
      <dgm:prSet/>
      <dgm:spPr/>
      <dgm:t>
        <a:bodyPr/>
        <a:lstStyle/>
        <a:p>
          <a:endParaRPr lang="en-US"/>
        </a:p>
      </dgm:t>
    </dgm:pt>
    <dgm:pt modelId="{55E848C4-A8B2-4BF7-B3DE-AA48D0901CD5}">
      <dgm:prSet/>
      <dgm:spPr/>
      <dgm:t>
        <a:bodyPr/>
        <a:lstStyle/>
        <a:p>
          <a:r>
            <a:rPr lang="en-GB" dirty="0"/>
            <a:t>Focus on </a:t>
          </a:r>
          <a:r>
            <a:rPr lang="en-GB" b="1" dirty="0"/>
            <a:t>interest groups </a:t>
          </a:r>
        </a:p>
        <a:p>
          <a:r>
            <a:rPr lang="en-GB" dirty="0"/>
            <a:t>My research on consumer groups (funded by a British Academy-Leverhulme small research grant) </a:t>
          </a:r>
        </a:p>
        <a:p>
          <a:r>
            <a:rPr lang="en-GB" dirty="0"/>
            <a:t>Diffuse </a:t>
          </a:r>
        </a:p>
        <a:p>
          <a:r>
            <a:rPr lang="en-GB" dirty="0"/>
            <a:t>Framed within dynamics of market integration </a:t>
          </a:r>
        </a:p>
        <a:p>
          <a:r>
            <a:rPr lang="en-GB" dirty="0"/>
            <a:t>1979-1992</a:t>
          </a:r>
          <a:endParaRPr lang="en-US" dirty="0"/>
        </a:p>
      </dgm:t>
    </dgm:pt>
    <dgm:pt modelId="{981973DF-9527-43B8-B6DE-D169A49954D6}" type="parTrans" cxnId="{61845011-CE41-484F-BDC9-C321FA87FE18}">
      <dgm:prSet/>
      <dgm:spPr/>
      <dgm:t>
        <a:bodyPr/>
        <a:lstStyle/>
        <a:p>
          <a:endParaRPr lang="en-US"/>
        </a:p>
      </dgm:t>
    </dgm:pt>
    <dgm:pt modelId="{293C3473-5173-4D34-A615-C3DDC697FE92}" type="sibTrans" cxnId="{61845011-CE41-484F-BDC9-C321FA87FE18}">
      <dgm:prSet/>
      <dgm:spPr/>
      <dgm:t>
        <a:bodyPr/>
        <a:lstStyle/>
        <a:p>
          <a:endParaRPr lang="en-US"/>
        </a:p>
      </dgm:t>
    </dgm:pt>
    <dgm:pt modelId="{B66776E2-6DC9-2B4F-8C25-ABF41E40BCB1}" type="pres">
      <dgm:prSet presAssocID="{C276E935-CDCA-412C-9B7E-D9F1F7F378F0}" presName="vert0" presStyleCnt="0">
        <dgm:presLayoutVars>
          <dgm:dir/>
          <dgm:animOne val="branch"/>
          <dgm:animLvl val="lvl"/>
        </dgm:presLayoutVars>
      </dgm:prSet>
      <dgm:spPr/>
    </dgm:pt>
    <dgm:pt modelId="{E736E6A0-8112-CB48-A404-DA79E3D3189D}" type="pres">
      <dgm:prSet presAssocID="{9DFBCC39-F6D3-41D6-BC39-D24BB2800363}" presName="thickLine" presStyleLbl="alignNode1" presStyleIdx="0" presStyleCnt="3"/>
      <dgm:spPr/>
    </dgm:pt>
    <dgm:pt modelId="{C174B316-5D79-3140-BFCC-CBF086F018EB}" type="pres">
      <dgm:prSet presAssocID="{9DFBCC39-F6D3-41D6-BC39-D24BB2800363}" presName="horz1" presStyleCnt="0"/>
      <dgm:spPr/>
    </dgm:pt>
    <dgm:pt modelId="{DCD51B75-8DA5-9444-ACE2-E2B4864E4240}" type="pres">
      <dgm:prSet presAssocID="{9DFBCC39-F6D3-41D6-BC39-D24BB2800363}" presName="tx1" presStyleLbl="revTx" presStyleIdx="0" presStyleCnt="3"/>
      <dgm:spPr/>
    </dgm:pt>
    <dgm:pt modelId="{FE09D6D1-7E6B-AE45-B297-E83748F0B355}" type="pres">
      <dgm:prSet presAssocID="{9DFBCC39-F6D3-41D6-BC39-D24BB2800363}" presName="vert1" presStyleCnt="0"/>
      <dgm:spPr/>
    </dgm:pt>
    <dgm:pt modelId="{3AFEFB9D-ADAB-8542-9F0A-B8F01F7DE3F2}" type="pres">
      <dgm:prSet presAssocID="{BAD307F0-3C1D-43B7-A22D-0010B32E1CCA}" presName="thickLine" presStyleLbl="alignNode1" presStyleIdx="1" presStyleCnt="3"/>
      <dgm:spPr/>
    </dgm:pt>
    <dgm:pt modelId="{1F192FAC-A7DB-2143-884D-273C09955CD7}" type="pres">
      <dgm:prSet presAssocID="{BAD307F0-3C1D-43B7-A22D-0010B32E1CCA}" presName="horz1" presStyleCnt="0"/>
      <dgm:spPr/>
    </dgm:pt>
    <dgm:pt modelId="{96DCD7B1-0D3B-C040-894A-C2CF63A04CDF}" type="pres">
      <dgm:prSet presAssocID="{BAD307F0-3C1D-43B7-A22D-0010B32E1CCA}" presName="tx1" presStyleLbl="revTx" presStyleIdx="1" presStyleCnt="3"/>
      <dgm:spPr/>
    </dgm:pt>
    <dgm:pt modelId="{DAFE3430-E95E-4A4B-B538-CEB27D524A74}" type="pres">
      <dgm:prSet presAssocID="{BAD307F0-3C1D-43B7-A22D-0010B32E1CCA}" presName="vert1" presStyleCnt="0"/>
      <dgm:spPr/>
    </dgm:pt>
    <dgm:pt modelId="{0873C8ED-C038-F245-8720-6273A8152E21}" type="pres">
      <dgm:prSet presAssocID="{55E848C4-A8B2-4BF7-B3DE-AA48D0901CD5}" presName="thickLine" presStyleLbl="alignNode1" presStyleIdx="2" presStyleCnt="3"/>
      <dgm:spPr/>
    </dgm:pt>
    <dgm:pt modelId="{9A1C4A7C-C685-3443-92E7-40E10DD42091}" type="pres">
      <dgm:prSet presAssocID="{55E848C4-A8B2-4BF7-B3DE-AA48D0901CD5}" presName="horz1" presStyleCnt="0"/>
      <dgm:spPr/>
    </dgm:pt>
    <dgm:pt modelId="{D72C5742-2D7C-7440-9E58-A5D827DE692B}" type="pres">
      <dgm:prSet presAssocID="{55E848C4-A8B2-4BF7-B3DE-AA48D0901CD5}" presName="tx1" presStyleLbl="revTx" presStyleIdx="2" presStyleCnt="3"/>
      <dgm:spPr/>
    </dgm:pt>
    <dgm:pt modelId="{353DFE67-3650-6F47-9298-21CE73764E26}" type="pres">
      <dgm:prSet presAssocID="{55E848C4-A8B2-4BF7-B3DE-AA48D0901CD5}" presName="vert1" presStyleCnt="0"/>
      <dgm:spPr/>
    </dgm:pt>
  </dgm:ptLst>
  <dgm:cxnLst>
    <dgm:cxn modelId="{61845011-CE41-484F-BDC9-C321FA87FE18}" srcId="{C276E935-CDCA-412C-9B7E-D9F1F7F378F0}" destId="{55E848C4-A8B2-4BF7-B3DE-AA48D0901CD5}" srcOrd="2" destOrd="0" parTransId="{981973DF-9527-43B8-B6DE-D169A49954D6}" sibTransId="{293C3473-5173-4D34-A615-C3DDC697FE92}"/>
    <dgm:cxn modelId="{09185762-953A-7741-B114-3FF41995141C}" type="presOf" srcId="{55E848C4-A8B2-4BF7-B3DE-AA48D0901CD5}" destId="{D72C5742-2D7C-7440-9E58-A5D827DE692B}" srcOrd="0" destOrd="0" presId="urn:microsoft.com/office/officeart/2008/layout/LinedList"/>
    <dgm:cxn modelId="{3F35656A-BEE8-B741-A2F1-6E02970987C7}" type="presOf" srcId="{C276E935-CDCA-412C-9B7E-D9F1F7F378F0}" destId="{B66776E2-6DC9-2B4F-8C25-ABF41E40BCB1}" srcOrd="0" destOrd="0" presId="urn:microsoft.com/office/officeart/2008/layout/LinedList"/>
    <dgm:cxn modelId="{CB963D56-619A-0042-A944-265563D4B25B}" type="presOf" srcId="{9DFBCC39-F6D3-41D6-BC39-D24BB2800363}" destId="{DCD51B75-8DA5-9444-ACE2-E2B4864E4240}" srcOrd="0" destOrd="0" presId="urn:microsoft.com/office/officeart/2008/layout/LinedList"/>
    <dgm:cxn modelId="{5B706B58-0C79-4372-B032-D9AE76BB2271}" srcId="{C276E935-CDCA-412C-9B7E-D9F1F7F378F0}" destId="{9DFBCC39-F6D3-41D6-BC39-D24BB2800363}" srcOrd="0" destOrd="0" parTransId="{5710A1E1-A906-46D9-A5EE-2643BA906E4B}" sibTransId="{254DCCB5-2CAD-4B70-881B-F331FE0AE33E}"/>
    <dgm:cxn modelId="{6C19D0BB-4BE5-45D8-BDD5-AF40547D4584}" srcId="{C276E935-CDCA-412C-9B7E-D9F1F7F378F0}" destId="{BAD307F0-3C1D-43B7-A22D-0010B32E1CCA}" srcOrd="1" destOrd="0" parTransId="{61D91FAC-0DB9-4F3A-82CC-6EA0EC859997}" sibTransId="{1CC35868-64D3-42F7-9B24-01C5DA622250}"/>
    <dgm:cxn modelId="{172A1BCD-1B38-4948-A900-6B36F68E3157}" type="presOf" srcId="{BAD307F0-3C1D-43B7-A22D-0010B32E1CCA}" destId="{96DCD7B1-0D3B-C040-894A-C2CF63A04CDF}" srcOrd="0" destOrd="0" presId="urn:microsoft.com/office/officeart/2008/layout/LinedList"/>
    <dgm:cxn modelId="{380FCD7F-9D94-5640-BFDD-B1D60259AAFD}" type="presParOf" srcId="{B66776E2-6DC9-2B4F-8C25-ABF41E40BCB1}" destId="{E736E6A0-8112-CB48-A404-DA79E3D3189D}" srcOrd="0" destOrd="0" presId="urn:microsoft.com/office/officeart/2008/layout/LinedList"/>
    <dgm:cxn modelId="{C27BB434-6FC0-6A4C-9CBA-DAABA681C852}" type="presParOf" srcId="{B66776E2-6DC9-2B4F-8C25-ABF41E40BCB1}" destId="{C174B316-5D79-3140-BFCC-CBF086F018EB}" srcOrd="1" destOrd="0" presId="urn:microsoft.com/office/officeart/2008/layout/LinedList"/>
    <dgm:cxn modelId="{36E71CB3-095F-4A45-A3CD-9E3034F1C6A3}" type="presParOf" srcId="{C174B316-5D79-3140-BFCC-CBF086F018EB}" destId="{DCD51B75-8DA5-9444-ACE2-E2B4864E4240}" srcOrd="0" destOrd="0" presId="urn:microsoft.com/office/officeart/2008/layout/LinedList"/>
    <dgm:cxn modelId="{A17674CD-C1A4-124C-92E8-D61BFC266396}" type="presParOf" srcId="{C174B316-5D79-3140-BFCC-CBF086F018EB}" destId="{FE09D6D1-7E6B-AE45-B297-E83748F0B355}" srcOrd="1" destOrd="0" presId="urn:microsoft.com/office/officeart/2008/layout/LinedList"/>
    <dgm:cxn modelId="{2201CE9E-712C-AF40-86EC-B53347CFE399}" type="presParOf" srcId="{B66776E2-6DC9-2B4F-8C25-ABF41E40BCB1}" destId="{3AFEFB9D-ADAB-8542-9F0A-B8F01F7DE3F2}" srcOrd="2" destOrd="0" presId="urn:microsoft.com/office/officeart/2008/layout/LinedList"/>
    <dgm:cxn modelId="{877A1DD1-D6B0-F444-8909-9F294F78BD9E}" type="presParOf" srcId="{B66776E2-6DC9-2B4F-8C25-ABF41E40BCB1}" destId="{1F192FAC-A7DB-2143-884D-273C09955CD7}" srcOrd="3" destOrd="0" presId="urn:microsoft.com/office/officeart/2008/layout/LinedList"/>
    <dgm:cxn modelId="{1321ABD9-8AF3-EC43-B5AF-43566EF4FD96}" type="presParOf" srcId="{1F192FAC-A7DB-2143-884D-273C09955CD7}" destId="{96DCD7B1-0D3B-C040-894A-C2CF63A04CDF}" srcOrd="0" destOrd="0" presId="urn:microsoft.com/office/officeart/2008/layout/LinedList"/>
    <dgm:cxn modelId="{CDBB7B85-6600-BD42-83DC-F1B9FB04DDFA}" type="presParOf" srcId="{1F192FAC-A7DB-2143-884D-273C09955CD7}" destId="{DAFE3430-E95E-4A4B-B538-CEB27D524A74}" srcOrd="1" destOrd="0" presId="urn:microsoft.com/office/officeart/2008/layout/LinedList"/>
    <dgm:cxn modelId="{608EC49C-EBB6-EC47-98C0-1B54EF47AD8E}" type="presParOf" srcId="{B66776E2-6DC9-2B4F-8C25-ABF41E40BCB1}" destId="{0873C8ED-C038-F245-8720-6273A8152E21}" srcOrd="4" destOrd="0" presId="urn:microsoft.com/office/officeart/2008/layout/LinedList"/>
    <dgm:cxn modelId="{0628C0BD-0D1B-4D47-AA93-049FBF233972}" type="presParOf" srcId="{B66776E2-6DC9-2B4F-8C25-ABF41E40BCB1}" destId="{9A1C4A7C-C685-3443-92E7-40E10DD42091}" srcOrd="5" destOrd="0" presId="urn:microsoft.com/office/officeart/2008/layout/LinedList"/>
    <dgm:cxn modelId="{CDA63168-D830-8C4B-85C7-493BC44013E4}" type="presParOf" srcId="{9A1C4A7C-C685-3443-92E7-40E10DD42091}" destId="{D72C5742-2D7C-7440-9E58-A5D827DE692B}" srcOrd="0" destOrd="0" presId="urn:microsoft.com/office/officeart/2008/layout/LinedList"/>
    <dgm:cxn modelId="{640CAF46-FF7A-D84D-9F57-35C7C4DC752E}" type="presParOf" srcId="{9A1C4A7C-C685-3443-92E7-40E10DD42091}" destId="{353DFE67-3650-6F47-9298-21CE73764E2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D0C13D-C54F-4DAD-B3EF-3FABBFCDD0B4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84D44A2-6AD6-4DD4-A47B-F52F8A3D5A57}">
      <dgm:prSet/>
      <dgm:spPr/>
      <dgm:t>
        <a:bodyPr/>
        <a:lstStyle/>
        <a:p>
          <a:r>
            <a:rPr lang="en-US" i="1" dirty="0"/>
            <a:t>Periodization</a:t>
          </a:r>
        </a:p>
        <a:p>
          <a:r>
            <a:rPr lang="en-US" dirty="0"/>
            <a:t>Stretch time frame to examine impact of changes in law and policy on society  </a:t>
          </a:r>
        </a:p>
      </dgm:t>
    </dgm:pt>
    <dgm:pt modelId="{E699959F-9CDE-498D-B72C-7FA8F7290E5A}" type="parTrans" cxnId="{7E887618-A7FD-452D-974E-B344CCEFBB06}">
      <dgm:prSet/>
      <dgm:spPr/>
      <dgm:t>
        <a:bodyPr/>
        <a:lstStyle/>
        <a:p>
          <a:endParaRPr lang="en-US"/>
        </a:p>
      </dgm:t>
    </dgm:pt>
    <dgm:pt modelId="{E2170EA3-B53E-4555-AEE8-01FCFE3740FC}" type="sibTrans" cxnId="{7E887618-A7FD-452D-974E-B344CCEFBB06}">
      <dgm:prSet/>
      <dgm:spPr/>
      <dgm:t>
        <a:bodyPr/>
        <a:lstStyle/>
        <a:p>
          <a:endParaRPr lang="en-US"/>
        </a:p>
      </dgm:t>
    </dgm:pt>
    <dgm:pt modelId="{27C49F7B-A7D1-4CFF-B411-ED39C7A05A55}">
      <dgm:prSet/>
      <dgm:spPr/>
      <dgm:t>
        <a:bodyPr/>
        <a:lstStyle/>
        <a:p>
          <a:r>
            <a:rPr lang="en-US" i="1" dirty="0"/>
            <a:t>‘Shades of grey’</a:t>
          </a:r>
        </a:p>
        <a:p>
          <a:r>
            <a:rPr lang="en-US" dirty="0"/>
            <a:t>Acceptance / resistance / indifference  </a:t>
          </a:r>
        </a:p>
      </dgm:t>
    </dgm:pt>
    <dgm:pt modelId="{5645EA97-3D21-4071-B23A-559400347F6E}" type="parTrans" cxnId="{EF5D7EAB-9E38-4244-982C-84DF88C691B7}">
      <dgm:prSet/>
      <dgm:spPr/>
      <dgm:t>
        <a:bodyPr/>
        <a:lstStyle/>
        <a:p>
          <a:endParaRPr lang="en-US"/>
        </a:p>
      </dgm:t>
    </dgm:pt>
    <dgm:pt modelId="{64B7F785-F18C-407C-A36F-9CD0EE1576A1}" type="sibTrans" cxnId="{EF5D7EAB-9E38-4244-982C-84DF88C691B7}">
      <dgm:prSet/>
      <dgm:spPr/>
      <dgm:t>
        <a:bodyPr/>
        <a:lstStyle/>
        <a:p>
          <a:endParaRPr lang="en-US"/>
        </a:p>
      </dgm:t>
    </dgm:pt>
    <dgm:pt modelId="{DE1C62F0-FE63-A34B-B877-6D70D61C8139}" type="pres">
      <dgm:prSet presAssocID="{8FD0C13D-C54F-4DAD-B3EF-3FABBFCDD0B4}" presName="vert0" presStyleCnt="0">
        <dgm:presLayoutVars>
          <dgm:dir/>
          <dgm:animOne val="branch"/>
          <dgm:animLvl val="lvl"/>
        </dgm:presLayoutVars>
      </dgm:prSet>
      <dgm:spPr/>
    </dgm:pt>
    <dgm:pt modelId="{D5FD0A9A-0838-0245-BE92-A93C52C1E64E}" type="pres">
      <dgm:prSet presAssocID="{484D44A2-6AD6-4DD4-A47B-F52F8A3D5A57}" presName="thickLine" presStyleLbl="alignNode1" presStyleIdx="0" presStyleCnt="2"/>
      <dgm:spPr/>
    </dgm:pt>
    <dgm:pt modelId="{9630035C-60D7-E14B-97AC-394ACADC7A4A}" type="pres">
      <dgm:prSet presAssocID="{484D44A2-6AD6-4DD4-A47B-F52F8A3D5A57}" presName="horz1" presStyleCnt="0"/>
      <dgm:spPr/>
    </dgm:pt>
    <dgm:pt modelId="{6540C0FB-9A33-AA4B-80FD-6C0AB705F38C}" type="pres">
      <dgm:prSet presAssocID="{484D44A2-6AD6-4DD4-A47B-F52F8A3D5A57}" presName="tx1" presStyleLbl="revTx" presStyleIdx="0" presStyleCnt="2"/>
      <dgm:spPr/>
    </dgm:pt>
    <dgm:pt modelId="{E2EC359C-6215-4C46-8806-227F31A96FE5}" type="pres">
      <dgm:prSet presAssocID="{484D44A2-6AD6-4DD4-A47B-F52F8A3D5A57}" presName="vert1" presStyleCnt="0"/>
      <dgm:spPr/>
    </dgm:pt>
    <dgm:pt modelId="{4E7294EF-B23A-8448-A805-1A037C51A7AF}" type="pres">
      <dgm:prSet presAssocID="{27C49F7B-A7D1-4CFF-B411-ED39C7A05A55}" presName="thickLine" presStyleLbl="alignNode1" presStyleIdx="1" presStyleCnt="2"/>
      <dgm:spPr/>
    </dgm:pt>
    <dgm:pt modelId="{391A6FF2-2EF4-C146-8AFC-87967B17AAE0}" type="pres">
      <dgm:prSet presAssocID="{27C49F7B-A7D1-4CFF-B411-ED39C7A05A55}" presName="horz1" presStyleCnt="0"/>
      <dgm:spPr/>
    </dgm:pt>
    <dgm:pt modelId="{41428219-EC54-754B-AC10-CB84BD19D2F0}" type="pres">
      <dgm:prSet presAssocID="{27C49F7B-A7D1-4CFF-B411-ED39C7A05A55}" presName="tx1" presStyleLbl="revTx" presStyleIdx="1" presStyleCnt="2"/>
      <dgm:spPr/>
    </dgm:pt>
    <dgm:pt modelId="{AB7D71FF-75CA-6F40-A026-1C97882F5623}" type="pres">
      <dgm:prSet presAssocID="{27C49F7B-A7D1-4CFF-B411-ED39C7A05A55}" presName="vert1" presStyleCnt="0"/>
      <dgm:spPr/>
    </dgm:pt>
  </dgm:ptLst>
  <dgm:cxnLst>
    <dgm:cxn modelId="{7E887618-A7FD-452D-974E-B344CCEFBB06}" srcId="{8FD0C13D-C54F-4DAD-B3EF-3FABBFCDD0B4}" destId="{484D44A2-6AD6-4DD4-A47B-F52F8A3D5A57}" srcOrd="0" destOrd="0" parTransId="{E699959F-9CDE-498D-B72C-7FA8F7290E5A}" sibTransId="{E2170EA3-B53E-4555-AEE8-01FCFE3740FC}"/>
    <dgm:cxn modelId="{A5AA5A2D-F685-6B43-A7E7-19B1EB350A1F}" type="presOf" srcId="{8FD0C13D-C54F-4DAD-B3EF-3FABBFCDD0B4}" destId="{DE1C62F0-FE63-A34B-B877-6D70D61C8139}" srcOrd="0" destOrd="0" presId="urn:microsoft.com/office/officeart/2008/layout/LinedList"/>
    <dgm:cxn modelId="{45062435-EC76-DC4D-B8AD-61F3FD11CFAA}" type="presOf" srcId="{484D44A2-6AD6-4DD4-A47B-F52F8A3D5A57}" destId="{6540C0FB-9A33-AA4B-80FD-6C0AB705F38C}" srcOrd="0" destOrd="0" presId="urn:microsoft.com/office/officeart/2008/layout/LinedList"/>
    <dgm:cxn modelId="{EF5D7EAB-9E38-4244-982C-84DF88C691B7}" srcId="{8FD0C13D-C54F-4DAD-B3EF-3FABBFCDD0B4}" destId="{27C49F7B-A7D1-4CFF-B411-ED39C7A05A55}" srcOrd="1" destOrd="0" parTransId="{5645EA97-3D21-4071-B23A-559400347F6E}" sibTransId="{64B7F785-F18C-407C-A36F-9CD0EE1576A1}"/>
    <dgm:cxn modelId="{DEDD48BB-17FD-384F-B45F-886C5993E4D1}" type="presOf" srcId="{27C49F7B-A7D1-4CFF-B411-ED39C7A05A55}" destId="{41428219-EC54-754B-AC10-CB84BD19D2F0}" srcOrd="0" destOrd="0" presId="urn:microsoft.com/office/officeart/2008/layout/LinedList"/>
    <dgm:cxn modelId="{8ED39A1D-D158-9943-8F77-5AB8FA49A852}" type="presParOf" srcId="{DE1C62F0-FE63-A34B-B877-6D70D61C8139}" destId="{D5FD0A9A-0838-0245-BE92-A93C52C1E64E}" srcOrd="0" destOrd="0" presId="urn:microsoft.com/office/officeart/2008/layout/LinedList"/>
    <dgm:cxn modelId="{0FEBA32E-BF20-8F45-8035-15CA5BC6DAAA}" type="presParOf" srcId="{DE1C62F0-FE63-A34B-B877-6D70D61C8139}" destId="{9630035C-60D7-E14B-97AC-394ACADC7A4A}" srcOrd="1" destOrd="0" presId="urn:microsoft.com/office/officeart/2008/layout/LinedList"/>
    <dgm:cxn modelId="{0F589ADA-BBC6-4240-97FC-9776A8AD8B67}" type="presParOf" srcId="{9630035C-60D7-E14B-97AC-394ACADC7A4A}" destId="{6540C0FB-9A33-AA4B-80FD-6C0AB705F38C}" srcOrd="0" destOrd="0" presId="urn:microsoft.com/office/officeart/2008/layout/LinedList"/>
    <dgm:cxn modelId="{78EA69E4-8712-2841-B60E-EF3A41A80223}" type="presParOf" srcId="{9630035C-60D7-E14B-97AC-394ACADC7A4A}" destId="{E2EC359C-6215-4C46-8806-227F31A96FE5}" srcOrd="1" destOrd="0" presId="urn:microsoft.com/office/officeart/2008/layout/LinedList"/>
    <dgm:cxn modelId="{BC05ED54-4E1E-8D43-BC68-A321E17A2704}" type="presParOf" srcId="{DE1C62F0-FE63-A34B-B877-6D70D61C8139}" destId="{4E7294EF-B23A-8448-A805-1A037C51A7AF}" srcOrd="2" destOrd="0" presId="urn:microsoft.com/office/officeart/2008/layout/LinedList"/>
    <dgm:cxn modelId="{2D6ED9B8-F26D-8F4A-8B75-89925545EC98}" type="presParOf" srcId="{DE1C62F0-FE63-A34B-B877-6D70D61C8139}" destId="{391A6FF2-2EF4-C146-8AFC-87967B17AAE0}" srcOrd="3" destOrd="0" presId="urn:microsoft.com/office/officeart/2008/layout/LinedList"/>
    <dgm:cxn modelId="{83FD90C7-308B-CC40-AE34-20D3D3712814}" type="presParOf" srcId="{391A6FF2-2EF4-C146-8AFC-87967B17AAE0}" destId="{41428219-EC54-754B-AC10-CB84BD19D2F0}" srcOrd="0" destOrd="0" presId="urn:microsoft.com/office/officeart/2008/layout/LinedList"/>
    <dgm:cxn modelId="{4F79472F-00E2-4844-BD6B-4A6C2D9B813C}" type="presParOf" srcId="{391A6FF2-2EF4-C146-8AFC-87967B17AAE0}" destId="{AB7D71FF-75CA-6F40-A026-1C97882F562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6E6A0-8112-CB48-A404-DA79E3D3189D}">
      <dsp:nvSpPr>
        <dsp:cNvPr id="0" name=""/>
        <dsp:cNvSpPr/>
      </dsp:nvSpPr>
      <dsp:spPr>
        <a:xfrm>
          <a:off x="0" y="1600"/>
          <a:ext cx="4038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D51B75-8DA5-9444-ACE2-E2B4864E4240}">
      <dsp:nvSpPr>
        <dsp:cNvPr id="0" name=""/>
        <dsp:cNvSpPr/>
      </dsp:nvSpPr>
      <dsp:spPr>
        <a:xfrm>
          <a:off x="0" y="1600"/>
          <a:ext cx="4038652" cy="1091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‘…</a:t>
          </a:r>
          <a:r>
            <a:rPr lang="en-GB" sz="900" b="1" kern="1200" dirty="0"/>
            <a:t>we lack the geographical and social map of EU law’s embeddedness in European societies</a:t>
          </a:r>
          <a:r>
            <a:rPr lang="en-GB" sz="900" kern="1200" dirty="0"/>
            <a:t>’ (A. </a:t>
          </a:r>
          <a:r>
            <a:rPr lang="en-GB" sz="900" kern="1200" dirty="0" err="1"/>
            <a:t>Vauchez</a:t>
          </a:r>
          <a:r>
            <a:rPr lang="en-GB" sz="900" kern="1200" dirty="0"/>
            <a:t>, editorial, </a:t>
          </a:r>
          <a:r>
            <a:rPr lang="en-GB" sz="900" i="1" kern="1200" dirty="0"/>
            <a:t>Maastricht Journal of European and Comparative Law, </a:t>
          </a:r>
          <a:r>
            <a:rPr lang="en-GB" sz="900" kern="1200" dirty="0"/>
            <a:t>2020)</a:t>
          </a:r>
          <a:endParaRPr lang="en-US" sz="900" kern="1200" dirty="0"/>
        </a:p>
      </dsp:txBody>
      <dsp:txXfrm>
        <a:off x="0" y="1600"/>
        <a:ext cx="4038652" cy="1091207"/>
      </dsp:txXfrm>
    </dsp:sp>
    <dsp:sp modelId="{3AFEFB9D-ADAB-8542-9F0A-B8F01F7DE3F2}">
      <dsp:nvSpPr>
        <dsp:cNvPr id="0" name=""/>
        <dsp:cNvSpPr/>
      </dsp:nvSpPr>
      <dsp:spPr>
        <a:xfrm>
          <a:off x="0" y="1092808"/>
          <a:ext cx="4038652" cy="0"/>
        </a:xfrm>
        <a:prstGeom prst="line">
          <a:avLst/>
        </a:prstGeom>
        <a:solidFill>
          <a:schemeClr val="accent2">
            <a:hueOff val="-6790896"/>
            <a:satOff val="36152"/>
            <a:lumOff val="5588"/>
            <a:alphaOff val="0"/>
          </a:schemeClr>
        </a:solidFill>
        <a:ln w="12700" cap="flat" cmpd="sng" algn="ctr">
          <a:solidFill>
            <a:schemeClr val="accent2">
              <a:hueOff val="-6790896"/>
              <a:satOff val="36152"/>
              <a:lumOff val="5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CD7B1-0D3B-C040-894A-C2CF63A04CDF}">
      <dsp:nvSpPr>
        <dsp:cNvPr id="0" name=""/>
        <dsp:cNvSpPr/>
      </dsp:nvSpPr>
      <dsp:spPr>
        <a:xfrm>
          <a:off x="0" y="1092808"/>
          <a:ext cx="4038652" cy="1091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Focus on </a:t>
          </a:r>
          <a:r>
            <a:rPr lang="en-GB" sz="900" b="1" kern="1200" dirty="0"/>
            <a:t>litigation</a:t>
          </a:r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J. </a:t>
          </a:r>
          <a:r>
            <a:rPr lang="en-GB" sz="900" kern="1200" dirty="0" err="1"/>
            <a:t>Joevenaars</a:t>
          </a:r>
          <a:r>
            <a:rPr lang="en-GB" sz="900" kern="1200" dirty="0"/>
            <a:t> 2020 / Lola Avril 2019 / Daniel Kelemen &amp; Tommaso </a:t>
          </a:r>
          <a:r>
            <a:rPr lang="en-GB" sz="900" kern="1200" dirty="0" err="1"/>
            <a:t>Pavone</a:t>
          </a:r>
          <a:r>
            <a:rPr lang="en-GB" sz="900" kern="1200" dirty="0"/>
            <a:t> 2018 / Mala Loth 2021</a:t>
          </a:r>
          <a:endParaRPr lang="en-US" sz="900" kern="1200" dirty="0"/>
        </a:p>
      </dsp:txBody>
      <dsp:txXfrm>
        <a:off x="0" y="1092808"/>
        <a:ext cx="4038652" cy="1091207"/>
      </dsp:txXfrm>
    </dsp:sp>
    <dsp:sp modelId="{0873C8ED-C038-F245-8720-6273A8152E21}">
      <dsp:nvSpPr>
        <dsp:cNvPr id="0" name=""/>
        <dsp:cNvSpPr/>
      </dsp:nvSpPr>
      <dsp:spPr>
        <a:xfrm>
          <a:off x="0" y="2184015"/>
          <a:ext cx="4038652" cy="0"/>
        </a:xfrm>
        <a:prstGeom prst="line">
          <a:avLst/>
        </a:prstGeom>
        <a:solidFill>
          <a:schemeClr val="accent2">
            <a:hueOff val="-13581792"/>
            <a:satOff val="72304"/>
            <a:lumOff val="11176"/>
            <a:alphaOff val="0"/>
          </a:schemeClr>
        </a:solidFill>
        <a:ln w="12700" cap="flat" cmpd="sng" algn="ctr">
          <a:solidFill>
            <a:schemeClr val="accent2">
              <a:hueOff val="-13581792"/>
              <a:satOff val="72304"/>
              <a:lumOff val="11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C5742-2D7C-7440-9E58-A5D827DE692B}">
      <dsp:nvSpPr>
        <dsp:cNvPr id="0" name=""/>
        <dsp:cNvSpPr/>
      </dsp:nvSpPr>
      <dsp:spPr>
        <a:xfrm>
          <a:off x="0" y="2184015"/>
          <a:ext cx="4038652" cy="1091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Focus on </a:t>
          </a:r>
          <a:r>
            <a:rPr lang="en-GB" sz="900" b="1" kern="1200" dirty="0"/>
            <a:t>interest groups </a:t>
          </a:r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My research on consumer groups (funded by a British Academy-Leverhulme small research grant) </a:t>
          </a:r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Diffuse </a:t>
          </a:r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Framed within dynamics of market integration </a:t>
          </a:r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1979-1992</a:t>
          </a:r>
          <a:endParaRPr lang="en-US" sz="900" kern="1200" dirty="0"/>
        </a:p>
      </dsp:txBody>
      <dsp:txXfrm>
        <a:off x="0" y="2184015"/>
        <a:ext cx="4038652" cy="10912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D0A9A-0838-0245-BE92-A93C52C1E64E}">
      <dsp:nvSpPr>
        <dsp:cNvPr id="0" name=""/>
        <dsp:cNvSpPr/>
      </dsp:nvSpPr>
      <dsp:spPr>
        <a:xfrm>
          <a:off x="0" y="0"/>
          <a:ext cx="687951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40C0FB-9A33-AA4B-80FD-6C0AB705F38C}">
      <dsp:nvSpPr>
        <dsp:cNvPr id="0" name=""/>
        <dsp:cNvSpPr/>
      </dsp:nvSpPr>
      <dsp:spPr>
        <a:xfrm>
          <a:off x="0" y="0"/>
          <a:ext cx="6879517" cy="2986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i="1" kern="1200" dirty="0"/>
            <a:t>Periodization</a:t>
          </a:r>
        </a:p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Stretch time frame to examine impact of changes in law and policy on society  </a:t>
          </a:r>
        </a:p>
      </dsp:txBody>
      <dsp:txXfrm>
        <a:off x="0" y="0"/>
        <a:ext cx="6879517" cy="2986615"/>
      </dsp:txXfrm>
    </dsp:sp>
    <dsp:sp modelId="{4E7294EF-B23A-8448-A805-1A037C51A7AF}">
      <dsp:nvSpPr>
        <dsp:cNvPr id="0" name=""/>
        <dsp:cNvSpPr/>
      </dsp:nvSpPr>
      <dsp:spPr>
        <a:xfrm>
          <a:off x="0" y="2986615"/>
          <a:ext cx="6879517" cy="0"/>
        </a:xfrm>
        <a:prstGeom prst="line">
          <a:avLst/>
        </a:prstGeom>
        <a:solidFill>
          <a:schemeClr val="accent5">
            <a:hueOff val="-14057206"/>
            <a:satOff val="-21591"/>
            <a:lumOff val="-10197"/>
            <a:alphaOff val="0"/>
          </a:schemeClr>
        </a:solidFill>
        <a:ln w="12700" cap="flat" cmpd="sng" algn="ctr">
          <a:solidFill>
            <a:schemeClr val="accent5">
              <a:hueOff val="-14057206"/>
              <a:satOff val="-21591"/>
              <a:lumOff val="-101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428219-EC54-754B-AC10-CB84BD19D2F0}">
      <dsp:nvSpPr>
        <dsp:cNvPr id="0" name=""/>
        <dsp:cNvSpPr/>
      </dsp:nvSpPr>
      <dsp:spPr>
        <a:xfrm>
          <a:off x="0" y="2986615"/>
          <a:ext cx="6879517" cy="2986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i="1" kern="1200" dirty="0"/>
            <a:t>‘Shades of grey’</a:t>
          </a:r>
        </a:p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Acceptance / resistance / indifference  </a:t>
          </a:r>
        </a:p>
      </dsp:txBody>
      <dsp:txXfrm>
        <a:off x="0" y="2986615"/>
        <a:ext cx="6879517" cy="29866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27C17-5400-4A27-B768-FBC8FBD62C3C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CF5F0-E489-4DAD-845A-D22F3B4CD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08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CF5F0-E489-4DAD-845A-D22F3B4CD81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7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48618E9-EE2D-4864-9EEE-58939BD4FB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17D1EC0-23FF-4FC8-B22D-E34878EAA4C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B929A7-258C-4469-AAB4-A67D713F7A8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A635CDB-2D00-49D5-B26E-0694A25000C7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4288D7A-F857-418D-92F2-368E841B9F27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84F50-7F3C-4A4A-877E-FFD9EC7CD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1E64C1-F4C0-4A94-B319-BB1A0A2450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3D8374-8052-417F-AB69-B97EAC43D51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7750734-4D51-4019-A003-38A3DE49B43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B693D1-DBA2-4D3B-9B37-D9EE8C4112F4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CD3EA8-E4C0-4AF6-817F-F9F29157A499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170FB3-B397-4AC9-85FD-65388F26D90A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5EC0B9-49C7-4777-AEC5-B5EF8DE40498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02048B-30F7-4434-87A5-140F9BB4BEB1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00A6E2-A41C-4751-8A4E-9A0C5718D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C259517-7BE7-45F9-81C0-3A6362BF143C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652F56-7B71-42B2-AB68-22204A6DF17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059830E-1C3D-4D42-8789-524971CB46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53325A7-86D3-4B52-A7E3-ADDF408B40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D53F46F-EC12-484C-A4E7-791E57687AC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64ED9CA-8950-47B8-A9ED-22B45CE15FB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4429F7B-9FD7-438F-8ECA-3FCAD006180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558100-D455-4B41-890C-BCC898B2D1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2886397-398A-4318-BE16-2CBAC1902F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D32A3A6-CE6E-4ABD-8522-2C8DC88C07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9014C09-5B84-4798-8BDE-C80D76E67B8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A29EB9E-ED9D-4C69-8A26-9A7A0A83056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A2899F9-1795-416F-8F3D-26EEB684DB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3043474-8625-495C-BD06-3627FD286C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32CE47-7631-408E-8DDC-79EE378B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2C8832D-8B8D-4036-B913-2D363143274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CCEFEAF-E87B-4FF2-A947-94CABAA0610D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3A7CD3-94E1-42A9-BAB7-2AFCD9FC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78" y="722903"/>
            <a:ext cx="10495904" cy="246077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7609B-8FD3-4FF7-8EBC-6619CA868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078" y="3428997"/>
            <a:ext cx="10495904" cy="230663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437C4A8-8E3A-4ADA-93B9-64737CE1A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A76F-3401-4F50-AE85-8F2AA247B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02E50-D34E-4DD4-8B3B-55D08F25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3B71-D2FA-4DDC-9C9C-E26F7B59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972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8D6B-70A2-430A-9F5D-DA093D8C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2845-6CA6-4745-A951-25B8D5319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9424-7A20-4BA1-9F60-671A5DBB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D2B2-E17F-402E-8EA3-5C7C1118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3070-8658-4AC0-B2A3-4BE605A8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149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9DB7AC-F7D7-430A-A2A7-CD3EBBF1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6AAF10E-F092-4160-BF4A-FF568555B790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341C04-9B94-4385-A661-7B8C1700049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C1D709-6A0F-409C-B2D0-C248E5622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99BE53-BA11-4B67-BFBB-6281DB50C75D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62D93-31C1-4DFB-A938-E631F89AA9F0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7ECC8DA-0BEC-4508-89D4-12FA35B481F5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DC8E6C-1B78-4B89-82DD-BBA778CD1482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8E5F54A-0315-4B15-B865-1F0460526260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D7F352-DE39-4835-8D3F-69CDEC490F1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D6F20A-F777-4F41-B23B-735A64FA5DA3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BBADBA-0F74-418B-BC50-AD44596C3EF8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18BE26-88E5-457C-8095-745F34D1536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B269E0-E058-4340-B93D-7D40FFF521F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DD9AEE-5501-4385-B339-4616F567B5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D29C61-8926-4C98-882B-AB90108C838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C585F9-B633-4F7E-AADE-75079DC17158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DC6366-5525-4FBC-9886-D4409F6B29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C03CF9-098C-4140-806A-023D3DC3F2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C41BC4-89DF-4EC4-A141-9EF16D8EE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2AD067-E64C-499E-9C0A-A725258744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53DD54-FA2B-4B91-A94E-3C46AE21B38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86AC204-156B-442E-B028-01036BD1F26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03512DE-F013-431A-9F6E-ADDA88FB2D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E95FEE1-61A9-4065-B9F8-5589180AC6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28AA59-C1FA-46C0-BFDD-1C1D3404C8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5C99EE-B791-470A-8639-0357A751EB4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4F4204-F48B-4AF5-B11E-0CE7D972AC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643FE-3966-4B82-9623-C61A56EDD20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DD769C5-B1B1-45BD-A40A-67E6568C843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511707-50C7-48B2-81F7-5C82BF57795C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38D44F3-CCFE-48A0-8414-FFF5E43D91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26FE0-8204-40BB-AD46-4A0C7A475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18115"/>
            <a:ext cx="10312571" cy="278150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5E350-4200-419C-A167-527DD6B77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3753350"/>
            <a:ext cx="10312571" cy="1991572"/>
          </a:xfrm>
        </p:spPr>
        <p:txBody>
          <a:bodyPr/>
          <a:lstStyle>
            <a:lvl1pPr marL="0" indent="0">
              <a:buNone/>
              <a:defRPr lang="en-US" sz="2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741F519-22CF-4C01-B140-5480DBAB3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260790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1550-9064-4767-B70A-3501AF95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1C33-2E8E-4041-9683-12048CB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6992-B921-4F3F-9C4A-0D67E618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5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FDF5-4B31-4F1B-83BA-82A95103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312571" cy="13548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EC9A6-F718-4497-8A75-637EE1745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078" y="2345843"/>
            <a:ext cx="500958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03E57-9695-4508-9778-B3DB1FB5F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5075" y="2345843"/>
            <a:ext cx="5068574" cy="3274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4CEE6-B9DC-4CCC-8F4C-0B4DADFB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85191-5804-47C9-95EB-D49D7157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B0A03-44F6-4299-B45D-E07A0239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7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20E6-CC97-4BD8-92FE-8F36024D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0"/>
            <a:ext cx="10320062" cy="14075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3872FB-EDD5-42FB-8A9A-279EAD4FB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8" y="2331481"/>
            <a:ext cx="4963444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F28C1-95C8-476A-8D93-D580DD39D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1078" y="2954564"/>
            <a:ext cx="4963444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315485-EE1A-41B0-873A-BA9D06E8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3351" y="2331481"/>
            <a:ext cx="4900298" cy="54007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81A6FB-1583-4A1B-A4A7-C65062C57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03351" y="2954564"/>
            <a:ext cx="4900298" cy="2790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29EA7-E61E-4617-9DA9-40B9299B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587" y="6215870"/>
            <a:ext cx="3843779" cy="417126"/>
          </a:xfrm>
        </p:spPr>
        <p:txBody>
          <a:bodyPr/>
          <a:lstStyle/>
          <a:p>
            <a:fld id="{8F72BA41-EC5B-4197-BCC8-0FD2E523CD7A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249CC-EB72-46A6-87D9-5FBDA8E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04EE7-47BE-4ECE-A170-793C4E56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76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E4946-24AD-40DD-95A7-49BA49C2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8" y="722903"/>
            <a:ext cx="10501177" cy="140123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8CF342-49F6-482D-943E-7E50B16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33E5-3797-4FF8-866F-9FD9325A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1078" y="236364"/>
            <a:ext cx="4114800" cy="41712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C1E67-424D-4638-98F8-38E71A41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8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BED274-5EB4-4EF4-B353-E55BD5026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418BE5-560E-4E49-B12D-B555511FED72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49D1162-73B9-420F-BCBE-95039D00CD2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BA76FE-316A-48E2-A03B-4E05691C4348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678FBC-A6AD-4422-BA24-A4172F88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3C5C3E-2D08-43F0-AFAC-E15360CA7D3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BEAC62-AF92-4A65-9790-6F6E0C6C5A1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77D7C5-E76E-4E82-BFC4-9A75D2C8089D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6E0152-96B9-4067-80D3-D9BDE6D7EC9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918AFCC-B9DA-4092-8FBA-2CFEDB03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1EC7D33-C87E-4812-A722-53C5D99272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F239E3-501A-4C3C-9BE4-6BFA0D3126B7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62BF3B-95BB-4188-AAE5-015A0EF3D18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4E5F0F-0124-40D0-A0BF-AE307A0E15F4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ADC3B1-26C7-4CF1-B29D-4D0DEA3E26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0A7DF6E-1132-4A80-9B18-593B1ACD778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F19589-10D8-4A8F-A0B1-F7CE380E3001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E6BB32-C4F8-4914-88D3-7DC5E79D023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F046EE-9DBA-4924-A19C-ED8741F5F81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ABBC44-ABA8-4913-824E-64D34472464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4272B22-1C39-47A0-8551-73666AFBE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8CDFF66-464C-4ABF-BB01-00500A3B75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9FC88-BD3B-4C04-9B90-0FC93C17921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FCAED8-8687-4141-A7C3-0D88ACEDFEC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5038E6-7B32-460F-B804-D6C105FF44C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C5DAE85-AD17-454B-AB64-CEFF52FDAB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C603643-2066-4967-AE4B-9DA143843B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7E9533-9B07-43E3-B939-7BADC01FEE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DCCAAEE-AB2E-4534-893A-3DB109499FB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8BD39A2-970F-4714-AAA6-67EE99A0EAA9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4A1387-348B-4E46-9B65-FDF76ED0EF20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5DAF27-A54D-442A-93E4-BA7F04EAE3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A265F-80A1-448D-A6EB-CE8D6F6EC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5D00D-89E6-4E7A-9A4D-A8CCEB3B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B5AEA-8C38-4776-878C-AB01474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893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C4853C57-22BC-4465-8B37-DC06FE5A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2" y="314485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7C0A6-48E9-4845-9EBF-EF2A3DFD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99914" cy="299658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8B542-2084-485C-ABFC-94340B4C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672" y="708102"/>
            <a:ext cx="5656716" cy="54306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7791F-9546-470D-A174-D75285263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6544"/>
            <a:ext cx="4499914" cy="2162201"/>
          </a:xfrm>
        </p:spPr>
        <p:txBody>
          <a:bodyPr>
            <a:normAutofit/>
          </a:bodyPr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550D594-9D00-4E12-9A7B-8B78EC199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5DEA230-2680-47DD-BD49-FDBF4C1105A5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0BA61D-887F-46F1-B20D-EA4C38D467C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50DFBA-D16D-4AE0-8339-58C4089B94AD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4AAAA5-CEFC-4C25-91D3-5AE49F720DA5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142AD-3FA3-43E4-8A61-61CF1E4156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3755A3-93F4-4EC4-9635-7E89E4AF1D3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BFB588-0AB8-4BD8-9272-1CA867726018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5A6DF3-CF29-4480-A235-EAE88D65A63C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D6FF036-365A-4C15-8E15-0D5BBEBCEA58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85E76FF-4E86-4E42-B67E-B11AAE8D3076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A64CEE-7CED-4EB2-A414-6F2D91E824F9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2C571B-47A6-49EB-A29F-678368BAED9F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60B109-845C-4119-BB66-9887B3859A7D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8B7447-FF64-42D9-B3C6-2BDC6F547ED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FF9B71-8653-450D-AFBE-2140D586FB5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0B9E5A-C1DA-445C-A911-721DF98DDCD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5C9A3DC-A478-4469-9359-34A435689F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DE3299-EED7-4771-A270-F6B02941AD6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434422A-5B59-41DC-8E2A-1A8244580E3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176117-0990-434B-A9D9-B4B9043C54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D6425E-C84A-462F-98F8-D0AB4FC3AF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F13AB68-7321-4AC2-AC60-0F417877D07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75CCE-D06F-49D0-8A47-372C504033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D4B374E-EEBC-4A9C-B3B4-B269EC71985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80A7E6-BBEF-4EF1-B14A-29F26BFCF8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7BC013-9B50-459D-8B8D-F756514A47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8964C0-675D-4807-B795-4B695A8F84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911512-51A8-4CE7-A043-425C809EB5F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C15D1E-0EDF-4AD7-90C7-3D8D64E645D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8265A2D-2A6A-4301-B59F-8BAD98D9A57B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4A4907F-2D1D-49D1-882D-119AA5E1183B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2284-37AB-43F5-98B8-8AB49DBF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8ABAA-E2F7-4C89-99ED-2C340220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2EF12-B2CD-4F3C-9F19-A8691540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51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DA6865-0A03-48FA-AD6E-D5BF8FDE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77E8EB-0DA2-40E4-AD12-1CCD0D262D0B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BFE9F8-907A-4FFC-9FDE-2B51D238C4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DDC323-8732-4007-BB81-1BE917E3B2FF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08FC40-8403-438D-95CA-E4EDC66192A9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11D218-3FEA-4455-9809-91F029FB55AE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541390F-BE50-4E4E-9DA2-B5F23F1A93D8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B3F094-97B5-48E1-A4DE-8BEED2550283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D4DBB43-CB34-4881-9445-A7FE131D5327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71F972-027A-47F0-996C-84BFE45740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C41353D-93C8-43F8-BBDE-7AB6B29EC38C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CF07B24-CBD8-4F09-81EB-504285F8E11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7873BB-1D79-4055-801C-BDA0F9A15136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8D42B-2F35-497E-A26D-9AF008619D43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7F57499-C4D9-4B7D-BADA-38462AA3164E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71F2B9-1FFA-4350-9370-B098459A2324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8FBAFFC-DC8F-4BB4-B405-E4AAA269AED4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94FCE64-D7A5-411A-8795-932DD39F952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B4ECFC-FD43-44CF-B7FA-2A8C565140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9DFBC12-1E1D-44DE-9966-BAB05B24663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9BEF096-361C-478B-81EB-37584119BFE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C81993-CE86-4910-B9CE-B69375BDCEE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75613D7-9FB0-4D33-8784-EC059DE019C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20AFD9-E849-4F42-99B2-928E6098C29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A200B0B-91CD-4D66-ADFC-9585D28310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DB0C45-30CE-4C85-95C6-FFF4977C646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C31604-5F93-436D-A9D2-A48846D4E0D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F1B965-7DE1-4AE3-B28B-DB6847BC52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D9FB65-4392-4D6A-8ACC-8151F682BFE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B40380C-3493-4AFE-BF13-AE68A8D244B4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B21DF1-4859-4991-9C10-F8FA68F41013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54AD212-17DC-4506-AAA0-34A46A0B11C3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5B556E7-762B-4E18-A961-A4F7A9EC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7" y="713677"/>
            <a:ext cx="4434823" cy="3020519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118AF-C54D-406D-AABE-AED6576D1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672" y="713677"/>
            <a:ext cx="5304977" cy="5430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205CDEB9-8DED-4711-8140-4C943FC2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3" y="314330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13C3F-6360-4760-9477-C3831A6E2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587" y="3970330"/>
            <a:ext cx="4434823" cy="2173992"/>
          </a:xfrm>
        </p:spPr>
        <p:txBody>
          <a:bodyPr/>
          <a:lstStyle>
            <a:lvl1pPr marL="0" indent="0">
              <a:buNone/>
              <a:defRPr lang="en-US" sz="2400" b="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92D3B-60EE-4FC5-9ED7-44453008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831E-9B19-4936-8BC9-F62A9B118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1E1D1-F7A2-40D0-91DA-07468A96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499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70F-ACE4-4595-845E-2296BDF8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78CD9-E0B5-4B48-8366-91E6D22C9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AF4B4-44D3-4E29-B235-A1B8682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7BA37-9639-480E-84AB-EA277225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C658-154E-48DE-AD31-813E5170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8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5405209-5179-4359-91ED-1B1A46619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32344F-3BE0-4CE8-B1BD-9ABD425E1C0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99DE306-F4FB-4730-A066-ADF38D73956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B32885-303F-477F-A081-27425944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0C0C0B-4CD0-467D-A382-2B2415102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88DF0F-327F-43A5-AB71-3D32053D83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8A0902-2662-4911-A532-AA6310861479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ABDA4F7-23F4-46D1-8B7E-A21DD84083E1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FC9FC2-8808-438E-8FFB-5FE416BFB5C8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04694E5-71F9-4210-9BE8-FC12CC177BD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37E805-A7E5-4906-B0C5-1373F3DA962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A4CD964-FBD6-41AB-8A02-9509A2BAC11F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CD7FF8-E827-4E0A-BCE2-CCB34EDAC0F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C4AD6BB-F1EE-4FB8-96E8-6890447800EC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E935057-E0A3-4DAE-B9C8-6E818D7A720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8DDF69-1C14-453C-BC3A-37D3FE69DF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C26D82-15BA-4B2E-A42D-2ECA8012D307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7F73B67-E5E9-4000-91DA-034B2127EF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FAC1B5-F0DD-4FC0-B4C9-77CB29DF44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9ACB3DB-54B2-4CEE-A791-C6FC6C758DA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8324004-1030-47D9-B817-425FF6ECCEC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AA001C4-81AB-4FA6-ADAA-C8618056353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1DAD34-7844-4F16-9874-F51F2A23B9E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7DCBC6D-1BDA-4CB1-A3EC-59F240C8FA1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B3C1A0-58E7-47E4-831B-CF3EE21D1E9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8A09FAA-E123-4FE4-B67A-9EBDE1A3130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17B7C6-C816-4A58-B184-135E4FD19F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4D22ABB-4CE8-47DC-80BF-39B3E4CF704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A17DE37-A292-4031-AF42-CDB00A13EE7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73EF673-CB75-435F-9BF3-7594EC3ADF8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35F4581-15F6-47EE-87D0-1132A093DBA5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5CF984-F5BD-45C4-9A12-B02DB4F044E1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ACE66A86-8455-497B-9CA4-F460A19E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900000">
            <a:off x="7770390" y="-287370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8C62B-71EF-4824-9EE8-6CAE179842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07774" y="715616"/>
            <a:ext cx="3295876" cy="50265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3E4C8-4AA9-49D7-BF71-1AB5F2CFE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3588" y="715616"/>
            <a:ext cx="6770448" cy="5026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898B3-014E-440B-BA4E-10633921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BA41-EC5B-4197-BCC8-0FD2E523CD7A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2643-CE63-4C3E-B437-5A1A5EF9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1CE5E-160A-4B37-94E2-3D9DC75B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108C-154A-4A5A-9C05-91A49A422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11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</a:extLst>
            </p:cNvPr>
            <p:cNvCxnSpPr>
              <a:cxnSpLocks/>
            </p:cNvCxnSpPr>
            <p:nvPr/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</a:extLst>
            </p:cNvPr>
            <p:cNvCxnSpPr>
              <a:cxnSpLocks/>
            </p:cNvCxnSpPr>
            <p:nvPr/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</a:extLst>
            </p:cNvPr>
            <p:cNvCxnSpPr>
              <a:cxnSpLocks/>
            </p:cNvCxnSpPr>
            <p:nvPr/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</a:extLst>
            </p:cNvPr>
            <p:cNvCxnSpPr>
              <a:cxnSpLocks/>
            </p:cNvCxnSpPr>
            <p:nvPr/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</a:extLst>
            </p:cNvPr>
            <p:cNvCxnSpPr>
              <a:cxnSpLocks/>
            </p:cNvCxnSpPr>
            <p:nvPr/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</a:extLst>
            </p:cNvPr>
            <p:cNvCxnSpPr>
              <a:cxnSpLocks/>
            </p:cNvCxnSpPr>
            <p:nvPr/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</a:extLst>
            </p:cNvPr>
            <p:cNvCxnSpPr>
              <a:cxnSpLocks/>
            </p:cNvCxnSpPr>
            <p:nvPr/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</a:extLst>
            </p:cNvPr>
            <p:cNvCxnSpPr>
              <a:cxnSpLocks/>
            </p:cNvCxnSpPr>
            <p:nvPr/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</a:extLst>
            </p:cNvPr>
            <p:cNvCxnSpPr>
              <a:cxnSpLocks/>
            </p:cNvCxnSpPr>
            <p:nvPr/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03067-48DA-458C-99F6-9921C19A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1"/>
            <a:ext cx="10325000" cy="144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6862-507E-4F73-890F-3B77BCFA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079" y="2340131"/>
            <a:ext cx="10325000" cy="3564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C0BB-AF05-4753-9159-41A16FBFC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3587" y="6215870"/>
            <a:ext cx="3843779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BA41-EC5B-4197-BCC8-0FD2E523CD7A}" type="datetimeFigureOut">
              <a:rPr lang="en-US" smtClean="0"/>
              <a:pPr/>
              <a:t>2/2/2022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2F82-EA1A-4B02-8A64-3B44C0D9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1078" y="236364"/>
            <a:ext cx="4114800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EF32-1CA9-4CDA-8182-2FB0C30A0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3649" y="6215870"/>
            <a:ext cx="979151" cy="417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5108C-154A-4A5A-9C05-91A49A422B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500000">
            <a:off x="-281094" y="151621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21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72" r:id="rId7"/>
    <p:sldLayoutId id="2147483873" r:id="rId8"/>
    <p:sldLayoutId id="2147483874" r:id="rId9"/>
    <p:sldLayoutId id="2147483875" r:id="rId10"/>
    <p:sldLayoutId id="214748388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50000"/>
            <a:lumOff val="50000"/>
          </a:schemeClr>
        </a:buClr>
        <a:buSzPct val="75000"/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62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01" name="Group 64">
            <a:extLst>
              <a:ext uri="{FF2B5EF4-FFF2-40B4-BE49-F238E27FC236}">
                <a16:creationId xmlns:a16="http://schemas.microsoft.com/office/drawing/2014/main" id="{7CC099DD-8E7F-4878-A418-76859A85E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DEBDB6E-6E9D-48C5-8C66-EC8D1AC8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66">
              <a:extLst>
                <a:ext uri="{FF2B5EF4-FFF2-40B4-BE49-F238E27FC236}">
                  <a16:creationId xmlns:a16="http://schemas.microsoft.com/office/drawing/2014/main" id="{4B1C1573-D299-448C-8A04-C9E2270469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D0AE86A-F86F-4CBE-9CAD-B508CD66DF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37F07FB-5D28-409C-BEFF-56E4E0470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F314C2B-7573-4DB8-AD6D-D07CE831E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AB0E5B9-7A69-4C8F-832C-385E34CF94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13EE5250-5184-40BF-9DF2-E25C8ED2F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B45F0B04-CD2F-4DFA-BC25-7CD1B4723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120A221-52E9-45D0-A6EA-2E4B7BA9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BEF69602-360C-4C8D-A2EC-558B20F58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20FAB78-4165-4488-A328-3396610F0F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FECEB49-DD6B-46B0-96F6-9B56A3AA9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C9BB7828-91C2-45AB-B2EB-A77E93E5D2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658D9842-FFBE-40DA-AD41-4067978A6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A9D92EE-93D9-42DE-9645-2C81E20E04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18C150F-1B6F-4BD1-9052-EA20D0294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CCDB6DC-96CE-4D4A-917E-DAC577483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1C4B445-E267-49A6-AB25-07B182211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658BDCEC-CCF4-470A-A624-152E41F98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5D99E0-6D1B-4979-BC1C-0F54F485A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8BFEC78-630A-4A9D-B4BF-92B08A158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DFC065A-13A3-45D2-ACB7-1068F4A697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2551881-1E40-4ABC-A1FC-686D1B2D2D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445FBD3-DA73-4FF1-8388-AED59D7678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B492AB2-E246-471D-A23E-7A279EDAE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5DDB3BB-3E22-49A4-B920-BBC68FD6D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444814FE-01E1-4C6F-AE3A-46BDA527BB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90DA665-0CFA-4ADB-89FF-9F79AC293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249E6A0-5BFC-4622-B59D-F5082F67B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BD83E7E-1DA8-4060-9D1A-803D06542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94C0F59-9A0F-4340-BCD2-20B5BBBE5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A7050958-138C-4DA8-9DF5-1A9D65C19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133265" y="-2152219"/>
            <a:ext cx="6858000" cy="11162439"/>
          </a:xfrm>
          <a:custGeom>
            <a:avLst/>
            <a:gdLst>
              <a:gd name="connsiteX0" fmla="*/ 6858000 w 6858000"/>
              <a:gd name="connsiteY0" fmla="*/ 0 h 11162439"/>
              <a:gd name="connsiteX1" fmla="*/ 6858000 w 6858000"/>
              <a:gd name="connsiteY1" fmla="*/ 7095240 h 11162439"/>
              <a:gd name="connsiteX2" fmla="*/ 6857998 w 6858000"/>
              <a:gd name="connsiteY2" fmla="*/ 7095240 h 11162439"/>
              <a:gd name="connsiteX3" fmla="*/ 6857998 w 6858000"/>
              <a:gd name="connsiteY3" fmla="*/ 10339528 h 11162439"/>
              <a:gd name="connsiteX4" fmla="*/ 0 w 6858000"/>
              <a:gd name="connsiteY4" fmla="*/ 10925458 h 11162439"/>
              <a:gd name="connsiteX5" fmla="*/ 0 w 6858000"/>
              <a:gd name="connsiteY5" fmla="*/ 7095240 h 11162439"/>
              <a:gd name="connsiteX6" fmla="*/ 0 w 6858000"/>
              <a:gd name="connsiteY6" fmla="*/ 6778313 h 11162439"/>
              <a:gd name="connsiteX7" fmla="*/ 0 w 6858000"/>
              <a:gd name="connsiteY7" fmla="*/ 0 h 1116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11162439">
                <a:moveTo>
                  <a:pt x="6858000" y="0"/>
                </a:moveTo>
                <a:lnTo>
                  <a:pt x="6858000" y="7095240"/>
                </a:lnTo>
                <a:lnTo>
                  <a:pt x="6857998" y="7095240"/>
                </a:lnTo>
                <a:lnTo>
                  <a:pt x="6857998" y="10339528"/>
                </a:lnTo>
                <a:cubicBezTo>
                  <a:pt x="3428999" y="10339528"/>
                  <a:pt x="3428999" y="11696417"/>
                  <a:pt x="0" y="10925458"/>
                </a:cubicBezTo>
                <a:lnTo>
                  <a:pt x="0" y="7095240"/>
                </a:lnTo>
                <a:lnTo>
                  <a:pt x="0" y="67783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CC4D09-0B4E-499E-8367-8112D1B18F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r="-1" b="7997"/>
          <a:stretch/>
        </p:blipFill>
        <p:spPr>
          <a:xfrm>
            <a:off x="-18954" y="10"/>
            <a:ext cx="11167367" cy="6857990"/>
          </a:xfrm>
          <a:custGeom>
            <a:avLst/>
            <a:gdLst/>
            <a:ahLst/>
            <a:cxnLst/>
            <a:rect l="l" t="t" r="r" b="b"/>
            <a:pathLst>
              <a:path w="12142767" h="6858000">
                <a:moveTo>
                  <a:pt x="0" y="0"/>
                </a:moveTo>
                <a:lnTo>
                  <a:pt x="11251490" y="0"/>
                </a:lnTo>
                <a:lnTo>
                  <a:pt x="11255634" y="308191"/>
                </a:lnTo>
                <a:cubicBezTo>
                  <a:pt x="11341049" y="3428907"/>
                  <a:pt x="12695043" y="3532715"/>
                  <a:pt x="11886084" y="6854559"/>
                </a:cubicBezTo>
                <a:lnTo>
                  <a:pt x="7539784" y="6854559"/>
                </a:lnTo>
                <a:lnTo>
                  <a:pt x="753978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068921-6496-6049-BE0C-EAB7441AE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25" y="746841"/>
            <a:ext cx="9339075" cy="26821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4600" b="1">
                <a:solidFill>
                  <a:srgbClr val="FFFFFF"/>
                </a:solidFill>
              </a:rPr>
              <a:t>EU integration under attack: </a:t>
            </a:r>
            <a:br>
              <a:rPr lang="en-GB" sz="4600">
                <a:solidFill>
                  <a:srgbClr val="FFFFFF"/>
                </a:solidFill>
              </a:rPr>
            </a:br>
            <a:r>
              <a:rPr lang="en-GB" sz="4600" b="1">
                <a:solidFill>
                  <a:srgbClr val="FFFFFF"/>
                </a:solidFill>
              </a:rPr>
              <a:t>How can new interdisciplinary perspectives on EU law enhance the debate?</a:t>
            </a:r>
            <a:endParaRPr lang="en-US" sz="46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6D82A6-F5ED-2C49-937B-3C5818E8DD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25" y="3674327"/>
            <a:ext cx="9339075" cy="138021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Dr Brigitte Leucht, University of Portsmouth</a:t>
            </a:r>
          </a:p>
        </p:txBody>
      </p:sp>
    </p:spTree>
    <p:extLst>
      <p:ext uri="{BB962C8B-B14F-4D97-AF65-F5344CB8AC3E}">
        <p14:creationId xmlns:p14="http://schemas.microsoft.com/office/powerpoint/2010/main" val="291962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BDF0D99C-5D42-41C6-A50C-C4E2D6B2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F28962D-50BA-43F8-8863-28ECE711D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80F5939-D4E0-46FD-9A5A-5D648E381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633D331-78CB-40A1-B167-8185EC5D7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512E4B1-E78E-49E7-AA36-374CC1B084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7D46340-CBFC-490F-B44E-7AA8FBF58B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575C26C-3EBD-4AA9-BA4D-2561E295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35DB6BE-E065-4559-BF5C-36B56B3790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DA54272-CD9D-4F68-BBAB-4F0C0C3EC6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002CE8F-9256-4F2C-B474-588737171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9C9DE9F-4252-401D-913E-B74C9E326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FE4E69B-534F-4A80-9E1C-798BEE1B07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7564E1C-009C-4832-AE8D-E98286693F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305DF1C-5801-43F2-A8B9-5351369418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06E71C8-0783-4E17-9B34-F51231DD29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D908F17-2A89-4B0A-A2EA-692390969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BE22751-380F-44F9-BEED-0A553CF87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7B27910-846F-4E4E-B588-F5B2E026F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6E0501E-134E-46D7-984F-3A382B0BB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0A83974-CBD7-4A69-9D84-2D3BBDE02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503E931-00D4-4B0C-BC69-49FE5C766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7732A30-BE2F-4D71-BC37-60F7B4459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C8EB840-DE7D-4E67-989C-F4D8F50E15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05D2CC2-53CC-487E-A72E-42B1E9B184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3A12D6B-1D60-4F26-8FB9-74AD5B070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895D00-2D63-443C-95A8-5EB6E5EEC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AC50652-2A56-4382-95D0-971644EE0F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A50A374-8880-482D-B54F-F74E0D7BE1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66364D8-CCC7-4AAF-94BC-766EC160D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A0DC409-26E2-4453-89FD-745EA849B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39ED039-D66C-4A5E-AA35-E7A5FA2E6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72C13DC-161E-49CF-96B5-5383AA052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ight Triangle 52">
            <a:extLst>
              <a:ext uri="{FF2B5EF4-FFF2-40B4-BE49-F238E27FC236}">
                <a16:creationId xmlns:a16="http://schemas.microsoft.com/office/drawing/2014/main" id="{63BAC6E0-ADAC-40FB-AF53-88FA5F837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1094" y="151621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A5BFA78-F064-495B-9429-2A3A39752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41B1524-8773-41A2-B60B-9FA5BEE4F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775004F-FDFC-4383-B54C-D65D6A2B0D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8A6C393-7CAE-4BAA-BBC4-AD4AC1181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851E448-3E8F-4E69-A38D-5D31FD0A4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ABD22A-40A7-4044-A756-3C6189B5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DA5C758-DD4D-4B80-A019-C989ECAA6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727E4F7-B754-45A3-AD68-BDBAA49B7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B202238-36BC-4D59-8366-4F57A8847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EAB59A7-231B-419D-AF8E-A9BFD2519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5B74688-C5D4-4726-9F69-5D7EFB3C6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E4CDE69-E5F5-4127-A77E-3FFBCA0B8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0A978B3-1951-44B6-B358-1A1E4C944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EC89324-57E9-45FE-9B4B-CD77D32C9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5C1F3405-91FD-4101-BB4B-165FBD4BE2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D46845C-08AC-4F0D-A4ED-D3CF3B555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7B461D1-432A-4182-8C40-95A183AA9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14DABEA8-1DC0-4829-BC3E-582A0C49B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0A785BB3-494F-4AAA-9266-8C53FB3A1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B1FF74D-6739-4FD1-A90C-C638E15A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A5719DE-505B-4BDC-8323-F3AB5F2FF5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5C7CAB2F-C32D-49D2-B296-65A7F1F320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C67C5F73-3394-4E71-9C4E-F0BE61E31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1F20981-D782-46DE-A5DC-A6BCBD3F3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98EFCF63-B4F1-4640-9EE7-D1833B97FA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D26414C-D6F5-45BB-8AA5-61C025DB6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2986DDAE-1F6A-45A4-9058-6FE32B29A0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98B1832-7574-4F28-9ECB-6861B232F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CBCC0AE-6EA9-47F6-A34F-FE955E4DBF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C638F1F-AB51-4137-B516-65EB761A8B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1B67BDB-612F-406E-A8AB-D45B6A142F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5866D459-90C2-4A99-9E01-AC8AC01B1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Right Triangle 89">
            <a:extLst>
              <a:ext uri="{FF2B5EF4-FFF2-40B4-BE49-F238E27FC236}">
                <a16:creationId xmlns:a16="http://schemas.microsoft.com/office/drawing/2014/main" id="{9393BED8-F65C-448E-B531-7CB732AE9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4142" y="1537833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FD40116-C3D0-664F-A623-E8F40ADC8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1"/>
            <a:ext cx="4862643" cy="144246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/>
              <a:t>EU integration under attack: </a:t>
            </a:r>
            <a:br>
              <a:rPr lang="en-US" sz="2800"/>
            </a:br>
            <a:r>
              <a:rPr lang="en-US" sz="2800" i="1"/>
              <a:t>Popular legitimacy of EU (law)? 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5743DAD-FAB8-4951-B75C-E295BFDC5D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079" y="2340130"/>
            <a:ext cx="4862643" cy="3803271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US" dirty="0"/>
              <a:t>Nationalism / populism </a:t>
            </a:r>
          </a:p>
          <a:p>
            <a:r>
              <a:rPr lang="en-US" dirty="0"/>
              <a:t>Weak democratic credentials of the EU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QMV &gt; policy areas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Policy direction of EU </a:t>
            </a:r>
            <a:r>
              <a:rPr lang="en-US" i="1" dirty="0"/>
              <a:t>not</a:t>
            </a:r>
            <a:r>
              <a:rPr lang="en-US" dirty="0"/>
              <a:t> determined at EP elections  </a:t>
            </a:r>
          </a:p>
          <a:p>
            <a:pPr marL="0" indent="0">
              <a:buNone/>
            </a:pPr>
            <a:r>
              <a:rPr lang="en-US" sz="3600" dirty="0"/>
              <a:t>➔</a:t>
            </a:r>
          </a:p>
          <a:p>
            <a:pPr marL="0" indent="0">
              <a:buNone/>
            </a:pPr>
            <a:r>
              <a:rPr lang="en-US" dirty="0"/>
              <a:t>Analysts’ perspectives: interrogating progressive accounts of EU integration / </a:t>
            </a:r>
            <a:r>
              <a:rPr lang="en-US" i="1" dirty="0"/>
              <a:t>experiences </a:t>
            </a:r>
            <a:r>
              <a:rPr lang="en-US" dirty="0"/>
              <a:t>of legal and market integration</a:t>
            </a:r>
            <a:br>
              <a:rPr lang="en-US" dirty="0"/>
            </a:br>
            <a:endParaRPr lang="en-US" dirty="0"/>
          </a:p>
        </p:txBody>
      </p:sp>
      <p:pic>
        <p:nvPicPr>
          <p:cNvPr id="11" name="Content Placeholder 10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910CC032-69FD-E94E-A220-7C959368CC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16614"/>
          <a:stretch/>
        </p:blipFill>
        <p:spPr>
          <a:xfrm>
            <a:off x="6307732" y="-18"/>
            <a:ext cx="5884248" cy="3434754"/>
          </a:xfrm>
          <a:custGeom>
            <a:avLst/>
            <a:gdLst/>
            <a:ahLst/>
            <a:cxnLst/>
            <a:rect l="l" t="t" r="r" b="b"/>
            <a:pathLst>
              <a:path w="5884248" h="3434754">
                <a:moveTo>
                  <a:pt x="316869" y="0"/>
                </a:moveTo>
                <a:lnTo>
                  <a:pt x="5884248" y="0"/>
                </a:lnTo>
                <a:lnTo>
                  <a:pt x="5884248" y="3434754"/>
                </a:lnTo>
                <a:lnTo>
                  <a:pt x="325503" y="3434754"/>
                </a:lnTo>
                <a:lnTo>
                  <a:pt x="323244" y="3429005"/>
                </a:lnTo>
                <a:cubicBezTo>
                  <a:pt x="17667" y="2624343"/>
                  <a:pt x="-174229" y="1819680"/>
                  <a:pt x="229286" y="307795"/>
                </a:cubicBezTo>
                <a:close/>
              </a:path>
            </a:pathLst>
          </a:custGeom>
        </p:spPr>
      </p:pic>
      <p:pic>
        <p:nvPicPr>
          <p:cNvPr id="13" name="Content Placeholder 12" descr="A group of people wearing clothing&#10;&#10;Description automatically generated with low confidence">
            <a:extLst>
              <a:ext uri="{FF2B5EF4-FFF2-40B4-BE49-F238E27FC236}">
                <a16:creationId xmlns:a16="http://schemas.microsoft.com/office/drawing/2014/main" id="{815303A9-6AC9-144C-B425-CA2ABF0A5D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8834" r="1" b="1"/>
          <a:stretch/>
        </p:blipFill>
        <p:spPr>
          <a:xfrm>
            <a:off x="6632069" y="3431714"/>
            <a:ext cx="5559947" cy="3430537"/>
          </a:xfrm>
          <a:custGeom>
            <a:avLst/>
            <a:gdLst/>
            <a:ahLst/>
            <a:cxnLst/>
            <a:rect l="l" t="t" r="r" b="b"/>
            <a:pathLst>
              <a:path w="5559947" h="3430537">
                <a:moveTo>
                  <a:pt x="0" y="0"/>
                </a:moveTo>
                <a:lnTo>
                  <a:pt x="5559947" y="0"/>
                </a:lnTo>
                <a:lnTo>
                  <a:pt x="5559947" y="3430537"/>
                </a:lnTo>
                <a:lnTo>
                  <a:pt x="780186" y="3430537"/>
                </a:lnTo>
                <a:cubicBezTo>
                  <a:pt x="780186" y="1928500"/>
                  <a:pt x="431602" y="1083605"/>
                  <a:pt x="126095" y="32085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7250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7C3C2D0-A48F-4A6F-9C7D-888E9DFE6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522AC37-2BE3-4ECF-A007-1DE6CB354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94387" y="266591"/>
            <a:ext cx="6857996" cy="6324809"/>
          </a:xfrm>
          <a:custGeom>
            <a:avLst/>
            <a:gdLst>
              <a:gd name="connsiteX0" fmla="*/ 0 w 6857996"/>
              <a:gd name="connsiteY0" fmla="*/ 2827344 h 6142577"/>
              <a:gd name="connsiteX1" fmla="*/ 0 w 6857996"/>
              <a:gd name="connsiteY1" fmla="*/ 5080510 h 6142577"/>
              <a:gd name="connsiteX2" fmla="*/ 3 w 6857996"/>
              <a:gd name="connsiteY2" fmla="*/ 5080510 h 6142577"/>
              <a:gd name="connsiteX3" fmla="*/ 3 w 6857996"/>
              <a:gd name="connsiteY3" fmla="*/ 6142577 h 6142577"/>
              <a:gd name="connsiteX4" fmla="*/ 6857996 w 6857996"/>
              <a:gd name="connsiteY4" fmla="*/ 6142577 h 6142577"/>
              <a:gd name="connsiteX5" fmla="*/ 6857996 w 6857996"/>
              <a:gd name="connsiteY5" fmla="*/ 3928749 h 6142577"/>
              <a:gd name="connsiteX6" fmla="*/ 6857996 w 6857996"/>
              <a:gd name="connsiteY6" fmla="*/ 2572597 h 6142577"/>
              <a:gd name="connsiteX7" fmla="*/ 6857996 w 6857996"/>
              <a:gd name="connsiteY7" fmla="*/ 307516 h 6142577"/>
              <a:gd name="connsiteX8" fmla="*/ 6550769 w 6857996"/>
              <a:gd name="connsiteY8" fmla="*/ 222609 h 6142577"/>
              <a:gd name="connsiteX9" fmla="*/ 5031274 w 6857996"/>
              <a:gd name="connsiteY9" fmla="*/ 33 h 6142577"/>
              <a:gd name="connsiteX10" fmla="*/ 310659 w 6857996"/>
              <a:gd name="connsiteY10" fmla="*/ 1067285 h 6142577"/>
              <a:gd name="connsiteX11" fmla="*/ 2 w 6857996"/>
              <a:gd name="connsiteY11" fmla="*/ 1072307 h 6142577"/>
              <a:gd name="connsiteX12" fmla="*/ 2 w 6857996"/>
              <a:gd name="connsiteY12" fmla="*/ 2827344 h 6142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57996" h="6142577">
                <a:moveTo>
                  <a:pt x="0" y="2827344"/>
                </a:moveTo>
                <a:lnTo>
                  <a:pt x="0" y="5080510"/>
                </a:lnTo>
                <a:lnTo>
                  <a:pt x="3" y="5080510"/>
                </a:lnTo>
                <a:lnTo>
                  <a:pt x="3" y="6142577"/>
                </a:lnTo>
                <a:lnTo>
                  <a:pt x="6857996" y="6142577"/>
                </a:lnTo>
                <a:lnTo>
                  <a:pt x="6857996" y="3928749"/>
                </a:lnTo>
                <a:lnTo>
                  <a:pt x="6857996" y="2572597"/>
                </a:lnTo>
                <a:lnTo>
                  <a:pt x="6857996" y="307516"/>
                </a:lnTo>
                <a:lnTo>
                  <a:pt x="6550769" y="222609"/>
                </a:lnTo>
                <a:cubicBezTo>
                  <a:pt x="5946238" y="65902"/>
                  <a:pt x="5454822" y="1688"/>
                  <a:pt x="5031274" y="33"/>
                </a:cubicBezTo>
                <a:cubicBezTo>
                  <a:pt x="3337081" y="-6590"/>
                  <a:pt x="2728780" y="987729"/>
                  <a:pt x="310659" y="1067285"/>
                </a:cubicBezTo>
                <a:lnTo>
                  <a:pt x="2" y="1072307"/>
                </a:lnTo>
                <a:lnTo>
                  <a:pt x="2" y="2827344"/>
                </a:lnTo>
                <a:close/>
              </a:path>
            </a:pathLst>
          </a:custGeom>
          <a:solidFill>
            <a:srgbClr val="BCBCBC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CAC8F7F-D35D-4520-8F56-4EFA77C73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87C587A-B291-49B1-BE30-198570DDA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B6C1D58-93FC-4B49-9F8B-2262E08DA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0965ED9-2FC3-4180-9CAC-D7DF1C7BE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116CA23-FA2C-4A44-A67C-FC147A715D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2C391CF-E782-40EA-B1EB-05ADC774CC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B322665-68EB-45B5-A6DE-2869B30F1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3B7FA59-83C4-4952-AF38-C1FC950E90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E5D6D3A-DE20-486C-BBBF-F9B0E4D8A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B8B1D81-CEF1-437F-8252-036661CB5E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1B0312A-9358-4743-961A-6F77AEB5D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C02485F-0EE1-4595-A972-16A13E9191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102D844-6E4F-483E-8E2E-9006EA180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58766E6-D2D6-447C-B1DC-B7F7C381F1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9BBD00C-7AB2-445E-B7DA-98CC7CAF3D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D177E1C-6580-456C-AAAE-89D422A2C1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B85538F-9888-4E68-A9F3-DBB136C0F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29B624F-F9D8-43BB-A468-08331D66C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60E66F4-AE52-4D19-AF99-540F0CCFD7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CADC852-407F-4870-9F7B-A6004FE77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E9CC738-B12D-4154-A4EA-81D4576BC1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A2A84F5-CD6A-4287-A9C1-EED0E65CA9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3F4EFD5-6D1E-4865-83BA-0F116DF06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A8CE11-5C23-4CA3-8D8E-9E094566D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5D41DA6-2047-4BB5-8469-509E240E49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AACD460-E6E2-4C46-A780-095B52D1B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B36364A-122E-43B1-B2B8-F00D83E5D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9A63098-DBC2-4C59-9D33-809ECCA6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8F309E4-ACE9-4428-8DDA-20E0F1A1BC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39F177F-07E3-45BF-85B1-21E231DCC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3EC3277-85FC-401E-80E3-B64B9808D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9A24ED6-70A5-4DC0-A213-5385E5841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ight Triangle 44">
            <a:extLst>
              <a:ext uri="{FF2B5EF4-FFF2-40B4-BE49-F238E27FC236}">
                <a16:creationId xmlns:a16="http://schemas.microsoft.com/office/drawing/2014/main" id="{69F0804E-F8DE-40E7-90F4-68B638136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8924" y="3137678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394DF7-16A6-C54C-8A57-ED17C080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1"/>
            <a:ext cx="4923187" cy="5417452"/>
          </a:xfrm>
        </p:spPr>
        <p:txBody>
          <a:bodyPr anchor="ctr">
            <a:normAutofit/>
          </a:bodyPr>
          <a:lstStyle/>
          <a:p>
            <a:r>
              <a:rPr lang="en-GB" dirty="0"/>
              <a:t>Benefits of a </a:t>
            </a:r>
            <a:r>
              <a:rPr lang="en-GB" i="1" dirty="0"/>
              <a:t>temporal </a:t>
            </a:r>
            <a:r>
              <a:rPr lang="en-GB" dirty="0"/>
              <a:t>approach to examine the impact of EU law and policy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D234E-3F19-AB48-B8DD-1FE394F98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6745" y="713048"/>
            <a:ext cx="4414176" cy="544953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…</a:t>
            </a:r>
            <a:r>
              <a:rPr lang="en-GB" dirty="0"/>
              <a:t> on Europeans and on European societies </a:t>
            </a:r>
          </a:p>
          <a:p>
            <a:pPr lvl="0"/>
            <a:r>
              <a:rPr lang="en-GB" dirty="0"/>
              <a:t>Evaluate existing work by lawyers, social scientists, and historians on the study of EU law over time.</a:t>
            </a:r>
          </a:p>
          <a:p>
            <a:pPr lvl="0"/>
            <a:r>
              <a:rPr lang="en-GB" dirty="0"/>
              <a:t>Ongoing research project on how consumers have experienced the creation of the EC common market from the 1970s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0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123">
            <a:extLst>
              <a:ext uri="{FF2B5EF4-FFF2-40B4-BE49-F238E27FC236}">
                <a16:creationId xmlns:a16="http://schemas.microsoft.com/office/drawing/2014/main" id="{107134A1-6E23-4417-8A0E-6B7013EE7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62" name="Group 125">
            <a:extLst>
              <a:ext uri="{FF2B5EF4-FFF2-40B4-BE49-F238E27FC236}">
                <a16:creationId xmlns:a16="http://schemas.microsoft.com/office/drawing/2014/main" id="{82FD622D-988E-4643-87EB-6197BAB53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0017DA54-DDDC-44E6-8AC4-7FDC000A2A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82E709A-9270-42A6-8B58-D1F149D2D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CD07979B-226B-4F37-B9F9-DAAAFCF187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61923EF-C2E0-4CB2-A37D-56251914B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481FC8C6-CA0F-414F-B5D8-A22C3BA186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4D0A1778-5358-4A84-AFC7-F5FE52170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7CA575A-2DD5-4400-A8EB-CA087B366E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96FE83E2-842D-4DB0-879B-0AAE74E88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CC65B4D5-97A8-4B99-95F1-A8ABACD57F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C99C1AEC-921E-4B21-AB7C-3B314FAF8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5BC6C036-973A-4049-A3ED-DBE599BFC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933D27E-05C8-4261-BFB0-C54343814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9810A5DC-6FA9-4464-B677-A8EE7C068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5C4C342D-588F-4B7E-8911-5079C1E27C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6B43446F-FEE4-48A6-B092-FCA67607A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37AAF31-1287-4F06-82C2-152B97CE4C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5B0E018F-0A4A-4940-A9C5-2F75378781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FAD144D6-982B-4822-9C5F-D588A3CF38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DB969311-3C7A-46EE-9348-6B4336641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F9FECC74-E0E3-4128-8632-2FA994140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D8D280A9-4057-47B5-A9AE-7AF2114310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FEDAC388-396D-47BE-A84F-13F905DE4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BC423F5-785F-4726-A136-AFB50AA1E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1D18134-78BA-4375-8130-1036457BC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F1EC74D1-2591-4C00-AADF-5CCDAA556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F7C355CE-3A38-42CE-B108-F859C995E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0838FD71-CBEE-4752-81BF-145F91BAE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40C40E9D-9C2D-478A-8BD0-FC1623D55A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1800592A-3AD4-4CB7-A596-B160E835B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84DF9447-BDCC-4AD3-BD3F-6203D64B1E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B8BF451A-8BE3-4DAE-9731-362B5D5E35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Flowchart: Document 158">
            <a:extLst>
              <a:ext uri="{FF2B5EF4-FFF2-40B4-BE49-F238E27FC236}">
                <a16:creationId xmlns:a16="http://schemas.microsoft.com/office/drawing/2014/main" id="{B135F0A9-346D-45D8-9316-99A6C7776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2000" cy="6491298"/>
          </a:xfrm>
          <a:prstGeom prst="flowChartDocumen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tatue on top of building">
            <a:extLst>
              <a:ext uri="{FF2B5EF4-FFF2-40B4-BE49-F238E27FC236}">
                <a16:creationId xmlns:a16="http://schemas.microsoft.com/office/drawing/2014/main" id="{AE882AA4-414F-4AA8-AAFD-8DCEB70D10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21159" r="2" b="2"/>
          <a:stretch/>
        </p:blipFill>
        <p:spPr>
          <a:xfrm>
            <a:off x="-6331" y="-14856"/>
            <a:ext cx="12208610" cy="6424896"/>
          </a:xfrm>
          <a:custGeom>
            <a:avLst/>
            <a:gdLst/>
            <a:ahLst/>
            <a:cxnLst/>
            <a:rect l="l" t="t" r="r" b="b"/>
            <a:pathLst>
              <a:path w="12205236" h="6424896">
                <a:moveTo>
                  <a:pt x="0" y="0"/>
                </a:moveTo>
                <a:lnTo>
                  <a:pt x="12205236" y="0"/>
                </a:lnTo>
                <a:lnTo>
                  <a:pt x="12205236" y="5218929"/>
                </a:lnTo>
                <a:cubicBezTo>
                  <a:pt x="6290213" y="5218929"/>
                  <a:pt x="6105369" y="7085096"/>
                  <a:pt x="548482" y="6174545"/>
                </a:cubicBezTo>
                <a:lnTo>
                  <a:pt x="0" y="6078725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86AF6-5320-FB4D-866A-5F8ED8EC0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1"/>
            <a:ext cx="10325000" cy="14424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Historians: ‘latecomers’ to study of EU law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2F5596-5D6D-144C-89E7-DD43A38D3E5A}"/>
              </a:ext>
            </a:extLst>
          </p:cNvPr>
          <p:cNvSpPr/>
          <p:nvPr/>
        </p:nvSpPr>
        <p:spPr>
          <a:xfrm>
            <a:off x="691079" y="2340131"/>
            <a:ext cx="9312562" cy="2475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lvl="0" indent="-228600" defTabSz="914400">
              <a:lnSpc>
                <a:spcPct val="110000"/>
              </a:lnSpc>
              <a:spcAft>
                <a:spcPts val="800"/>
              </a:spcAft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</a:rPr>
              <a:t>Archives of the CJEU opened and made available in the Historical Archives of the EU at the EUI in December 2015.</a:t>
            </a:r>
          </a:p>
          <a:p>
            <a:pPr marL="457200" indent="-228600" defTabSz="914400">
              <a:lnSpc>
                <a:spcPct val="110000"/>
              </a:lnSpc>
              <a:spcAft>
                <a:spcPts val="800"/>
              </a:spcAft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</a:rPr>
              <a:t>Historians of European integration focused for a long time on diplomatic and economic history.</a:t>
            </a:r>
          </a:p>
          <a:p>
            <a:pPr marL="457200" lvl="0" indent="-228600" defTabSz="914400">
              <a:lnSpc>
                <a:spcPct val="110000"/>
              </a:lnSpc>
              <a:spcAft>
                <a:spcPts val="800"/>
              </a:spcAft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</a:rPr>
              <a:t>Traditionally, legal history has been the domain of lawyers.</a:t>
            </a:r>
          </a:p>
          <a:p>
            <a:pPr marL="457200" lvl="0" indent="-228600" defTabSz="914400">
              <a:lnSpc>
                <a:spcPct val="110000"/>
              </a:lnSpc>
              <a:spcAft>
                <a:spcPts val="800"/>
              </a:spcAft>
              <a:buClr>
                <a:schemeClr val="tx2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</a:rPr>
              <a:t>Legal history has never been </a:t>
            </a:r>
            <a:r>
              <a:rPr lang="en-US" dirty="0" err="1">
                <a:solidFill>
                  <a:srgbClr val="FFFFFF"/>
                </a:solidFill>
              </a:rPr>
              <a:t>institutionalised</a:t>
            </a:r>
            <a:r>
              <a:rPr lang="en-US" dirty="0">
                <a:solidFill>
                  <a:srgbClr val="FFFFFF"/>
                </a:solidFill>
              </a:rPr>
              <a:t> in History Departments.</a:t>
            </a:r>
            <a:endParaRPr lang="en-US" dirty="0">
              <a:solidFill>
                <a:srgbClr val="FFFF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37605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2" name="Rectangle 241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45E01967-F4D7-4EA5-BD36-2B758026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4BBDE918-D1B5-4D52-BAA0-9E54E519B9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CDBCDDCB-0F5A-48EB-A6CF-CD71BBB55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876405B4-F361-413B-8900-5067B0CD36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EDDE0E00-DAFA-46F9-884D-6480AF1F14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0B7C2C2-1C45-4297-B8C2-9644A2F63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07772957-8DE3-4A9C-A7DC-6DFDACF32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241040BF-A5E5-4896-AFF5-2C353199C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E70A3F48-0B77-4B98-BA6D-E6DB8FF691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B2B2F366-17D7-4698-8E11-DA36710B7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FCFEE167-2BDA-4641-AE8A-E41082FF4A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A9CA4946-1750-4A15-89C1-D86CF115F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3561A294-3670-461F-8D00-689977DB69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1C61A0C6-F8AF-448A-AADE-558022BC4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0C76A5AC-5A2F-466E-967A-16C98E9AFC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B1102E1A-7EB8-48DF-BB31-9C394E8FB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CEEA9D6D-2BE5-4BED-A11B-3C5F3F9C27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3D7D0129-2BD8-462F-A997-55F5E95F7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D43AE042-5B1A-403E-9140-EF0A803CFF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94699C9E-2B33-46BD-B2B3-C65370E6E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83631D1-3226-4E75-B436-C4FDAD5B4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19831D71-AB4D-4E85-9329-D49B7DBFC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F4CB9679-FC38-4727-96D5-09C9B0F69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50593DFE-8CBB-4B11-BF17-B42F38882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CF50CBD1-38B0-450B-8A69-B3D7332B7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C374C811-6DCA-4F8B-A4DA-3217E115E7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FA9BBC3B-1185-4831-8753-87BB12E5B5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FF9BCCD0-996C-46FA-BAF1-58048E699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D820D353-31D7-420D-B0D7-29462531E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A9600EB-C36D-4BFE-AC99-84E583667F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2D0BCF96-FBD3-491A-8F68-7E0F73C923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6EA6FAD1-77E1-42F8-9D4D-9EC2435000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7" name="Right Triangle 276">
            <a:extLst>
              <a:ext uri="{FF2B5EF4-FFF2-40B4-BE49-F238E27FC236}">
                <a16:creationId xmlns:a16="http://schemas.microsoft.com/office/drawing/2014/main" id="{2FC1C429-95C0-43E1-8D2A-B2020B70A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1094" y="4765549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D87B49-5F53-6B46-A858-4EA663B09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3986222"/>
            <a:ext cx="4401807" cy="21578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/>
              <a:t>Archive-based perspectives on study of EU law over time</a:t>
            </a:r>
          </a:p>
        </p:txBody>
      </p:sp>
      <p:sp>
        <p:nvSpPr>
          <p:cNvPr id="159" name="Content Placeholder 158">
            <a:extLst>
              <a:ext uri="{FF2B5EF4-FFF2-40B4-BE49-F238E27FC236}">
                <a16:creationId xmlns:a16="http://schemas.microsoft.com/office/drawing/2014/main" id="{753FD3D5-3AFF-4D22-968B-EA5819AA7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505" y="3971879"/>
            <a:ext cx="5501573" cy="2171523"/>
          </a:xfrm>
        </p:spPr>
        <p:txBody>
          <a:bodyPr anchor="ctr">
            <a:normAutofit/>
          </a:bodyPr>
          <a:lstStyle/>
          <a:p>
            <a:r>
              <a:rPr lang="en-US" dirty="0"/>
              <a:t>Antoine </a:t>
            </a:r>
            <a:r>
              <a:rPr lang="en-US" dirty="0" err="1"/>
              <a:t>Vauchez</a:t>
            </a:r>
            <a:endParaRPr lang="en-US" dirty="0"/>
          </a:p>
          <a:p>
            <a:r>
              <a:rPr lang="en-US" dirty="0"/>
              <a:t>Bill Davies </a:t>
            </a:r>
          </a:p>
          <a:p>
            <a:r>
              <a:rPr lang="en-US" dirty="0"/>
              <a:t>Morten Rasmussen </a:t>
            </a:r>
            <a:r>
              <a:rPr lang="en-US" sz="1400" dirty="0"/>
              <a:t>/Anne </a:t>
            </a:r>
            <a:r>
              <a:rPr lang="en-US" sz="1400" dirty="0" err="1"/>
              <a:t>Boerger</a:t>
            </a:r>
            <a:r>
              <a:rPr lang="en-US" sz="1400" dirty="0"/>
              <a:t> / Karin van Leeuwen / Vera Fritz / </a:t>
            </a:r>
            <a:r>
              <a:rPr lang="en-US" sz="1400" dirty="0" err="1"/>
              <a:t>Rebekka</a:t>
            </a:r>
            <a:r>
              <a:rPr lang="en-US" sz="1400" dirty="0"/>
              <a:t> </a:t>
            </a:r>
            <a:r>
              <a:rPr lang="en-US" sz="1400" dirty="0" err="1"/>
              <a:t>Byberg</a:t>
            </a:r>
            <a:r>
              <a:rPr lang="en-US" sz="1400" dirty="0"/>
              <a:t> / Jonas Pedersen / Alexandre Bernier </a:t>
            </a:r>
          </a:p>
        </p:txBody>
      </p:sp>
      <p:pic>
        <p:nvPicPr>
          <p:cNvPr id="5" name="Content Placeholder 4" descr="Graphical user interface, email, website&#10;&#10;Description automatically generated">
            <a:extLst>
              <a:ext uri="{FF2B5EF4-FFF2-40B4-BE49-F238E27FC236}">
                <a16:creationId xmlns:a16="http://schemas.microsoft.com/office/drawing/2014/main" id="{FFA64D79-B04A-9442-BE61-3347FD3DBA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11" r="12856" b="3"/>
          <a:stretch/>
        </p:blipFill>
        <p:spPr>
          <a:xfrm>
            <a:off x="8118977" y="10"/>
            <a:ext cx="4063761" cy="3050450"/>
          </a:xfrm>
          <a:custGeom>
            <a:avLst/>
            <a:gdLst/>
            <a:ahLst/>
            <a:cxnLst/>
            <a:rect l="l" t="t" r="r" b="b"/>
            <a:pathLst>
              <a:path w="4063761" h="3050460">
                <a:moveTo>
                  <a:pt x="0" y="0"/>
                </a:moveTo>
                <a:lnTo>
                  <a:pt x="4063761" y="0"/>
                </a:lnTo>
                <a:lnTo>
                  <a:pt x="4063761" y="2797303"/>
                </a:lnTo>
                <a:lnTo>
                  <a:pt x="3517625" y="2801010"/>
                </a:lnTo>
                <a:cubicBezTo>
                  <a:pt x="2265177" y="2818312"/>
                  <a:pt x="1286133" y="2893642"/>
                  <a:pt x="452904" y="2991556"/>
                </a:cubicBezTo>
                <a:lnTo>
                  <a:pt x="0" y="3050460"/>
                </a:lnTo>
                <a:close/>
              </a:path>
            </a:pathLst>
          </a:custGeom>
        </p:spPr>
      </p:pic>
      <p:pic>
        <p:nvPicPr>
          <p:cNvPr id="8" name="Picture 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CBB713FB-458C-1943-8E37-3242AF07CD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447" r="-4" b="10823"/>
          <a:stretch/>
        </p:blipFill>
        <p:spPr>
          <a:xfrm>
            <a:off x="4056381" y="1"/>
            <a:ext cx="4063761" cy="3576271"/>
          </a:xfrm>
          <a:custGeom>
            <a:avLst/>
            <a:gdLst/>
            <a:ahLst/>
            <a:cxnLst/>
            <a:rect l="l" t="t" r="r" b="b"/>
            <a:pathLst>
              <a:path w="4063761" h="3576271">
                <a:moveTo>
                  <a:pt x="0" y="0"/>
                </a:moveTo>
                <a:lnTo>
                  <a:pt x="4063761" y="0"/>
                </a:lnTo>
                <a:lnTo>
                  <a:pt x="4063761" y="3050309"/>
                </a:lnTo>
                <a:lnTo>
                  <a:pt x="3834038" y="3080186"/>
                </a:lnTo>
                <a:cubicBezTo>
                  <a:pt x="2530629" y="3265201"/>
                  <a:pt x="1548609" y="3486824"/>
                  <a:pt x="245201" y="3566492"/>
                </a:cubicBezTo>
                <a:lnTo>
                  <a:pt x="0" y="3576271"/>
                </a:lnTo>
                <a:close/>
              </a:path>
            </a:pathLst>
          </a:custGeom>
        </p:spPr>
      </p:pic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9FAC5021-5E76-3A45-93F2-DEADB01254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993" r="-2" b="31827"/>
          <a:stretch/>
        </p:blipFill>
        <p:spPr>
          <a:xfrm>
            <a:off x="1524" y="1"/>
            <a:ext cx="4056023" cy="3596861"/>
          </a:xfrm>
          <a:custGeom>
            <a:avLst/>
            <a:gdLst/>
            <a:ahLst/>
            <a:cxnLst/>
            <a:rect l="l" t="t" r="r" b="b"/>
            <a:pathLst>
              <a:path w="4056023" h="3596861">
                <a:moveTo>
                  <a:pt x="0" y="0"/>
                </a:moveTo>
                <a:lnTo>
                  <a:pt x="4056023" y="0"/>
                </a:lnTo>
                <a:lnTo>
                  <a:pt x="4056023" y="3576224"/>
                </a:lnTo>
                <a:lnTo>
                  <a:pt x="3618595" y="3593670"/>
                </a:lnTo>
                <a:cubicBezTo>
                  <a:pt x="2666333" y="3611930"/>
                  <a:pt x="1523619" y="3553872"/>
                  <a:pt x="0" y="336659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78043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6" name="Rectangle 165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B96B8ECB-1716-465E-B89E-BBF228555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E2CA2D3-9EBD-4A34-868B-356BFEA4D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6F930739-8DD3-433C-8A5B-C48EA29B0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CB115491-71F6-4486-81D5-F0E5B8C769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89C794C8-6C45-43D3-B6A6-5D1CC14DF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53D93EA7-4070-4BFB-99C5-16291DA379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6B651426-87FB-4738-8DDB-6D5BEE4E4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A9F3417-3307-40F1-859A-7F50386B3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DBD1C027-FBF6-4CF0-94B8-6CC25A2BE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C71364D1-7725-463C-9457-E580A7A77A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76368C9A-8E1D-4AF1-A49C-1F35D9F29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C50F7E93-D2A7-45E7-9BA1-6FFD723759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58977A93-F2F1-4B60-A557-813C5CC0A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41F0D87A-214B-401A-AE48-7CC0AF49C8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B22C01C0-9498-410F-B25A-EA8F448E9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B0EA41C-52D4-4CF0-9713-C31005D054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2AA61C68-F6E5-410B-93E2-C1C1B78C33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ADEA83B-4BF0-436F-9219-C059A0823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24407A23-3D0D-4CB3-82B5-990E21CCAA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6AD541E6-1DE4-4A58-9410-50912C104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89A9D2C5-1D43-4F3F-897F-848C750F5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1DB8630E-5731-4D03-A77D-8F32F498A0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A44760F0-9356-4267-81CE-A8072AF29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B804A14-ABDA-4CD4-A5EA-4F96C8A681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15EFE938-459B-4A10-943F-9D0DD09A5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2AA9D299-BCED-4014-B866-E0D7781C5C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62050F27-B5FB-4A9E-80E9-CC330F7A6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F7A5019B-BAB6-4F42-BD46-F61CB4FC6B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CE0BE3E5-48A4-4495-9226-F7D3C5FB3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F80391D3-D785-4E47-9059-D9EDB5385D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7F9BCD57-0E8C-4E9D-B774-5F87DA207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A98BEE22-42DB-42C8-A97C-3F733818C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" name="Right Triangle 200">
            <a:extLst>
              <a:ext uri="{FF2B5EF4-FFF2-40B4-BE49-F238E27FC236}">
                <a16:creationId xmlns:a16="http://schemas.microsoft.com/office/drawing/2014/main" id="{AB6E67BB-E664-4497-8FBD-25F69743E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1094" y="152530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8BA761-9D5E-7D4A-8EE7-5BF7AC00D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80" y="725952"/>
            <a:ext cx="5420454" cy="21570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Collective, interdisciplinary volumes </a:t>
            </a:r>
          </a:p>
        </p:txBody>
      </p:sp>
      <p:sp>
        <p:nvSpPr>
          <p:cNvPr id="163" name="Content Placeholder 162">
            <a:extLst>
              <a:ext uri="{FF2B5EF4-FFF2-40B4-BE49-F238E27FC236}">
                <a16:creationId xmlns:a16="http://schemas.microsoft.com/office/drawing/2014/main" id="{2D562711-BBD4-4F9B-8D57-C254910F6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7381" y="725952"/>
            <a:ext cx="5077244" cy="2157068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pic>
        <p:nvPicPr>
          <p:cNvPr id="48" name="Picture 47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CED3171B-E87F-E34C-88FC-A2BAF57E0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2180" y="3425902"/>
            <a:ext cx="1805954" cy="2714404"/>
          </a:xfrm>
          <a:prstGeom prst="rect">
            <a:avLst/>
          </a:prstGeom>
        </p:spPr>
      </p:pic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6458C24A-D63E-B74F-98B8-9BC9C3DE1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136" y="3425902"/>
            <a:ext cx="1811864" cy="2714404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29193AEB-5B63-8841-A05E-8F7FD66A8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7090" y="3425902"/>
            <a:ext cx="1815778" cy="2714404"/>
          </a:xfrm>
          <a:prstGeom prst="rect">
            <a:avLst/>
          </a:prstGeom>
        </p:spPr>
      </p:pic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A87400AF-9E86-1645-B564-2D94DCFAFB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455" y="3425902"/>
            <a:ext cx="1906868" cy="271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88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0E9E2-705C-B34D-93F4-064278718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study of EU law over time – </a:t>
            </a:r>
            <a:endParaRPr lang="en-US" i="1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D99150D-6B0B-6E42-9C2A-2C81559990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i="0" dirty="0"/>
              <a:t>What we know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D3CC1A7-1274-244C-A8D1-FE7C4A7366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GB" dirty="0"/>
              <a:t>From the 1960s, the CJEU established a ‘constitutional practice’ </a:t>
            </a:r>
            <a:endParaRPr lang="en-GB" sz="1600" dirty="0"/>
          </a:p>
          <a:p>
            <a:pPr lvl="1"/>
            <a:r>
              <a:rPr lang="en-GB" dirty="0"/>
              <a:t>Support of pro-European judges and civil servants in European institutions and the member states, </a:t>
            </a:r>
          </a:p>
          <a:p>
            <a:pPr lvl="1"/>
            <a:r>
              <a:rPr lang="en-GB" dirty="0"/>
              <a:t>Asserting quasi-constitutional character of the treaties establishing the EC. </a:t>
            </a:r>
          </a:p>
          <a:p>
            <a:r>
              <a:rPr lang="en-GB" dirty="0"/>
              <a:t>Focus on the </a:t>
            </a:r>
            <a:r>
              <a:rPr lang="en-GB" i="1" dirty="0"/>
              <a:t>origins </a:t>
            </a:r>
            <a:r>
              <a:rPr lang="en-GB" dirty="0"/>
              <a:t>of </a:t>
            </a:r>
            <a:r>
              <a:rPr lang="en-GB" i="1" dirty="0"/>
              <a:t>Cassis de Dijon</a:t>
            </a:r>
          </a:p>
          <a:p>
            <a:pPr lvl="1"/>
            <a:r>
              <a:rPr lang="en-GB" dirty="0"/>
              <a:t>Role of the CJEU in paving the way for launch of the single market programme. 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14941E3-AB88-CA40-8F2B-FA4900614B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i="0" dirty="0"/>
              <a:t>And what is missing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1EF01B2-8285-C14C-943F-8D10B5BE4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solidFill>
            <a:srgbClr val="FFBD50"/>
          </a:solidFill>
        </p:spPr>
        <p:txBody>
          <a:bodyPr>
            <a:normAutofit fontScale="85000" lnSpcReduction="10000"/>
          </a:bodyPr>
          <a:lstStyle/>
          <a:p>
            <a:r>
              <a:rPr lang="en-GB" dirty="0"/>
              <a:t>How EC legal and market integration changed European societies and impacted on the lives of Europeans. </a:t>
            </a:r>
          </a:p>
          <a:p>
            <a:r>
              <a:rPr lang="en-GB" dirty="0"/>
              <a:t>Historians have not systematically challenged, or changed, the research agendas set by lawyers and political scientists.  </a:t>
            </a:r>
          </a:p>
        </p:txBody>
      </p:sp>
    </p:spTree>
    <p:extLst>
      <p:ext uri="{BB962C8B-B14F-4D97-AF65-F5344CB8AC3E}">
        <p14:creationId xmlns:p14="http://schemas.microsoft.com/office/powerpoint/2010/main" val="1219537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6" name="Rectangle 215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5591A4A5-C00F-4B45-9735-FD2841BF3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7A16FDB6-C8B8-4BB9-B5F6-C9E7D1549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19">
              <a:extLst>
                <a:ext uri="{FF2B5EF4-FFF2-40B4-BE49-F238E27FC236}">
                  <a16:creationId xmlns:a16="http://schemas.microsoft.com/office/drawing/2014/main" id="{D65D67BC-2831-45D1-804D-2B848B7FF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B3254059-39EC-48CC-B948-9EE6B0551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AF3E0572-7D5E-4FAA-B67C-23A9C6D71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2C5F1231-CF22-4258-B764-592B6CB8D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1B2C5387-42A2-4464-BF18-E70B0227B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2926F39D-AFC8-4FF6-9211-84AA777176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0D812696-9AF7-4D2B-A041-80C015F33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CE6CB557-1E5B-4D2D-9330-8EB4AF730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A03A4B30-3A15-4294-9BED-E7317857F0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0E7B8343-CDF9-4023-9FBF-F4ADE601B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BB30BD5-639D-4F53-BC6C-2A8D0FFFE5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8D7E1947-04B8-4F0B-9E3C-FC4E26D61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83EDB6D6-D309-48D4-87F4-AAED7C57C7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0F2E163F-B043-43B7-85CE-36F2136BAB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1F6CB03C-E3B1-4D22-ABA3-986CC09FB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39B41E31-EE5F-423F-8B88-3B56009A34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B59D4FE6-B271-4427-8273-0B80EF1366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6F7D26D0-83A1-41B0-82E3-FB5D3E93EE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7E47C02-EBB8-4368-815C-FEDA23368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8E61DA55-8618-4048-A65A-41E072D9F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4DFC058B-6608-4509-92E1-D4D0D5BD5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9E3652A3-36D6-4E0C-B7FB-52CD69E9C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8BF82BE6-B2D5-4FA1-98B4-1E0072C39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AECA553C-C7B8-4353-BC4C-D622087D6F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1F802227-5CA9-40B4-870E-495C7899C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11A19F9E-BB49-4808-8481-77F848C2F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C53A57BE-F139-4C31-8201-477E20DD2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99F800EC-2D85-47C7-BFB8-B146DD929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4478BA6D-3F48-40B1-8227-830029B62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21E6C45-0A76-456E-BDD6-3DCB661262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1" name="Right Triangle 250">
            <a:extLst>
              <a:ext uri="{FF2B5EF4-FFF2-40B4-BE49-F238E27FC236}">
                <a16:creationId xmlns:a16="http://schemas.microsoft.com/office/drawing/2014/main" id="{3C541D4F-11C2-4F36-B2A3-AB9028F2A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1093" y="205909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4E6B3F0-95F8-9D48-8EDD-32B86B5E0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2"/>
            <a:ext cx="4038652" cy="1881178"/>
          </a:xfrm>
        </p:spPr>
        <p:txBody>
          <a:bodyPr>
            <a:normAutofit/>
          </a:bodyPr>
          <a:lstStyle/>
          <a:p>
            <a:r>
              <a:rPr lang="en-US" dirty="0"/>
              <a:t>New trends </a:t>
            </a:r>
          </a:p>
        </p:txBody>
      </p:sp>
      <p:pic>
        <p:nvPicPr>
          <p:cNvPr id="88" name="Content Placeholder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01F3518-5FD8-8844-9C78-98C4D5D564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55" r="25588" b="1"/>
          <a:stretch/>
        </p:blipFill>
        <p:spPr>
          <a:xfrm>
            <a:off x="5979850" y="729344"/>
            <a:ext cx="4654409" cy="5414060"/>
          </a:xfrm>
          <a:prstGeom prst="rect">
            <a:avLst/>
          </a:prstGeom>
        </p:spPr>
      </p:pic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39D488CC-5745-4D37-AF4C-14C55B40E9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7368005"/>
              </p:ext>
            </p:extLst>
          </p:nvPr>
        </p:nvGraphicFramePr>
        <p:xfrm>
          <a:off x="691079" y="2886117"/>
          <a:ext cx="4038652" cy="3276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9902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4" name="Rectangle 191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085" name="Group 192">
            <a:extLst>
              <a:ext uri="{FF2B5EF4-FFF2-40B4-BE49-F238E27FC236}">
                <a16:creationId xmlns:a16="http://schemas.microsoft.com/office/drawing/2014/main" id="{DA5BFA78-F064-495B-9429-2A3A39752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F41B1524-8773-41A2-B60B-9FA5BEE4F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3775004F-FDFC-4383-B54C-D65D6A2B0D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48A6C393-7CAE-4BAA-BBC4-AD4AC1181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4851E448-3E8F-4E69-A38D-5D31FD0A4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67ABD22A-40A7-4044-A756-3C6189B5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DA5C758-DD4D-4B80-A019-C989ECAA6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C727E4F7-B754-45A3-AD68-BDBAA49B7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7B202238-36BC-4D59-8366-4F57A8847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EEAB59A7-231B-419D-AF8E-A9BFD2519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A5B74688-C5D4-4726-9F69-5D7EFB3C6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8E4CDE69-E5F5-4127-A77E-3FFBCA0B8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B0A978B3-1951-44B6-B358-1A1E4C944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EEC89324-57E9-45FE-9B4B-CD77D32C9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5C1F3405-91FD-4101-BB4B-165FBD4BE2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AD46845C-08AC-4F0D-A4ED-D3CF3B555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57B461D1-432A-4182-8C40-95A183AA9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14DABEA8-1DC0-4829-BC3E-582A0C49B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0A785BB3-494F-4AAA-9266-8C53FB3A1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9B1FF74D-6739-4FD1-A90C-C638E15A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8A5719DE-505B-4BDC-8323-F3AB5F2FF5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5C7CAB2F-C32D-49D2-B296-65A7F1F320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C67C5F73-3394-4E71-9C4E-F0BE61E31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11F20981-D782-46DE-A5DC-A6BCBD3F3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98EFCF63-B4F1-4640-9EE7-D1833B97FA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7D26414C-D6F5-45BB-8AA5-61C025DB6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2986DDAE-1F6A-45A4-9058-6FE32B29A0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F98B1832-7574-4F28-9ECB-6861B232F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1CBCC0AE-6EA9-47F6-A34F-FE955E4DBF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2C638F1F-AB51-4137-B516-65EB761A8B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31B67BDB-612F-406E-A8AB-D45B6A142F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5866D459-90C2-4A99-9E01-AC8AC01B1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86" name="Right Triangle 224">
            <a:extLst>
              <a:ext uri="{FF2B5EF4-FFF2-40B4-BE49-F238E27FC236}">
                <a16:creationId xmlns:a16="http://schemas.microsoft.com/office/drawing/2014/main" id="{9393BED8-F65C-448E-B531-7CB732AE9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4142" y="1537833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A6A20-51F3-9743-87C5-997481133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1"/>
            <a:ext cx="4862643" cy="144246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i="1" dirty="0"/>
              <a:t>Strategy 1 </a:t>
            </a:r>
            <a:r>
              <a:rPr lang="en-US" sz="2400" dirty="0"/>
              <a:t>– archival sources re debates on </a:t>
            </a:r>
            <a:r>
              <a:rPr lang="en-US" sz="2400" i="1" dirty="0"/>
              <a:t>Cassis de Dijon </a:t>
            </a:r>
            <a:r>
              <a:rPr lang="en-US" sz="2400" dirty="0"/>
              <a:t>in the European Commission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741E65-DC91-334B-A3F7-2CF47EF42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79" y="2340130"/>
            <a:ext cx="4862643" cy="380327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Consumers’ Consultative Committee </a:t>
            </a:r>
          </a:p>
          <a:p>
            <a:pPr>
              <a:buFont typeface="+mj-lt"/>
              <a:buAutoNum type="arabicPeriod"/>
            </a:pPr>
            <a:r>
              <a:rPr lang="en-GB" dirty="0"/>
              <a:t>Jeopardize consumer protection at MS level</a:t>
            </a:r>
          </a:p>
          <a:p>
            <a:pPr>
              <a:buFont typeface="+mj-lt"/>
              <a:buAutoNum type="arabicPeriod"/>
            </a:pPr>
            <a:r>
              <a:rPr lang="en-GB" dirty="0"/>
              <a:t>Consumer interests consulted in operation of new approach?</a:t>
            </a:r>
          </a:p>
          <a:p>
            <a:pPr>
              <a:buFont typeface="+mj-lt"/>
              <a:buAutoNum type="arabicPeriod"/>
            </a:pPr>
            <a:r>
              <a:rPr lang="en-GB" dirty="0"/>
              <a:t>‘Race to the bottom’ (</a:t>
            </a:r>
            <a:r>
              <a:rPr lang="en-GB" i="1" dirty="0"/>
              <a:t>vs</a:t>
            </a:r>
            <a:r>
              <a:rPr lang="en-GB" dirty="0"/>
              <a:t>. potential to maintain regional variations)</a:t>
            </a:r>
          </a:p>
          <a:p>
            <a:pPr marL="0" indent="0">
              <a:buNone/>
            </a:pPr>
            <a:r>
              <a:rPr lang="en-GB" i="1" dirty="0"/>
              <a:t>Vs</a:t>
            </a:r>
            <a:r>
              <a:rPr lang="en-GB" dirty="0"/>
              <a:t>. BEUC: potential of Cassis de Dijon to highlight benefits of market integration to consumers </a:t>
            </a:r>
          </a:p>
          <a:p>
            <a:pPr marL="0" indent="0">
              <a:buNone/>
            </a:pPr>
            <a:r>
              <a:rPr lang="en-GB" dirty="0"/>
              <a:t>➔ </a:t>
            </a:r>
            <a:r>
              <a:rPr lang="en-GB" i="1" dirty="0"/>
              <a:t>A mixed response to the Commission’s new approach </a:t>
            </a:r>
          </a:p>
          <a:p>
            <a:endParaRPr lang="en-US" dirty="0"/>
          </a:p>
        </p:txBody>
      </p:sp>
      <p:pic>
        <p:nvPicPr>
          <p:cNvPr id="3073" name="Picture 1" descr="page25image65685120">
            <a:extLst>
              <a:ext uri="{FF2B5EF4-FFF2-40B4-BE49-F238E27FC236}">
                <a16:creationId xmlns:a16="http://schemas.microsoft.com/office/drawing/2014/main" id="{068715D3-39E4-7F44-A57A-0D7586B9B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38" r="-1" b="17501"/>
          <a:stretch/>
        </p:blipFill>
        <p:spPr bwMode="auto">
          <a:xfrm>
            <a:off x="6307732" y="-18"/>
            <a:ext cx="5884248" cy="3434754"/>
          </a:xfrm>
          <a:custGeom>
            <a:avLst/>
            <a:gdLst/>
            <a:ahLst/>
            <a:cxnLst/>
            <a:rect l="l" t="t" r="r" b="b"/>
            <a:pathLst>
              <a:path w="5884248" h="3434754">
                <a:moveTo>
                  <a:pt x="316869" y="0"/>
                </a:moveTo>
                <a:lnTo>
                  <a:pt x="5884248" y="0"/>
                </a:lnTo>
                <a:lnTo>
                  <a:pt x="5884248" y="3434754"/>
                </a:lnTo>
                <a:lnTo>
                  <a:pt x="325503" y="3434754"/>
                </a:lnTo>
                <a:lnTo>
                  <a:pt x="323244" y="3429005"/>
                </a:lnTo>
                <a:cubicBezTo>
                  <a:pt x="17667" y="2624343"/>
                  <a:pt x="-174229" y="1819680"/>
                  <a:pt x="229286" y="3077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445832D-5313-A443-8C97-CA029430B7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36" r="13931" b="1"/>
          <a:stretch/>
        </p:blipFill>
        <p:spPr>
          <a:xfrm>
            <a:off x="6632069" y="3431714"/>
            <a:ext cx="5559947" cy="3430537"/>
          </a:xfrm>
          <a:custGeom>
            <a:avLst/>
            <a:gdLst/>
            <a:ahLst/>
            <a:cxnLst/>
            <a:rect l="l" t="t" r="r" b="b"/>
            <a:pathLst>
              <a:path w="5559947" h="3430537">
                <a:moveTo>
                  <a:pt x="0" y="0"/>
                </a:moveTo>
                <a:lnTo>
                  <a:pt x="5559947" y="0"/>
                </a:lnTo>
                <a:lnTo>
                  <a:pt x="5559947" y="3430537"/>
                </a:lnTo>
                <a:lnTo>
                  <a:pt x="780186" y="3430537"/>
                </a:lnTo>
                <a:cubicBezTo>
                  <a:pt x="780186" y="1928500"/>
                  <a:pt x="431602" y="1083605"/>
                  <a:pt x="126095" y="32085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1936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D431671-5191-4947-8899-E90505A70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77D2E98-ED65-4121-9DA5-6DBB831D0F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A94A307-5B5D-4E42-95B3-064D5093A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CB3B32C-3BDA-4D41-9802-681B0599FD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5BDBFD6-7C61-4520-8203-BAB1986C15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4ABA4D7-9904-42C4-B0CD-B1CE2E0D37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B63F0D6-8747-4126-9359-B730EB21B7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91CD660-F5B2-49AC-9EFC-CE94B843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4BEB7EB-8E7F-4A4B-8581-73CE2003F2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04FB70E-6820-4456-872A-937F52060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3598DD6-9887-4CF7-BAFE-F96E0324E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A503E64-565F-465B-A25C-042C5706C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140EE7B-5CA1-4DCB-8652-6E4D2147B0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85077BE-700D-4C44-AA4D-7CF4E8FD7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B8B3FEB-D353-443D-A148-39156065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1FF5FBB-3BD8-46EB-BDF9-081B29A444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DC2E11FD-78A4-4F5C-A419-F0237DCAD2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F708EBE-3154-4FF4-8E8F-88A076208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27A99B5C-EB03-4D56-8DFE-B006D7081B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FCBAFF0-9FB4-4160-B9BE-CCBE1D8B8C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26953D7-154A-49A4-B2E1-D94D365EC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36E3E12-5D96-48DB-8320-6294287740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7A059482-79BA-4E80-80A2-36FD8408D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4EF88B3-C210-433D-B20D-FE41B4D5F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53665D3E-61E7-4EDF-A208-56449D765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74CF3B0-C9C3-4683-94A3-DC0AE1E745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BE90EF9-6DF5-47F4-A069-9F613C8142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844EBDE-5A9F-4E9F-8A55-57FB9E9797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491FC45-82C4-40CD-8D0C-0A2F86E8A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1AD0FE3-6144-4171-943E-0E65D08E8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7BA4499-5E6A-4998-A0F4-614E6555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AFE7A6F-A7F0-4406-809F-E23FCB20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Right Triangle 86">
            <a:extLst>
              <a:ext uri="{FF2B5EF4-FFF2-40B4-BE49-F238E27FC236}">
                <a16:creationId xmlns:a16="http://schemas.microsoft.com/office/drawing/2014/main" id="{BEAC0A80-07D3-49CB-87C3-BC34F219D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6297339" y="-292624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95D546-71C6-C84C-BDE6-12A942899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653" y="725951"/>
            <a:ext cx="4927425" cy="19385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i="1"/>
              <a:t>Strategy 2</a:t>
            </a:r>
            <a:r>
              <a:rPr lang="en-US" sz="3100"/>
              <a:t> – social/cultural history sources: </a:t>
            </a:r>
            <a:r>
              <a:rPr lang="en-US" sz="3100" i="1"/>
              <a:t>Which?</a:t>
            </a:r>
            <a:r>
              <a:rPr lang="en-US" sz="3100"/>
              <a:t> magazine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C5422-3978-4C2E-A8C5-8BB5B61BA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8653" y="2886116"/>
            <a:ext cx="4927425" cy="3245931"/>
          </a:xfrm>
        </p:spPr>
        <p:txBody>
          <a:bodyPr>
            <a:normAutofit/>
          </a:bodyPr>
          <a:lstStyle/>
          <a:p>
            <a:r>
              <a:rPr lang="en-US" dirty="0"/>
              <a:t>Testing &gt; consumer policy</a:t>
            </a:r>
          </a:p>
          <a:p>
            <a:r>
              <a:rPr lang="en-US" dirty="0"/>
              <a:t>Value for money / risks to health and safety </a:t>
            </a:r>
          </a:p>
          <a:p>
            <a:r>
              <a:rPr lang="en-US" dirty="0"/>
              <a:t>Ca. 600.000 readers, late 1960s</a:t>
            </a:r>
          </a:p>
          <a:p>
            <a:r>
              <a:rPr lang="en-US" dirty="0"/>
              <a:t>Middle-classed / middle-aged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E67057-0EBE-2848-BD15-02C9D06BDE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17130"/>
          <a:stretch/>
        </p:blipFill>
        <p:spPr>
          <a:xfrm>
            <a:off x="1" y="10"/>
            <a:ext cx="5854890" cy="6857990"/>
          </a:xfrm>
          <a:custGeom>
            <a:avLst/>
            <a:gdLst/>
            <a:ahLst/>
            <a:cxnLst/>
            <a:rect l="l" t="t" r="r" b="b"/>
            <a:pathLst>
              <a:path w="6036633" h="6858000">
                <a:moveTo>
                  <a:pt x="0" y="0"/>
                </a:moveTo>
                <a:lnTo>
                  <a:pt x="5782584" y="0"/>
                </a:lnTo>
                <a:lnTo>
                  <a:pt x="5847735" y="280891"/>
                </a:lnTo>
                <a:cubicBezTo>
                  <a:pt x="6512611" y="3337011"/>
                  <a:pt x="5215360" y="3533975"/>
                  <a:pt x="5130974" y="6590095"/>
                </a:cubicBezTo>
                <a:lnTo>
                  <a:pt x="512734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05102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D431671-5191-4947-8899-E90505A70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77D2E98-ED65-4121-9DA5-6DBB831D0F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94A307-5B5D-4E42-95B3-064D5093A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CB3B32C-3BDA-4D41-9802-681B0599FD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5BDBFD6-7C61-4520-8203-BAB1986C15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4ABA4D7-9904-42C4-B0CD-B1CE2E0D37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B63F0D6-8747-4126-9359-B730EB21B7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91CD660-F5B2-49AC-9EFC-CE94B843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4BEB7EB-8E7F-4A4B-8581-73CE2003F2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04FB70E-6820-4456-872A-937F52060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3598DD6-9887-4CF7-BAFE-F96E0324E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503E64-565F-465B-A25C-042C5706C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140EE7B-5CA1-4DCB-8652-6E4D2147B0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85077BE-700D-4C44-AA4D-7CF4E8FD7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B8B3FEB-D353-443D-A148-39156065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FF5FBB-3BD8-46EB-BDF9-081B29A444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C2E11FD-78A4-4F5C-A419-F0237DCAD2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F708EBE-3154-4FF4-8E8F-88A076208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7A99B5C-EB03-4D56-8DFE-B006D7081B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FCBAFF0-9FB4-4160-B9BE-CCBE1D8B8C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26953D7-154A-49A4-B2E1-D94D365EC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36E3E12-5D96-48DB-8320-6294287740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A059482-79BA-4E80-80A2-36FD8408D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4EF88B3-C210-433D-B20D-FE41B4D5F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3665D3E-61E7-4EDF-A208-56449D765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74CF3B0-C9C3-4683-94A3-DC0AE1E745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BE90EF9-6DF5-47F4-A069-9F613C8142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844EBDE-5A9F-4E9F-8A55-57FB9E9797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491FC45-82C4-40CD-8D0C-0A2F86E8A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1AD0FE3-6144-4171-943E-0E65D08E8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7BA4499-5E6A-4998-A0F4-614E6555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AFE7A6F-A7F0-4406-809F-E23FCB20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Right Triangle 45">
            <a:extLst>
              <a:ext uri="{FF2B5EF4-FFF2-40B4-BE49-F238E27FC236}">
                <a16:creationId xmlns:a16="http://schemas.microsoft.com/office/drawing/2014/main" id="{BEAC0A80-07D3-49CB-87C3-BC34F219D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79641" y="2064057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912654-3C74-C041-B6D8-108CCB56A2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17703"/>
          <a:stretch/>
        </p:blipFill>
        <p:spPr>
          <a:xfrm>
            <a:off x="6309311" y="1"/>
            <a:ext cx="5899302" cy="6862230"/>
          </a:xfrm>
          <a:custGeom>
            <a:avLst/>
            <a:gdLst/>
            <a:ahLst/>
            <a:cxnLst/>
            <a:rect l="l" t="t" r="r" b="b"/>
            <a:pathLst>
              <a:path w="5923149" h="6857997">
                <a:moveTo>
                  <a:pt x="320173" y="0"/>
                </a:moveTo>
                <a:lnTo>
                  <a:pt x="5923149" y="0"/>
                </a:lnTo>
                <a:lnTo>
                  <a:pt x="5923149" y="6857997"/>
                </a:lnTo>
                <a:lnTo>
                  <a:pt x="1111789" y="6857997"/>
                </a:lnTo>
                <a:lnTo>
                  <a:pt x="1106562" y="6546368"/>
                </a:lnTo>
                <a:cubicBezTo>
                  <a:pt x="1000021" y="3425651"/>
                  <a:pt x="-688878" y="3321843"/>
                  <a:pt x="320173" y="0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E93275-BE00-034D-AD91-DA764D23C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1"/>
            <a:ext cx="4927425" cy="19385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/>
              <a:t>Preliminary findings </a:t>
            </a:r>
            <a:br>
              <a:rPr lang="en-US" sz="4100"/>
            </a:br>
            <a:r>
              <a:rPr lang="en-US" sz="4100" i="1"/>
              <a:t>Which? </a:t>
            </a:r>
            <a:r>
              <a:rPr lang="en-US" sz="4100"/>
              <a:t>1979-82 &amp; 1988-1992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E2AC3-46D9-7C41-8037-63FBFB05C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79" y="2886116"/>
            <a:ext cx="4927425" cy="324593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Lack of letters to the editor on EC common market</a:t>
            </a:r>
          </a:p>
          <a:p>
            <a:r>
              <a:rPr lang="en-US" dirty="0"/>
              <a:t>Information campaign, lead-up to 1992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Benefits and pitfalls of joining EC common market for British consumers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Non-economic benefits of studying and working abroad </a:t>
            </a:r>
          </a:p>
          <a:p>
            <a:r>
              <a:rPr lang="en-US" dirty="0"/>
              <a:t>Common market in agricultural goods, 1980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Price hike for milk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Doorstep delivery uneconomic? </a:t>
            </a:r>
          </a:p>
        </p:txBody>
      </p:sp>
    </p:spTree>
    <p:extLst>
      <p:ext uri="{BB962C8B-B14F-4D97-AF65-F5344CB8AC3E}">
        <p14:creationId xmlns:p14="http://schemas.microsoft.com/office/powerpoint/2010/main" val="1229911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F14D45BF-E397-40C0-AFE3-A4149E60E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5F4CD44-7930-4EB8-9A74-8D2F9E636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F1268F0-44F7-4AC9-A3E6-9527C22F3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880B23C-29A4-4D11-8671-EE46FECE7C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C2CF28E-44F6-4983-9729-A705B8709B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B11666B-80E2-4F7D-9613-17A65CBC17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ABFAC7C-C1E8-4988-864D-3B05D3006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92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EE5A4C-9245-46EB-B145-8FDFBE6E1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931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BFEDEDB-B657-4E62-9962-28BF541220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4271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5EFAA5-5243-4FE8-819B-80D4995BB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2610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F92E633-809E-4E07-965A-F2F9EDCF7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0949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0DE1690-3F94-4C79-9357-6653BEEF12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09289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529D5DF-1A9E-4690-B016-03FB1E72DC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762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6F8E2D2-E88C-4F73-A660-D2B76298C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059680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37BF3BB-FE7A-410E-AA57-73485A7757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043074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0EC5EB5-F6E1-441C-AB44-799A5DF1B7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026468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D6F199F-9E76-4C7E-9DF6-20EE550DFE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009862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1704E7-976B-4FE0-9381-8EB7818E70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75603A9-61D4-4172-AF77-7A7CE408A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573C1AA7-2357-41A1-A057-FA2D44DAD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1459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70024205-8F58-4C8D-BE50-35E40091B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57478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737BEEA-3398-4C1B-AB48-E7173325C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0035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E5EE29AB-4E85-418B-A6D3-3E7B401855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343240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0ADE2BEB-6A23-4DFC-9A4E-E44F3CA9F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886121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ECE8D73-51C6-4818-8BD9-9202BBA08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429002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EA7AA7F-CD9D-4820-B463-7B9CFEC8E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971883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1618CA6-513B-458C-89C1-1FE15F1F43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514764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C5BACA43-902B-4444-95CB-5165D5483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057645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8A07376-1103-43DD-A6D6-D7BAF6F00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600526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FCEA8A1-BC0E-4221-B9E5-3D3C7BA26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55D27E5-DFE1-4EE8-B982-0A3922359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143407"/>
              <a:ext cx="12192000" cy="0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FD07B27-85E5-4F3B-B432-CDBDC0F6E6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4225" y="171716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4B78179E-DE7D-4A30-9BDC-05D7AE2176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508412" y="173267"/>
              <a:ext cx="0" cy="6511464"/>
            </a:xfrm>
            <a:prstGeom prst="line">
              <a:avLst/>
            </a:prstGeom>
            <a:ln w="12700">
              <a:solidFill>
                <a:srgbClr val="BCBCBC">
                  <a:alpha val="29804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Right Triangle 85">
            <a:extLst>
              <a:ext uri="{FF2B5EF4-FFF2-40B4-BE49-F238E27FC236}">
                <a16:creationId xmlns:a16="http://schemas.microsoft.com/office/drawing/2014/main" id="{07E3C0EF-2D2A-42BA-B4E2-76E2B1FC5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84143" y="3153945"/>
            <a:ext cx="568289" cy="568289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A2B12C-BE65-6F47-823A-C5CB60BD0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725950"/>
            <a:ext cx="3428812" cy="5436630"/>
          </a:xfrm>
        </p:spPr>
        <p:txBody>
          <a:bodyPr anchor="ctr">
            <a:normAutofit/>
          </a:bodyPr>
          <a:lstStyle/>
          <a:p>
            <a:r>
              <a:rPr lang="en-US" dirty="0"/>
              <a:t>Preliminary analysis suggests – 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4E68647-E913-4191-88A0-3AA0E2F223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3871811"/>
              </p:ext>
            </p:extLst>
          </p:nvPr>
        </p:nvGraphicFramePr>
        <p:xfrm>
          <a:off x="5103282" y="170170"/>
          <a:ext cx="6879517" cy="5973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75B10BD-455C-3F46-B56B-DFD083A0188D}"/>
              </a:ext>
            </a:extLst>
          </p:cNvPr>
          <p:cNvSpPr txBox="1"/>
          <p:nvPr/>
        </p:nvSpPr>
        <p:spPr>
          <a:xfrm>
            <a:off x="1064871" y="555585"/>
            <a:ext cx="3287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b="1" dirty="0"/>
              <a:t>Approaching drawing ‘</a:t>
            </a:r>
            <a:r>
              <a:rPr lang="en-GB" b="1" i="1" dirty="0"/>
              <a:t>the geographical and social map of EU law’s embeddedness in European societies</a:t>
            </a:r>
            <a:r>
              <a:rPr lang="en-GB" dirty="0"/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1954085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756B9-53B8-AC43-9BAB-549C4A874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73AEC-3F65-FB48-8E70-0A4CDFE44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Back to where we started: EU integration under attack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Euro-skepticism &gt; mainstream // weak </a:t>
            </a:r>
            <a:r>
              <a:rPr lang="en-US" sz="1400" i="1" dirty="0"/>
              <a:t>democratic </a:t>
            </a:r>
            <a:r>
              <a:rPr lang="en-US" sz="1400" dirty="0"/>
              <a:t>credentials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Boundaries of jurisdiction CJEU</a:t>
            </a:r>
          </a:p>
          <a:p>
            <a:pPr marL="0" indent="0">
              <a:buNone/>
            </a:pPr>
            <a:r>
              <a:rPr lang="en-US" i="1" dirty="0"/>
              <a:t>Interdisciplinary perspectives</a:t>
            </a:r>
            <a:r>
              <a:rPr lang="en-US" dirty="0"/>
              <a:t> can enhance the debate by –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Introducing tools to assessing the impact of EU law and policy over time: use of archival and social/cultural history sources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Adopting ‘bottom-up’ perspectives on the popular experiences of legal arrangements over time: the notion of indifference / substantiated with empirical evidence </a:t>
            </a:r>
          </a:p>
          <a:p>
            <a:pPr marL="0" indent="0">
              <a:buNone/>
            </a:pPr>
            <a:r>
              <a:rPr lang="en-US" dirty="0"/>
              <a:t>Focus on </a:t>
            </a:r>
            <a:r>
              <a:rPr lang="en-US" i="1" dirty="0"/>
              <a:t>the historical experiences of EU citizens </a:t>
            </a:r>
            <a:r>
              <a:rPr lang="en-US" dirty="0"/>
              <a:t>– a more fully drawn ‘</a:t>
            </a:r>
            <a:r>
              <a:rPr lang="en-GB" i="1" dirty="0"/>
              <a:t>geographical and social map of EU law’s embeddedness in European societies</a:t>
            </a:r>
            <a:r>
              <a:rPr lang="en-GB" dirty="0"/>
              <a:t>’ – </a:t>
            </a:r>
            <a:r>
              <a:rPr lang="en-US" dirty="0"/>
              <a:t>as a pre-requisite for institutional reform?</a:t>
            </a:r>
          </a:p>
        </p:txBody>
      </p:sp>
    </p:spTree>
    <p:extLst>
      <p:ext uri="{BB962C8B-B14F-4D97-AF65-F5344CB8AC3E}">
        <p14:creationId xmlns:p14="http://schemas.microsoft.com/office/powerpoint/2010/main" val="4246000459"/>
      </p:ext>
    </p:extLst>
  </p:cSld>
  <p:clrMapOvr>
    <a:masterClrMapping/>
  </p:clrMapOvr>
</p:sld>
</file>

<file path=ppt/theme/theme1.xml><?xml version="1.0" encoding="utf-8"?>
<a:theme xmlns:a="http://schemas.openxmlformats.org/drawingml/2006/main" name="CosineVTI">
  <a:themeElements>
    <a:clrScheme name="Custom 133">
      <a:dk1>
        <a:sysClr val="windowText" lastClr="000000"/>
      </a:dk1>
      <a:lt1>
        <a:sysClr val="window" lastClr="FFFFFF"/>
      </a:lt1>
      <a:dk2>
        <a:srgbClr val="2A2735"/>
      </a:dk2>
      <a:lt2>
        <a:srgbClr val="EEEEEE"/>
      </a:lt2>
      <a:accent1>
        <a:srgbClr val="1EBE9B"/>
      </a:accent1>
      <a:accent2>
        <a:srgbClr val="8F99BB"/>
      </a:accent2>
      <a:accent3>
        <a:srgbClr val="FD8686"/>
      </a:accent3>
      <a:accent4>
        <a:srgbClr val="A3A3C1"/>
      </a:accent4>
      <a:accent5>
        <a:srgbClr val="7162FE"/>
      </a:accent5>
      <a:accent6>
        <a:srgbClr val="E76445"/>
      </a:accent6>
      <a:hlink>
        <a:srgbClr val="EF08F7"/>
      </a:hlink>
      <a:folHlink>
        <a:srgbClr val="8477FE"/>
      </a:folHlink>
    </a:clrScheme>
    <a:fontScheme name="Custom 50">
      <a:majorFont>
        <a:latin typeface="Grandview"/>
        <a:ea typeface=""/>
        <a:cs typeface=""/>
      </a:majorFont>
      <a:minorFont>
        <a:latin typeface="Grandvi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ineVTI" id="{4F4449D5-5E9D-4D83-9E2A-939F9CF20276}" vid="{03166EA1-370F-4321-A61E-8851365B431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{785B36CF-AA43-954E-9721-CF633FDBC98A}tf10001057</Template>
  <TotalTime>276</TotalTime>
  <Words>764</Words>
  <Application>Microsoft Office PowerPoint</Application>
  <PresentationFormat>Widescreen</PresentationFormat>
  <Paragraphs>78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Grandview</vt:lpstr>
      <vt:lpstr>Wingdings</vt:lpstr>
      <vt:lpstr>CosineVTI</vt:lpstr>
      <vt:lpstr>EU integration under attack:  How can new interdisciplinary perspectives on EU law enhance the debate?</vt:lpstr>
      <vt:lpstr>EU integration under attack:  Popular legitimacy of EU (law)? </vt:lpstr>
      <vt:lpstr>Benefits of a temporal approach to examine the impact of EU law and policy</vt:lpstr>
      <vt:lpstr>Historians: ‘latecomers’ to study of EU law</vt:lpstr>
      <vt:lpstr>Archive-based perspectives on study of EU law over time</vt:lpstr>
      <vt:lpstr>Collective, interdisciplinary volumes </vt:lpstr>
      <vt:lpstr>The study of EU law over time – </vt:lpstr>
      <vt:lpstr>New trends </vt:lpstr>
      <vt:lpstr>Strategy 1 – archival sources re debates on Cassis de Dijon in the European Commission</vt:lpstr>
      <vt:lpstr>Strategy 2 – social/cultural history sources: Which? magazine</vt:lpstr>
      <vt:lpstr>Preliminary findings  Which? 1979-82 &amp; 1988-1992 </vt:lpstr>
      <vt:lpstr>Preliminary analysis suggests – </vt:lpstr>
      <vt:lpstr>Conclusions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 integration under attack:  How can new interdisciplinary perspectives on EU law enhance the debate?</dc:title>
  <dc:creator>Brigitte Leucht</dc:creator>
  <cp:lastModifiedBy>Brigitte Leucht</cp:lastModifiedBy>
  <cp:revision>36</cp:revision>
  <dcterms:created xsi:type="dcterms:W3CDTF">2022-01-30T15:38:14Z</dcterms:created>
  <dcterms:modified xsi:type="dcterms:W3CDTF">2022-02-02T10:56:17Z</dcterms:modified>
</cp:coreProperties>
</file>